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16" r:id="rId4"/>
    <p:sldId id="317" r:id="rId5"/>
    <p:sldId id="318" r:id="rId6"/>
    <p:sldId id="319" r:id="rId7"/>
    <p:sldId id="320" r:id="rId8"/>
    <p:sldId id="321" r:id="rId9"/>
    <p:sldId id="31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31/07/2024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901051" y="2975247"/>
            <a:ext cx="1071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Introducción a la Lógica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54" y="1251962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mportancia 🧠 LÓGICA de PROGRAMACIÓN en el Desarrollo de Software |  Consejos clave para mejora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42" y="4484084"/>
            <a:ext cx="3121889" cy="17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a importancia de la lógica en nuestra vida dia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53" y="3610092"/>
            <a:ext cx="3633117" cy="232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9919" y="1327874"/>
            <a:ext cx="95719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Importancia de la Lógica en la Programación</a:t>
            </a:r>
            <a:endParaRPr lang="es-E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814691" y="2390362"/>
            <a:ext cx="8313" cy="2707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3050" y="2360426"/>
            <a:ext cx="43026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1.Resolución de Problemas: </a:t>
            </a:r>
            <a:r>
              <a:rPr kumimoji="0" lang="es-CO" altLang="es-CO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 lógica ayuda a descomponer problemas complejos en partes más manejables y a encontrar soluciones óptimas.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2.Algoritmos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Permite la creación de algoritmos que son la base de cualquier programa de computadora. Los algoritmos son pasos lógicos que describen cómo resolver un problema específico.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3.Toma de Decisiones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 programación a menudo implica tomar decisiones basadas en condiciones. La lógica facilita la implementación de estructuras de control como if, else, y loops.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88956" y="2486955"/>
            <a:ext cx="5437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4.Eficiencia</a:t>
            </a:r>
            <a:r>
              <a:rPr lang="es-MX" sz="1200" dirty="0"/>
              <a:t>: Un pensamiento lógico claro puede llevar a escribir código más eficiente y fácil de mantener, reduciendo errores y mejorando el rendimiento</a:t>
            </a:r>
            <a:r>
              <a:rPr lang="es-MX" sz="1200" dirty="0" smtClean="0"/>
              <a:t>.</a:t>
            </a:r>
          </a:p>
          <a:p>
            <a:endParaRPr lang="es-MX" sz="1200" dirty="0"/>
          </a:p>
          <a:p>
            <a:r>
              <a:rPr lang="es-MX" sz="1200" b="1" dirty="0" smtClean="0"/>
              <a:t>5.Depuración </a:t>
            </a:r>
            <a:r>
              <a:rPr lang="es-MX" sz="1200" b="1" dirty="0"/>
              <a:t>y Testing</a:t>
            </a:r>
            <a:r>
              <a:rPr lang="es-MX" sz="1200" dirty="0"/>
              <a:t>: Ayuda en la identificación y corrección de errores en el código, así como en la creación de pruebas para verificar que el código funciona como se espera.</a:t>
            </a:r>
          </a:p>
          <a:p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isis FODA - PSeI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9875">
            <a:off x="297780" y="1476018"/>
            <a:ext cx="1868997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29398" y="1327874"/>
            <a:ext cx="8232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</a:rPr>
              <a:t>Herramientas para el Aprendizaje y Aplicación de la Lógica en Programación</a:t>
            </a:r>
            <a:endParaRPr lang="es-ES" sz="20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814691" y="2390362"/>
            <a:ext cx="8313" cy="2707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3050" y="2097991"/>
            <a:ext cx="43026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/>
              <a:t>PSeInt:</a:t>
            </a:r>
          </a:p>
          <a:p>
            <a:endParaRPr lang="es-MX" sz="1200" b="1" dirty="0"/>
          </a:p>
          <a:p>
            <a:r>
              <a:rPr lang="es-MX" sz="1200" dirty="0"/>
              <a:t>PSeInt es una herramienta educativa diseñada para ayudar a los principiantes a entender y desarrollar algoritmos mediante la pseudocodificación. Su interfaz gráfica facilita la creación y comprensión de algoritmos sin necesidad de aprender la sintaxis de un lenguaje de programación específico.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80396" y="3113569"/>
            <a:ext cx="5437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Características de PSeInt</a:t>
            </a:r>
            <a:r>
              <a:rPr lang="es-MX" sz="1200" b="1" dirty="0" smtClean="0"/>
              <a:t>:</a:t>
            </a:r>
          </a:p>
          <a:p>
            <a:endParaRPr lang="es-MX" sz="1200" dirty="0"/>
          </a:p>
          <a:p>
            <a:r>
              <a:rPr lang="es-MX" sz="1200" b="1" dirty="0"/>
              <a:t>Interfaz Visual</a:t>
            </a:r>
            <a:r>
              <a:rPr lang="es-MX" sz="1200" dirty="0"/>
              <a:t>: Permite a los usuarios escribir pseudocódigo utilizando una interfaz gráfica fácil de usar</a:t>
            </a:r>
            <a:r>
              <a:rPr lang="es-MX" sz="1200" dirty="0" smtClean="0"/>
              <a:t>.</a:t>
            </a:r>
          </a:p>
          <a:p>
            <a:endParaRPr lang="es-MX" sz="1200" dirty="0"/>
          </a:p>
          <a:p>
            <a:r>
              <a:rPr lang="es-MX" sz="1200" b="1" dirty="0"/>
              <a:t>Ejemplos y Plantillas</a:t>
            </a:r>
            <a:r>
              <a:rPr lang="es-MX" sz="1200" dirty="0"/>
              <a:t>: Incluye ejemplos y plantillas para diversos tipos de </a:t>
            </a:r>
            <a:r>
              <a:rPr lang="es-MX" sz="1200" dirty="0" smtClean="0"/>
              <a:t>algoritmos.</a:t>
            </a:r>
          </a:p>
          <a:p>
            <a:endParaRPr lang="es-MX" sz="1200" dirty="0"/>
          </a:p>
          <a:p>
            <a:r>
              <a:rPr lang="es-MX" sz="1200" b="1" dirty="0"/>
              <a:t>Simulación</a:t>
            </a:r>
            <a:r>
              <a:rPr lang="es-MX" sz="1200" dirty="0"/>
              <a:t>: Permite simular la ejecución del pseudocódigo para ver cómo funciona y detectar errores</a:t>
            </a:r>
            <a:r>
              <a:rPr lang="es-MX" sz="1200" dirty="0" smtClean="0"/>
              <a:t>.</a:t>
            </a:r>
          </a:p>
          <a:p>
            <a:endParaRPr lang="es-MX" sz="1200" dirty="0"/>
          </a:p>
          <a:p>
            <a:r>
              <a:rPr lang="es-MX" sz="1200" b="1" dirty="0"/>
              <a:t>Multiplataforma</a:t>
            </a:r>
            <a:r>
              <a:rPr lang="es-MX" sz="1200" dirty="0"/>
              <a:t>: Disponible para Windows, </a:t>
            </a:r>
            <a:r>
              <a:rPr lang="es-MX" sz="1200" dirty="0" err="1"/>
              <a:t>macOS</a:t>
            </a:r>
            <a:r>
              <a:rPr lang="es-MX" sz="1200" dirty="0"/>
              <a:t> y Linux.</a:t>
            </a:r>
          </a:p>
          <a:p>
            <a:endParaRPr lang="es-CO" sz="1200" dirty="0"/>
          </a:p>
        </p:txBody>
      </p:sp>
      <p:pic>
        <p:nvPicPr>
          <p:cNvPr id="2052" name="Picture 4" descr="Guía de uso de PSeInt | Tutorial de Pseudocódigo | Abrirllave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5" y="3744216"/>
            <a:ext cx="3870774" cy="25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nalisis FODA - PSeI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9896">
            <a:off x="9182203" y="2276513"/>
            <a:ext cx="1868997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isis FODA - PSeI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9875">
            <a:off x="513911" y="1847305"/>
            <a:ext cx="1868997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43601" y="1340477"/>
            <a:ext cx="2342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</a:rPr>
              <a:t>Uso de PSeInt:</a:t>
            </a:r>
            <a:endParaRPr lang="es-ES" sz="28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814691" y="2390362"/>
            <a:ext cx="8313" cy="2707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928" y="3031709"/>
            <a:ext cx="418907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 de Algoritmos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para planificar y diseñar algoritmos antes de implementarlos en un lenguaje de programación.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Educación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Muy utilizado en entornos educativos para enseñar los fundamentos de la programación y la lógica. </a:t>
            </a:r>
          </a:p>
        </p:txBody>
      </p:sp>
      <p:pic>
        <p:nvPicPr>
          <p:cNvPr id="3075" name="Picture 3" descr="PSeInt: programando en pseudocódigo - INTE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77" y="2284189"/>
            <a:ext cx="5821153" cy="357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lisis FODA - PSeIn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9875">
            <a:off x="513911" y="1847305"/>
            <a:ext cx="1868997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52517" y="1331043"/>
            <a:ext cx="7287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</a:rPr>
              <a:t>Ejemplo de Algoritmo en Pseudocódigo (PSeInt)</a:t>
            </a:r>
            <a:endParaRPr lang="es-ES" sz="2800" b="1" cap="none" spc="0" dirty="0">
              <a:ln/>
              <a:solidFill>
                <a:srgbClr val="002060"/>
              </a:solidFill>
              <a:effectLst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814691" y="2390362"/>
            <a:ext cx="8313" cy="2707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170" y="3205245"/>
            <a:ext cx="433537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Algoritmo CalcularSuma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Definir a, b, suma Como Entero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Escribir "Ingrese el primer número: 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Leer 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Escribir "Ingrese el segundo número: 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Leer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suma &lt;- a +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  Escribir "La suma de ", a, " y ", b, " es: ", suma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1300" dirty="0"/>
              <a:t>FinAlgoritmo</a:t>
            </a:r>
          </a:p>
        </p:txBody>
      </p:sp>
      <p:pic>
        <p:nvPicPr>
          <p:cNvPr id="4098" name="Picture 2" descr="Qué es Pseint? : Aprende a programar fácil en españ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7" y="2633995"/>
            <a:ext cx="4609040" cy="259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or qué aprender Pyth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41" y="2172060"/>
            <a:ext cx="2362989" cy="157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40236" y="1331043"/>
            <a:ext cx="17122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Python</a:t>
            </a:r>
            <a:endParaRPr lang="es-E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9555" y="3854052"/>
            <a:ext cx="69855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/>
              <a:t>Python es un lenguaje de programación interpretado, de alto nivel y con una sintaxis clara y legible. Es ampliamente utilizado en diversos campos como el desarrollo web, la ciencia de datos, la inteligencia artificial y más.</a:t>
            </a:r>
            <a:endParaRPr lang="es-MX" altLang="es-CO" sz="2000" dirty="0"/>
          </a:p>
        </p:txBody>
      </p:sp>
    </p:spTree>
    <p:extLst>
      <p:ext uri="{BB962C8B-B14F-4D97-AF65-F5344CB8AC3E}">
        <p14:creationId xmlns:p14="http://schemas.microsoft.com/office/powerpoint/2010/main" val="25741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17" y="2720102"/>
            <a:ext cx="5298250" cy="2980266"/>
          </a:xfrm>
          <a:prstGeom prst="rect">
            <a:avLst/>
          </a:prstGeom>
        </p:spPr>
      </p:pic>
      <p:pic>
        <p:nvPicPr>
          <p:cNvPr id="5124" name="Picture 4" descr="Por qué aprender Python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99" y="1246162"/>
            <a:ext cx="1897672" cy="1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648858" y="1331043"/>
            <a:ext cx="56949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Características de Python:</a:t>
            </a:r>
            <a:endParaRPr lang="es-E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9917" y="2979128"/>
            <a:ext cx="52615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Sintaxis Clara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 sintaxis es simple y fácil de aprender, lo que lo convierte en una excelente opción para principiantes.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Bibliotecas Extensas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Ofrece una gran cantidad de bibliotecas estándar y de terceros para realizar diversas tareas.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Comunidad Activa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una comunidad activa que proporciona soporte, tutoriales y recursos de aprendizaje.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Permite escribir y ejecutar código en un entorno interactivo, lo que facilita el aprendizaje y la experimentación</a:t>
            </a:r>
          </a:p>
        </p:txBody>
      </p:sp>
    </p:spTree>
    <p:extLst>
      <p:ext uri="{BB962C8B-B14F-4D97-AF65-F5344CB8AC3E}">
        <p14:creationId xmlns:p14="http://schemas.microsoft.com/office/powerpoint/2010/main" val="256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Python – La herramienta para desarrollar tus ideas. – ROSBE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02" y="2543606"/>
            <a:ext cx="5070907" cy="315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r qué aprender Python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99" y="1246162"/>
            <a:ext cx="1897672" cy="1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79424" y="1331043"/>
            <a:ext cx="3433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Uso de Python:</a:t>
            </a:r>
            <a:endParaRPr lang="es-ES" sz="40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0920" y="2787542"/>
            <a:ext cx="45854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 Rápido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 el desarrollo rápido de aplicaciones gracias a su sintaxis sencilla y a las bibliotecas disponibles.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Prototipado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para prototipar ideas rápidamente antes de implementarlas en un entorno de producción.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Educación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Ampliamente utilizado en la enseñanza de la programación y la lógica debido a su accesibilidad y versatilidad</a:t>
            </a:r>
          </a:p>
        </p:txBody>
      </p:sp>
    </p:spTree>
    <p:extLst>
      <p:ext uri="{BB962C8B-B14F-4D97-AF65-F5344CB8AC3E}">
        <p14:creationId xmlns:p14="http://schemas.microsoft.com/office/powerpoint/2010/main" val="3664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2601883" y="1841523"/>
            <a:ext cx="8504333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98416" y="2691520"/>
            <a:ext cx="756119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/>
              <a:t>La lógica es una habilidad fundamental en la programación que permite resolver problemas de manera eficiente y estructurada. Herramientas como PSeInt y Python son excelentes recursos para aprender y aplicar conceptos lógicos en la creación de algoritmos y programas. A través del uso de estas herramientas, los estudiantes y desarrolladores pueden mejorar sus habilidades de pensamiento lógico y programación, lo que les permitirá abordar problemas más complejos en el futuro.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 descr="Por qué aprender Python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6" y="1521398"/>
            <a:ext cx="1993876" cy="13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90170" y="3151946"/>
            <a:ext cx="2623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" dirty="0"/>
              <a:t># Programa para calcular la suma de dos números</a:t>
            </a:r>
          </a:p>
          <a:p>
            <a:r>
              <a:rPr lang="es-MX" sz="900" dirty="0"/>
              <a:t># Solicitar al usuario que ingrese los números</a:t>
            </a:r>
          </a:p>
          <a:p>
            <a:r>
              <a:rPr lang="es-MX" sz="900" dirty="0"/>
              <a:t>a = </a:t>
            </a:r>
            <a:r>
              <a:rPr lang="es-MX" sz="900" dirty="0">
                <a:solidFill>
                  <a:srgbClr val="002060"/>
                </a:solidFill>
              </a:rPr>
              <a:t>int(input</a:t>
            </a:r>
            <a:r>
              <a:rPr lang="es-MX" sz="900" dirty="0" smtClean="0">
                <a:solidFill>
                  <a:srgbClr val="002060"/>
                </a:solidFill>
              </a:rPr>
              <a:t>("</a:t>
            </a:r>
            <a:r>
              <a:rPr lang="es-MX" sz="900" dirty="0" smtClean="0">
                <a:solidFill>
                  <a:srgbClr val="00B050"/>
                </a:solidFill>
              </a:rPr>
              <a:t>Ingrese el primer número: </a:t>
            </a:r>
            <a:r>
              <a:rPr lang="es-MX" sz="900" dirty="0" smtClean="0">
                <a:solidFill>
                  <a:srgbClr val="002060"/>
                </a:solidFill>
              </a:rPr>
              <a:t>"))</a:t>
            </a:r>
            <a:endParaRPr lang="es-MX" sz="900" dirty="0">
              <a:solidFill>
                <a:srgbClr val="002060"/>
              </a:solidFill>
            </a:endParaRPr>
          </a:p>
          <a:p>
            <a:r>
              <a:rPr lang="es-MX" sz="900" dirty="0"/>
              <a:t>b = </a:t>
            </a:r>
            <a:r>
              <a:rPr lang="es-MX" sz="900" dirty="0">
                <a:solidFill>
                  <a:srgbClr val="C00000"/>
                </a:solidFill>
              </a:rPr>
              <a:t>int(input("Ingrese el segundo </a:t>
            </a:r>
            <a:r>
              <a:rPr lang="es-MX" sz="900" dirty="0" smtClean="0">
                <a:solidFill>
                  <a:srgbClr val="C00000"/>
                </a:solidFill>
              </a:rPr>
              <a:t>número</a:t>
            </a:r>
            <a:r>
              <a:rPr lang="es-MX" sz="900" dirty="0">
                <a:solidFill>
                  <a:srgbClr val="C00000"/>
                </a:solidFill>
              </a:rPr>
              <a:t>: "))</a:t>
            </a:r>
          </a:p>
          <a:p>
            <a:endParaRPr lang="es-MX" sz="900" dirty="0"/>
          </a:p>
          <a:p>
            <a:r>
              <a:rPr lang="es-MX" sz="900" dirty="0"/>
              <a:t># Calcular la suma</a:t>
            </a:r>
          </a:p>
          <a:p>
            <a:r>
              <a:rPr lang="es-MX" sz="900" dirty="0"/>
              <a:t>suma = a + b</a:t>
            </a:r>
          </a:p>
          <a:p>
            <a:endParaRPr lang="es-MX" sz="900" dirty="0"/>
          </a:p>
          <a:p>
            <a:r>
              <a:rPr lang="es-MX" sz="900" dirty="0"/>
              <a:t># Mostrar el resultado</a:t>
            </a:r>
          </a:p>
          <a:p>
            <a:r>
              <a:rPr lang="es-MX" sz="900" dirty="0">
                <a:solidFill>
                  <a:srgbClr val="00B0F0"/>
                </a:solidFill>
              </a:rPr>
              <a:t>print(</a:t>
            </a:r>
            <a:r>
              <a:rPr lang="es-MX" sz="900" dirty="0" err="1">
                <a:solidFill>
                  <a:srgbClr val="00B0F0"/>
                </a:solidFill>
              </a:rPr>
              <a:t>f"La</a:t>
            </a:r>
            <a:r>
              <a:rPr lang="es-MX" sz="900" dirty="0">
                <a:solidFill>
                  <a:srgbClr val="00B0F0"/>
                </a:solidFill>
              </a:rPr>
              <a:t> suma de {a} y {b} es: {suma}")</a:t>
            </a: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702</Words>
  <Application>Microsoft Office PowerPoint</Application>
  <PresentationFormat>Panorámica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New Tai Lue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99</cp:revision>
  <dcterms:created xsi:type="dcterms:W3CDTF">2023-03-30T14:23:16Z</dcterms:created>
  <dcterms:modified xsi:type="dcterms:W3CDTF">2024-08-01T02:12:41Z</dcterms:modified>
</cp:coreProperties>
</file>