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300" r:id="rId3"/>
    <p:sldId id="316" r:id="rId4"/>
    <p:sldId id="320" r:id="rId5"/>
    <p:sldId id="323" r:id="rId6"/>
    <p:sldId id="321" r:id="rId7"/>
    <p:sldId id="322" r:id="rId8"/>
    <p:sldId id="315"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2" d="100"/>
          <a:sy n="72" d="100"/>
        </p:scale>
        <p:origin x="61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19/08/2024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If Else Statement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457" y="3650616"/>
            <a:ext cx="4606111" cy="263206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598517" y="1391421"/>
            <a:ext cx="11163993" cy="769441"/>
          </a:xfrm>
          <a:prstGeom prst="rect">
            <a:avLst/>
          </a:prstGeom>
          <a:noFill/>
        </p:spPr>
        <p:txBody>
          <a:bodyPr wrap="square" rtlCol="0">
            <a:spAutoFit/>
          </a:bodyPr>
          <a:lstStyle/>
          <a:p>
            <a:pPr lvl="0" algn="ctr">
              <a:defRPr/>
            </a:pPr>
            <a:r>
              <a:rPr lang="es-MX" sz="4400" b="1" dirty="0">
                <a:solidFill>
                  <a:srgbClr val="332E85"/>
                </a:solidFill>
                <a:effectLst>
                  <a:outerShdw blurRad="38100" dist="38100" dir="2700000" algn="tl">
                    <a:srgbClr val="000000">
                      <a:alpha val="43137"/>
                    </a:srgbClr>
                  </a:outerShdw>
                </a:effectLst>
                <a:latin typeface="Montserrat" panose="00000500000000000000" pitchFamily="2" charset="0"/>
              </a:rPr>
              <a:t>Condicionales anidadas y múltiples</a:t>
            </a:r>
            <a:endParaRPr kumimoji="0" lang="es-CO" sz="4400" b="1"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347265" y="237810"/>
            <a:ext cx="966466" cy="883434"/>
          </a:xfrm>
          <a:prstGeom prst="rect">
            <a:avLst/>
          </a:prstGeom>
        </p:spPr>
      </p:pic>
    </p:spTree>
    <p:extLst>
      <p:ext uri="{BB962C8B-B14F-4D97-AF65-F5344CB8AC3E}">
        <p14:creationId xmlns:p14="http://schemas.microsoft.com/office/powerpoint/2010/main" val="226047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052" name="Picture 4" descr="La Programación, La Codificación Y El Concepto De Secuencias De Comandos.  Plaza De La Composición De La Bandera Ilustraciones svg, vectoriales, clip  art vectorizado libre de derechos. Image 53432210"/>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46229" y="2983114"/>
            <a:ext cx="3010594" cy="301059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038226" y="3563854"/>
            <a:ext cx="5138130" cy="2246769"/>
          </a:xfrm>
          <a:prstGeom prst="rect">
            <a:avLst/>
          </a:prstGeom>
          <a:noFill/>
        </p:spPr>
        <p:txBody>
          <a:bodyPr wrap="square" rtlCol="0">
            <a:spAutoFit/>
          </a:bodyPr>
          <a:lstStyle/>
          <a:p>
            <a:pPr algn="just"/>
            <a:r>
              <a:rPr lang="es-MX" sz="2000" dirty="0"/>
              <a:t>En programación, una secuencia se refiere a la ejecución ordenada de instrucciones o pasos en un programa, una después de la otra. Este es uno de los conceptos fundamentales en cualquier lenguaje de programación, ya que asegura que las acciones ocurran en el orden correcto.</a:t>
            </a:r>
          </a:p>
        </p:txBody>
      </p:sp>
      <p:sp>
        <p:nvSpPr>
          <p:cNvPr id="3" name="Rectángulo 2"/>
          <p:cNvSpPr/>
          <p:nvPr/>
        </p:nvSpPr>
        <p:spPr>
          <a:xfrm>
            <a:off x="2978847" y="1827044"/>
            <a:ext cx="5572679"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dirty="0">
                <a:ln/>
                <a:solidFill>
                  <a:srgbClr val="7030A0"/>
                </a:solidFill>
              </a:rPr>
              <a:t>Concepto de Secuencia</a:t>
            </a:r>
            <a:endParaRPr lang="es-ES" sz="4400" b="1" cap="none" spc="0" dirty="0">
              <a:ln/>
              <a:solidFill>
                <a:srgbClr val="7030A0"/>
              </a:solidFill>
              <a:effectLst/>
            </a:endParaRPr>
          </a:p>
        </p:txBody>
      </p:sp>
    </p:spTree>
    <p:extLst>
      <p:ext uri="{BB962C8B-B14F-4D97-AF65-F5344CB8AC3E}">
        <p14:creationId xmlns:p14="http://schemas.microsoft.com/office/powerpoint/2010/main" val="24120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873170" y="3339410"/>
            <a:ext cx="4988502" cy="1631216"/>
          </a:xfrm>
          <a:prstGeom prst="rect">
            <a:avLst/>
          </a:prstGeom>
          <a:noFill/>
        </p:spPr>
        <p:txBody>
          <a:bodyPr wrap="square" rtlCol="0">
            <a:spAutoFit/>
          </a:bodyPr>
          <a:lstStyle/>
          <a:p>
            <a:pPr algn="just"/>
            <a:r>
              <a:rPr lang="es-MX" sz="2000" dirty="0"/>
              <a:t>Las sentencias condicionales anidadas permiten elegir entre varias opciones o alternativas posibles de forma encadenada en función del cumplimiento o no de una determinada condición.</a:t>
            </a:r>
          </a:p>
        </p:txBody>
      </p:sp>
      <p:sp>
        <p:nvSpPr>
          <p:cNvPr id="3" name="Rectángulo 2"/>
          <p:cNvSpPr/>
          <p:nvPr/>
        </p:nvSpPr>
        <p:spPr>
          <a:xfrm>
            <a:off x="3321087" y="1431113"/>
            <a:ext cx="5004575"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Sentencias Condicionales</a:t>
            </a:r>
            <a:endParaRPr lang="es-ES" sz="3600" b="1" cap="none" spc="0" dirty="0">
              <a:ln/>
              <a:solidFill>
                <a:srgbClr val="7030A0"/>
              </a:solidFill>
              <a:effectLst/>
            </a:endParaRPr>
          </a:p>
        </p:txBody>
      </p:sp>
      <p:sp>
        <p:nvSpPr>
          <p:cNvPr id="8" name="2 CuadroTexto">
            <a:extLst>
              <a:ext uri="{FF2B5EF4-FFF2-40B4-BE49-F238E27FC236}">
                <a16:creationId xmlns:a16="http://schemas.microsoft.com/office/drawing/2014/main" id="{E7265320-CF45-4732-BA7A-0DB974E4EAF6}"/>
              </a:ext>
            </a:extLst>
          </p:cNvPr>
          <p:cNvSpPr txBox="1"/>
          <p:nvPr/>
        </p:nvSpPr>
        <p:spPr>
          <a:xfrm>
            <a:off x="2548112" y="2939300"/>
            <a:ext cx="1545949" cy="400110"/>
          </a:xfrm>
          <a:prstGeom prst="rect">
            <a:avLst/>
          </a:prstGeom>
          <a:noFill/>
        </p:spPr>
        <p:txBody>
          <a:bodyPr wrap="square" rtlCol="0">
            <a:spAutoFit/>
          </a:bodyPr>
          <a:lstStyle/>
          <a:p>
            <a:pPr algn="ctr"/>
            <a:r>
              <a:rPr lang="es-MX" sz="2000" b="1" dirty="0">
                <a:effectLst>
                  <a:outerShdw blurRad="38100" dist="38100" dir="2700000" algn="tl">
                    <a:srgbClr val="000000">
                      <a:alpha val="43137"/>
                    </a:srgbClr>
                  </a:outerShdw>
                </a:effectLst>
              </a:rPr>
              <a:t>ANIDADAS</a:t>
            </a:r>
          </a:p>
        </p:txBody>
      </p:sp>
      <p:sp>
        <p:nvSpPr>
          <p:cNvPr id="9" name="CuadroTexto 8">
            <a:extLst>
              <a:ext uri="{FF2B5EF4-FFF2-40B4-BE49-F238E27FC236}">
                <a16:creationId xmlns:a16="http://schemas.microsoft.com/office/drawing/2014/main" id="{CF1D2783-E342-4B7A-8485-15920702F860}"/>
              </a:ext>
            </a:extLst>
          </p:cNvPr>
          <p:cNvSpPr txBox="1"/>
          <p:nvPr/>
        </p:nvSpPr>
        <p:spPr>
          <a:xfrm>
            <a:off x="6909128" y="2723857"/>
            <a:ext cx="3810916" cy="2862322"/>
          </a:xfrm>
          <a:prstGeom prst="rect">
            <a:avLst/>
          </a:prstGeom>
          <a:noFill/>
        </p:spPr>
        <p:txBody>
          <a:bodyPr wrap="square" rtlCol="0">
            <a:spAutoFit/>
          </a:bodyPr>
          <a:lstStyle/>
          <a:p>
            <a:r>
              <a:rPr lang="es-CO" b="1" dirty="0"/>
              <a:t>Si</a:t>
            </a:r>
            <a:r>
              <a:rPr lang="es-CO" dirty="0"/>
              <a:t> (</a:t>
            </a:r>
            <a:r>
              <a:rPr lang="es-CO" i="1" dirty="0"/>
              <a:t>condición 1</a:t>
            </a:r>
            <a:r>
              <a:rPr lang="es-CO" dirty="0"/>
              <a:t>) </a:t>
            </a:r>
            <a:r>
              <a:rPr lang="es-CO" b="1" dirty="0"/>
              <a:t>Entonces</a:t>
            </a:r>
          </a:p>
          <a:p>
            <a:r>
              <a:rPr lang="es-CO" b="1" dirty="0"/>
              <a:t>	 Si</a:t>
            </a:r>
            <a:r>
              <a:rPr lang="es-CO" dirty="0"/>
              <a:t>(</a:t>
            </a:r>
            <a:r>
              <a:rPr lang="es-CO" i="1" dirty="0"/>
              <a:t>condición 2</a:t>
            </a:r>
            <a:r>
              <a:rPr lang="es-CO" dirty="0"/>
              <a:t>) </a:t>
            </a:r>
            <a:r>
              <a:rPr lang="es-CO" b="1" dirty="0"/>
              <a:t>Entonces</a:t>
            </a:r>
          </a:p>
          <a:p>
            <a:r>
              <a:rPr lang="es-CO" dirty="0"/>
              <a:t>		Acción(es)_1</a:t>
            </a:r>
          </a:p>
          <a:p>
            <a:r>
              <a:rPr lang="es-CO" b="1" dirty="0"/>
              <a:t>	Sino</a:t>
            </a:r>
          </a:p>
          <a:p>
            <a:r>
              <a:rPr lang="es-CO" b="1" dirty="0"/>
              <a:t>	</a:t>
            </a:r>
            <a:r>
              <a:rPr lang="es-CO" dirty="0"/>
              <a:t>	Acción(es)_2</a:t>
            </a:r>
          </a:p>
          <a:p>
            <a:r>
              <a:rPr lang="es-CO" dirty="0"/>
              <a:t>	</a:t>
            </a:r>
            <a:r>
              <a:rPr lang="es-CO" b="1" dirty="0"/>
              <a:t>Fin Si</a:t>
            </a:r>
          </a:p>
          <a:p>
            <a:r>
              <a:rPr lang="es-CO" b="1" dirty="0"/>
              <a:t>Sino</a:t>
            </a:r>
          </a:p>
          <a:p>
            <a:r>
              <a:rPr lang="es-CO" b="1" dirty="0"/>
              <a:t>	</a:t>
            </a:r>
            <a:r>
              <a:rPr lang="es-CO" dirty="0"/>
              <a:t>Acción(es)_3</a:t>
            </a:r>
          </a:p>
          <a:p>
            <a:r>
              <a:rPr lang="es-CO" b="1" dirty="0"/>
              <a:t>Fin Si</a:t>
            </a:r>
          </a:p>
          <a:p>
            <a:endParaRPr lang="en-US" dirty="0"/>
          </a:p>
        </p:txBody>
      </p:sp>
    </p:spTree>
    <p:extLst>
      <p:ext uri="{BB962C8B-B14F-4D97-AF65-F5344CB8AC3E}">
        <p14:creationId xmlns:p14="http://schemas.microsoft.com/office/powerpoint/2010/main" val="288310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77F0EA25-7C45-4724-90DD-57C5D1572490}"/>
              </a:ext>
            </a:extLst>
          </p:cNvPr>
          <p:cNvPicPr>
            <a:picLocks noChangeAspect="1"/>
          </p:cNvPicPr>
          <p:nvPr/>
        </p:nvPicPr>
        <p:blipFill>
          <a:blip r:embed="rId3"/>
          <a:stretch>
            <a:fillRect/>
          </a:stretch>
        </p:blipFill>
        <p:spPr>
          <a:xfrm>
            <a:off x="2482673" y="1992045"/>
            <a:ext cx="6681406" cy="4596126"/>
          </a:xfrm>
          <a:prstGeom prst="rect">
            <a:avLst/>
          </a:prstGeom>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4858208" y="1431113"/>
            <a:ext cx="1930337"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Ejemplos</a:t>
            </a:r>
            <a:endParaRPr lang="es-ES" sz="3600" b="1" cap="none" spc="0" dirty="0">
              <a:ln/>
              <a:solidFill>
                <a:srgbClr val="7030A0"/>
              </a:solidFill>
              <a:effectLst/>
            </a:endParaRPr>
          </a:p>
        </p:txBody>
      </p:sp>
    </p:spTree>
    <p:extLst>
      <p:ext uri="{BB962C8B-B14F-4D97-AF65-F5344CB8AC3E}">
        <p14:creationId xmlns:p14="http://schemas.microsoft.com/office/powerpoint/2010/main" val="290048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873170" y="2968349"/>
            <a:ext cx="4988502" cy="2862322"/>
          </a:xfrm>
          <a:prstGeom prst="rect">
            <a:avLst/>
          </a:prstGeom>
          <a:noFill/>
        </p:spPr>
        <p:txBody>
          <a:bodyPr wrap="square" rtlCol="0">
            <a:spAutoFit/>
          </a:bodyPr>
          <a:lstStyle/>
          <a:p>
            <a:pPr algn="just"/>
            <a:r>
              <a:rPr lang="es-MX" sz="2000" dirty="0"/>
              <a:t>Cuando en un algoritmo se llega a un punto de realización de varias opciones, nos vemos obligados a usar condiciones múltiples, porque nos sería más fácil de realizar la lógica, aunque también resulta hacerlo con la instrucción condicional SI, pero este se nos haría muy tedioso, ya que tendríamos que hacer varias instrucciones ya sean independientes o anidados.</a:t>
            </a:r>
          </a:p>
        </p:txBody>
      </p:sp>
      <p:sp>
        <p:nvSpPr>
          <p:cNvPr id="3" name="Rectángulo 2"/>
          <p:cNvSpPr/>
          <p:nvPr/>
        </p:nvSpPr>
        <p:spPr>
          <a:xfrm>
            <a:off x="3321087" y="1431113"/>
            <a:ext cx="5004575"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Sentencias Condicionales</a:t>
            </a:r>
            <a:endParaRPr lang="es-ES" sz="3600" b="1" cap="none" spc="0" dirty="0">
              <a:ln/>
              <a:solidFill>
                <a:srgbClr val="7030A0"/>
              </a:solidFill>
              <a:effectLst/>
            </a:endParaRPr>
          </a:p>
        </p:txBody>
      </p:sp>
      <p:sp>
        <p:nvSpPr>
          <p:cNvPr id="8" name="2 CuadroTexto">
            <a:extLst>
              <a:ext uri="{FF2B5EF4-FFF2-40B4-BE49-F238E27FC236}">
                <a16:creationId xmlns:a16="http://schemas.microsoft.com/office/drawing/2014/main" id="{E7265320-CF45-4732-BA7A-0DB974E4EAF6}"/>
              </a:ext>
            </a:extLst>
          </p:cNvPr>
          <p:cNvSpPr txBox="1"/>
          <p:nvPr/>
        </p:nvSpPr>
        <p:spPr>
          <a:xfrm>
            <a:off x="2548112" y="2568239"/>
            <a:ext cx="1545949" cy="400110"/>
          </a:xfrm>
          <a:prstGeom prst="rect">
            <a:avLst/>
          </a:prstGeom>
          <a:noFill/>
        </p:spPr>
        <p:txBody>
          <a:bodyPr wrap="square" rtlCol="0">
            <a:spAutoFit/>
          </a:bodyPr>
          <a:lstStyle/>
          <a:p>
            <a:pPr algn="ctr"/>
            <a:r>
              <a:rPr lang="es-MX" sz="2000" b="1" dirty="0">
                <a:effectLst>
                  <a:outerShdw blurRad="38100" dist="38100" dir="2700000" algn="tl">
                    <a:srgbClr val="000000">
                      <a:alpha val="43137"/>
                    </a:srgbClr>
                  </a:outerShdw>
                </a:effectLst>
              </a:rPr>
              <a:t>MÚLTIPLES</a:t>
            </a:r>
          </a:p>
        </p:txBody>
      </p:sp>
      <p:pic>
        <p:nvPicPr>
          <p:cNvPr id="5" name="Imagen 4">
            <a:extLst>
              <a:ext uri="{FF2B5EF4-FFF2-40B4-BE49-F238E27FC236}">
                <a16:creationId xmlns:a16="http://schemas.microsoft.com/office/drawing/2014/main" id="{204000A7-67D6-4163-8780-2E58F4E90366}"/>
              </a:ext>
            </a:extLst>
          </p:cNvPr>
          <p:cNvPicPr>
            <a:picLocks noChangeAspect="1"/>
          </p:cNvPicPr>
          <p:nvPr/>
        </p:nvPicPr>
        <p:blipFill>
          <a:blip r:embed="rId5"/>
          <a:stretch>
            <a:fillRect/>
          </a:stretch>
        </p:blipFill>
        <p:spPr>
          <a:xfrm>
            <a:off x="6225209" y="2568239"/>
            <a:ext cx="5334000" cy="3333750"/>
          </a:xfrm>
          <a:prstGeom prst="rect">
            <a:avLst/>
          </a:prstGeom>
        </p:spPr>
      </p:pic>
    </p:spTree>
    <p:extLst>
      <p:ext uri="{BB962C8B-B14F-4D97-AF65-F5344CB8AC3E}">
        <p14:creationId xmlns:p14="http://schemas.microsoft.com/office/powerpoint/2010/main" val="123949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581903" y="1292475"/>
            <a:ext cx="448295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Ejercicios a desarrollar</a:t>
            </a:r>
            <a:endParaRPr lang="es-ES" sz="3600" b="1" cap="none" spc="0" dirty="0">
              <a:ln/>
              <a:solidFill>
                <a:srgbClr val="7030A0"/>
              </a:solidFill>
              <a:effectLst/>
            </a:endParaRPr>
          </a:p>
        </p:txBody>
      </p:sp>
      <p:sp>
        <p:nvSpPr>
          <p:cNvPr id="8" name="2 CuadroTexto">
            <a:extLst>
              <a:ext uri="{FF2B5EF4-FFF2-40B4-BE49-F238E27FC236}">
                <a16:creationId xmlns:a16="http://schemas.microsoft.com/office/drawing/2014/main" id="{61F6D453-EB30-40DF-86EB-072B95B148E7}"/>
              </a:ext>
            </a:extLst>
          </p:cNvPr>
          <p:cNvSpPr txBox="1"/>
          <p:nvPr/>
        </p:nvSpPr>
        <p:spPr>
          <a:xfrm>
            <a:off x="519983" y="1864630"/>
            <a:ext cx="11251095" cy="5016758"/>
          </a:xfrm>
          <a:prstGeom prst="rect">
            <a:avLst/>
          </a:prstGeom>
          <a:noFill/>
        </p:spPr>
        <p:txBody>
          <a:bodyPr wrap="square" rtlCol="0">
            <a:spAutoFit/>
          </a:bodyPr>
          <a:lstStyle/>
          <a:p>
            <a:pPr marL="457200" indent="-457200" algn="just">
              <a:buFont typeface="+mj-lt"/>
              <a:buAutoNum type="arabicPeriod"/>
            </a:pPr>
            <a:r>
              <a:rPr lang="es-MX" sz="1600" dirty="0"/>
              <a:t>Calcular la utilidad que un trabajador recibe en el reparto anual de utilidades si éste se le asigna como un porcentaje de su salario mensual, que depende de su antigüedad en la empresa, de acuerdo con lo siguiente:</a:t>
            </a:r>
          </a:p>
          <a:p>
            <a:pPr marL="457200" indent="-457200" algn="just">
              <a:buFont typeface="+mj-lt"/>
              <a:buAutoNum type="arabicPeriod"/>
            </a:pPr>
            <a:endParaRPr lang="es-MX" sz="1600" dirty="0"/>
          </a:p>
          <a:p>
            <a:pPr marL="457200" indent="-457200" algn="just">
              <a:buFont typeface="+mj-lt"/>
              <a:buAutoNum type="arabicPeriod"/>
            </a:pPr>
            <a:endParaRPr lang="es-MX" sz="1600" dirty="0"/>
          </a:p>
          <a:p>
            <a:pPr marL="457200" indent="-457200" algn="just">
              <a:buFont typeface="+mj-lt"/>
              <a:buAutoNum type="arabicPeriod"/>
            </a:pPr>
            <a:endParaRPr lang="es-MX" sz="1600" dirty="0"/>
          </a:p>
          <a:p>
            <a:pPr marL="457200" indent="-457200" algn="just">
              <a:buFont typeface="+mj-lt"/>
              <a:buAutoNum type="arabicPeriod"/>
            </a:pPr>
            <a:endParaRPr lang="es-MX" sz="1600" dirty="0"/>
          </a:p>
          <a:p>
            <a:pPr marL="457200" indent="-457200" algn="just">
              <a:buFont typeface="+mj-lt"/>
              <a:buAutoNum type="arabicPeriod"/>
            </a:pPr>
            <a:endParaRPr lang="es-MX" sz="1600" dirty="0"/>
          </a:p>
          <a:p>
            <a:pPr marL="457200" indent="-457200" algn="just">
              <a:buFont typeface="+mj-lt"/>
              <a:buAutoNum type="arabicPeriod"/>
            </a:pPr>
            <a:endParaRPr lang="es-MX" sz="1600" dirty="0"/>
          </a:p>
          <a:p>
            <a:pPr marL="457200" indent="-457200" algn="just">
              <a:buFont typeface="+mj-lt"/>
              <a:buAutoNum type="arabicPeriod"/>
            </a:pPr>
            <a:endParaRPr lang="es-MX" sz="1600" dirty="0"/>
          </a:p>
          <a:p>
            <a:pPr marL="457200" indent="-457200" algn="just">
              <a:buFont typeface="+mj-lt"/>
              <a:buAutoNum type="arabicPeriod"/>
            </a:pPr>
            <a:endParaRPr lang="es-MX" sz="1600" dirty="0"/>
          </a:p>
          <a:p>
            <a:pPr marL="457200" indent="-457200" algn="just">
              <a:buFont typeface="+mj-lt"/>
              <a:buAutoNum type="arabicPeriod"/>
            </a:pPr>
            <a:endParaRPr lang="es-MX" sz="1600" dirty="0"/>
          </a:p>
          <a:p>
            <a:pPr marL="457200" indent="-457200" algn="just">
              <a:buFont typeface="+mj-lt"/>
              <a:buAutoNum type="arabicPeriod"/>
            </a:pPr>
            <a:r>
              <a:rPr lang="es-MX" sz="1600" dirty="0"/>
              <a:t>El dueño de la empresa desea planificar las decisiones financieras del siguiente año. La planificación depende de lo siguiente: Si actualmente su capital se encuentra con saldo negativo, pedirá un préstamo bancario para que su nuevo saldo sea de $10,000. Si su capital tiene actualmente un saldo positivo pedirá un préstamo bancario </a:t>
            </a:r>
            <a:r>
              <a:rPr lang="es-ES" sz="1600" dirty="0"/>
              <a:t>para tener un nuevo saldo de $20.000, pero si su capital tiene actualmente un saldo superior a los $20.000 no pedirá ningún préstamo. Posteriormente repartirá su presupuesto así: $5.000 para equipo de cómputo, $2.000 para mobiliario y del resto, la mitad será para la compra de insumos y la otra para otorgar incentivos al personal. Desplegar qué cantidades se destinarán para la compra de insumos e incentivos al personal y, en caso de que fuera necesario, a cuánto ascendería la cantidad que se pediría al banco.</a:t>
            </a:r>
            <a:endParaRPr lang="es-MX" sz="1600" dirty="0"/>
          </a:p>
          <a:p>
            <a:pPr algn="just"/>
            <a:endParaRPr lang="es-MX" sz="1600" dirty="0"/>
          </a:p>
          <a:p>
            <a:pPr algn="just"/>
            <a:endParaRPr lang="es-MX" sz="1600" dirty="0"/>
          </a:p>
        </p:txBody>
      </p:sp>
      <p:graphicFrame>
        <p:nvGraphicFramePr>
          <p:cNvPr id="7" name="Tabla 8">
            <a:extLst>
              <a:ext uri="{FF2B5EF4-FFF2-40B4-BE49-F238E27FC236}">
                <a16:creationId xmlns:a16="http://schemas.microsoft.com/office/drawing/2014/main" id="{DEF3B8C3-1B0C-4608-9B04-1C75DA488CAA}"/>
              </a:ext>
            </a:extLst>
          </p:cNvPr>
          <p:cNvGraphicFramePr>
            <a:graphicFrameLocks noGrp="1"/>
          </p:cNvGraphicFramePr>
          <p:nvPr>
            <p:extLst>
              <p:ext uri="{D42A27DB-BD31-4B8C-83A1-F6EECF244321}">
                <p14:modId xmlns:p14="http://schemas.microsoft.com/office/powerpoint/2010/main" val="3499865920"/>
              </p:ext>
            </p:extLst>
          </p:nvPr>
        </p:nvGraphicFramePr>
        <p:xfrm>
          <a:off x="2346594" y="2383404"/>
          <a:ext cx="6953576" cy="2011680"/>
        </p:xfrm>
        <a:graphic>
          <a:graphicData uri="http://schemas.openxmlformats.org/drawingml/2006/table">
            <a:tbl>
              <a:tblPr firstRow="1" bandRow="1">
                <a:tableStyleId>{5C22544A-7EE6-4342-B048-85BDC9FD1C3A}</a:tableStyleId>
              </a:tblPr>
              <a:tblGrid>
                <a:gridCol w="3476788">
                  <a:extLst>
                    <a:ext uri="{9D8B030D-6E8A-4147-A177-3AD203B41FA5}">
                      <a16:colId xmlns:a16="http://schemas.microsoft.com/office/drawing/2014/main" val="2438616125"/>
                    </a:ext>
                  </a:extLst>
                </a:gridCol>
                <a:gridCol w="3476788">
                  <a:extLst>
                    <a:ext uri="{9D8B030D-6E8A-4147-A177-3AD203B41FA5}">
                      <a16:colId xmlns:a16="http://schemas.microsoft.com/office/drawing/2014/main" val="257110494"/>
                    </a:ext>
                  </a:extLst>
                </a:gridCol>
              </a:tblGrid>
              <a:tr h="256540">
                <a:tc>
                  <a:txBody>
                    <a:bodyPr/>
                    <a:lstStyle/>
                    <a:p>
                      <a:r>
                        <a:rPr lang="es-CO" sz="1600" dirty="0"/>
                        <a:t>TIEMPO</a:t>
                      </a:r>
                    </a:p>
                  </a:txBody>
                  <a:tcPr/>
                </a:tc>
                <a:tc>
                  <a:txBody>
                    <a:bodyPr/>
                    <a:lstStyle/>
                    <a:p>
                      <a:r>
                        <a:rPr lang="es-CO" sz="1600" dirty="0"/>
                        <a:t>UTILIDAD</a:t>
                      </a:r>
                    </a:p>
                  </a:txBody>
                  <a:tcPr/>
                </a:tc>
                <a:extLst>
                  <a:ext uri="{0D108BD9-81ED-4DB2-BD59-A6C34878D82A}">
                    <a16:rowId xmlns:a16="http://schemas.microsoft.com/office/drawing/2014/main" val="3191443045"/>
                  </a:ext>
                </a:extLst>
              </a:tr>
              <a:tr h="256540">
                <a:tc>
                  <a:txBody>
                    <a:bodyPr/>
                    <a:lstStyle/>
                    <a:p>
                      <a:r>
                        <a:rPr lang="es-CO" sz="1600" dirty="0"/>
                        <a:t>Menos de un año</a:t>
                      </a:r>
                    </a:p>
                  </a:txBody>
                  <a:tcPr/>
                </a:tc>
                <a:tc>
                  <a:txBody>
                    <a:bodyPr/>
                    <a:lstStyle/>
                    <a:p>
                      <a:r>
                        <a:rPr lang="es-CO" sz="1600" dirty="0"/>
                        <a:t>5% del salario</a:t>
                      </a:r>
                    </a:p>
                  </a:txBody>
                  <a:tcPr/>
                </a:tc>
                <a:extLst>
                  <a:ext uri="{0D108BD9-81ED-4DB2-BD59-A6C34878D82A}">
                    <a16:rowId xmlns:a16="http://schemas.microsoft.com/office/drawing/2014/main" val="2546467203"/>
                  </a:ext>
                </a:extLst>
              </a:tr>
              <a:tr h="256540">
                <a:tc>
                  <a:txBody>
                    <a:bodyPr/>
                    <a:lstStyle/>
                    <a:p>
                      <a:r>
                        <a:rPr lang="es-CO" sz="1600" dirty="0"/>
                        <a:t>1 año o más y menos de 2 años</a:t>
                      </a:r>
                    </a:p>
                  </a:txBody>
                  <a:tcPr/>
                </a:tc>
                <a:tc>
                  <a:txBody>
                    <a:bodyPr/>
                    <a:lstStyle/>
                    <a:p>
                      <a:r>
                        <a:rPr lang="es-CO" sz="1600" dirty="0"/>
                        <a:t>7% del salario</a:t>
                      </a:r>
                    </a:p>
                  </a:txBody>
                  <a:tcPr/>
                </a:tc>
                <a:extLst>
                  <a:ext uri="{0D108BD9-81ED-4DB2-BD59-A6C34878D82A}">
                    <a16:rowId xmlns:a16="http://schemas.microsoft.com/office/drawing/2014/main" val="3064309100"/>
                  </a:ext>
                </a:extLst>
              </a:tr>
              <a:tr h="256540">
                <a:tc>
                  <a:txBody>
                    <a:bodyPr/>
                    <a:lstStyle/>
                    <a:p>
                      <a:r>
                        <a:rPr lang="es-CO" sz="1600" dirty="0"/>
                        <a:t>2 años o más y menos de 5 años</a:t>
                      </a:r>
                    </a:p>
                  </a:txBody>
                  <a:tcPr/>
                </a:tc>
                <a:tc>
                  <a:txBody>
                    <a:bodyPr/>
                    <a:lstStyle/>
                    <a:p>
                      <a:r>
                        <a:rPr lang="es-CO" sz="1600" dirty="0"/>
                        <a:t>10% del salario</a:t>
                      </a:r>
                    </a:p>
                  </a:txBody>
                  <a:tcPr/>
                </a:tc>
                <a:extLst>
                  <a:ext uri="{0D108BD9-81ED-4DB2-BD59-A6C34878D82A}">
                    <a16:rowId xmlns:a16="http://schemas.microsoft.com/office/drawing/2014/main" val="2549144211"/>
                  </a:ext>
                </a:extLst>
              </a:tr>
              <a:tr h="256540">
                <a:tc>
                  <a:txBody>
                    <a:bodyPr/>
                    <a:lstStyle/>
                    <a:p>
                      <a:r>
                        <a:rPr lang="es-CO" sz="1600" dirty="0"/>
                        <a:t>5 años o más y menos de 10 años</a:t>
                      </a:r>
                    </a:p>
                  </a:txBody>
                  <a:tcPr/>
                </a:tc>
                <a:tc>
                  <a:txBody>
                    <a:bodyPr/>
                    <a:lstStyle/>
                    <a:p>
                      <a:r>
                        <a:rPr lang="es-CO" sz="1600" dirty="0"/>
                        <a:t>15% del salario</a:t>
                      </a:r>
                    </a:p>
                  </a:txBody>
                  <a:tcPr/>
                </a:tc>
                <a:extLst>
                  <a:ext uri="{0D108BD9-81ED-4DB2-BD59-A6C34878D82A}">
                    <a16:rowId xmlns:a16="http://schemas.microsoft.com/office/drawing/2014/main" val="3631180082"/>
                  </a:ext>
                </a:extLst>
              </a:tr>
              <a:tr h="256540">
                <a:tc>
                  <a:txBody>
                    <a:bodyPr/>
                    <a:lstStyle/>
                    <a:p>
                      <a:r>
                        <a:rPr lang="es-CO" sz="1600" dirty="0"/>
                        <a:t>10 años o más</a:t>
                      </a:r>
                    </a:p>
                  </a:txBody>
                  <a:tcPr/>
                </a:tc>
                <a:tc>
                  <a:txBody>
                    <a:bodyPr/>
                    <a:lstStyle/>
                    <a:p>
                      <a:r>
                        <a:rPr lang="es-CO" sz="1600" dirty="0"/>
                        <a:t>20% del salario</a:t>
                      </a:r>
                    </a:p>
                  </a:txBody>
                  <a:tcPr/>
                </a:tc>
                <a:extLst>
                  <a:ext uri="{0D108BD9-81ED-4DB2-BD59-A6C34878D82A}">
                    <a16:rowId xmlns:a16="http://schemas.microsoft.com/office/drawing/2014/main" val="1313702149"/>
                  </a:ext>
                </a:extLst>
              </a:tr>
            </a:tbl>
          </a:graphicData>
        </a:graphic>
      </p:graphicFrame>
    </p:spTree>
    <p:extLst>
      <p:ext uri="{BB962C8B-B14F-4D97-AF65-F5344CB8AC3E}">
        <p14:creationId xmlns:p14="http://schemas.microsoft.com/office/powerpoint/2010/main" val="174341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Rectángulo 6">
            <a:extLst>
              <a:ext uri="{FF2B5EF4-FFF2-40B4-BE49-F238E27FC236}">
                <a16:creationId xmlns:a16="http://schemas.microsoft.com/office/drawing/2014/main" id="{F16A1F11-AE20-451B-A769-F175CE5DD7A4}"/>
              </a:ext>
            </a:extLst>
          </p:cNvPr>
          <p:cNvSpPr/>
          <p:nvPr/>
        </p:nvSpPr>
        <p:spPr>
          <a:xfrm>
            <a:off x="3581903" y="1292475"/>
            <a:ext cx="448295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Ejercicios a desarrollar</a:t>
            </a:r>
            <a:endParaRPr lang="es-ES" sz="3600" b="1" cap="none" spc="0" dirty="0">
              <a:ln/>
              <a:solidFill>
                <a:srgbClr val="7030A0"/>
              </a:solidFill>
              <a:effectLst/>
            </a:endParaRPr>
          </a:p>
        </p:txBody>
      </p:sp>
      <p:sp>
        <p:nvSpPr>
          <p:cNvPr id="8" name="2 CuadroTexto">
            <a:extLst>
              <a:ext uri="{FF2B5EF4-FFF2-40B4-BE49-F238E27FC236}">
                <a16:creationId xmlns:a16="http://schemas.microsoft.com/office/drawing/2014/main" id="{06B2845F-7208-498B-8C39-CD9C7ABA8810}"/>
              </a:ext>
            </a:extLst>
          </p:cNvPr>
          <p:cNvSpPr txBox="1"/>
          <p:nvPr/>
        </p:nvSpPr>
        <p:spPr>
          <a:xfrm>
            <a:off x="655636" y="2028258"/>
            <a:ext cx="5440363" cy="2554545"/>
          </a:xfrm>
          <a:prstGeom prst="rect">
            <a:avLst/>
          </a:prstGeom>
          <a:noFill/>
        </p:spPr>
        <p:txBody>
          <a:bodyPr wrap="square" rtlCol="0">
            <a:spAutoFit/>
          </a:bodyPr>
          <a:lstStyle/>
          <a:p>
            <a:pPr algn="just"/>
            <a:r>
              <a:rPr lang="es-MX" sz="2000" i="1" u="sng" dirty="0"/>
              <a:t>Calculadora IMC</a:t>
            </a:r>
          </a:p>
          <a:p>
            <a:pPr algn="just"/>
            <a:endParaRPr lang="es-MX" sz="2000" i="1" u="sng" dirty="0"/>
          </a:p>
          <a:p>
            <a:pPr algn="just"/>
            <a:r>
              <a:rPr lang="es-MX" sz="2000" dirty="0"/>
              <a:t>Desarrolle un algoritmo que calcule para un paciente su </a:t>
            </a:r>
            <a:r>
              <a:rPr lang="es-MX" sz="2000" b="1" i="1" dirty="0"/>
              <a:t>Índice de Masa Corporal</a:t>
            </a:r>
            <a:r>
              <a:rPr lang="es-MX" sz="2000" dirty="0"/>
              <a:t> e imprima su estado.</a:t>
            </a:r>
          </a:p>
          <a:p>
            <a:pPr algn="just"/>
            <a:endParaRPr lang="es-MX" sz="2000" dirty="0"/>
          </a:p>
          <a:p>
            <a:pPr algn="just"/>
            <a:r>
              <a:rPr lang="es-MX" sz="2000" dirty="0"/>
              <a:t>Según la siguiente tabla de estados.</a:t>
            </a:r>
          </a:p>
          <a:p>
            <a:pPr algn="just"/>
            <a:endParaRPr lang="es-MX" sz="2000" b="1" i="1" dirty="0"/>
          </a:p>
        </p:txBody>
      </p:sp>
      <p:pic>
        <p:nvPicPr>
          <p:cNvPr id="9" name="Imagen 8">
            <a:extLst>
              <a:ext uri="{FF2B5EF4-FFF2-40B4-BE49-F238E27FC236}">
                <a16:creationId xmlns:a16="http://schemas.microsoft.com/office/drawing/2014/main" id="{FE1EECB5-387D-41FF-A8E0-F3DD5B521E49}"/>
              </a:ext>
            </a:extLst>
          </p:cNvPr>
          <p:cNvPicPr>
            <a:picLocks noChangeAspect="1"/>
          </p:cNvPicPr>
          <p:nvPr/>
        </p:nvPicPr>
        <p:blipFill>
          <a:blip r:embed="rId5"/>
          <a:stretch>
            <a:fillRect/>
          </a:stretch>
        </p:blipFill>
        <p:spPr>
          <a:xfrm>
            <a:off x="8064861" y="2294997"/>
            <a:ext cx="2495702" cy="900816"/>
          </a:xfrm>
          <a:prstGeom prst="rect">
            <a:avLst/>
          </a:prstGeom>
        </p:spPr>
      </p:pic>
      <p:graphicFrame>
        <p:nvGraphicFramePr>
          <p:cNvPr id="10" name="Tabla 9">
            <a:extLst>
              <a:ext uri="{FF2B5EF4-FFF2-40B4-BE49-F238E27FC236}">
                <a16:creationId xmlns:a16="http://schemas.microsoft.com/office/drawing/2014/main" id="{CA0187D2-40CD-45A8-9975-54BE4990029D}"/>
              </a:ext>
            </a:extLst>
          </p:cNvPr>
          <p:cNvGraphicFramePr>
            <a:graphicFrameLocks noGrp="1"/>
          </p:cNvGraphicFramePr>
          <p:nvPr>
            <p:extLst>
              <p:ext uri="{D42A27DB-BD31-4B8C-83A1-F6EECF244321}">
                <p14:modId xmlns:p14="http://schemas.microsoft.com/office/powerpoint/2010/main" val="1507777666"/>
              </p:ext>
            </p:extLst>
          </p:nvPr>
        </p:nvGraphicFramePr>
        <p:xfrm>
          <a:off x="5701101" y="4024594"/>
          <a:ext cx="5669282" cy="1828800"/>
        </p:xfrm>
        <a:graphic>
          <a:graphicData uri="http://schemas.openxmlformats.org/drawingml/2006/table">
            <a:tbl>
              <a:tblPr firstRow="1" bandRow="1">
                <a:tableStyleId>{B301B821-A1FF-4177-AEE7-76D212191A09}</a:tableStyleId>
              </a:tblPr>
              <a:tblGrid>
                <a:gridCol w="2834641">
                  <a:extLst>
                    <a:ext uri="{9D8B030D-6E8A-4147-A177-3AD203B41FA5}">
                      <a16:colId xmlns:a16="http://schemas.microsoft.com/office/drawing/2014/main" val="1101479577"/>
                    </a:ext>
                  </a:extLst>
                </a:gridCol>
                <a:gridCol w="2834641">
                  <a:extLst>
                    <a:ext uri="{9D8B030D-6E8A-4147-A177-3AD203B41FA5}">
                      <a16:colId xmlns:a16="http://schemas.microsoft.com/office/drawing/2014/main" val="2962077632"/>
                    </a:ext>
                  </a:extLst>
                </a:gridCol>
              </a:tblGrid>
              <a:tr h="307939">
                <a:tc>
                  <a:txBody>
                    <a:bodyPr/>
                    <a:lstStyle/>
                    <a:p>
                      <a:pPr algn="ctr"/>
                      <a:r>
                        <a:rPr lang="es-ES" dirty="0"/>
                        <a:t>ESTADO</a:t>
                      </a:r>
                      <a:endParaRPr lang="en-US" dirty="0"/>
                    </a:p>
                  </a:txBody>
                  <a:tcPr/>
                </a:tc>
                <a:tc>
                  <a:txBody>
                    <a:bodyPr/>
                    <a:lstStyle/>
                    <a:p>
                      <a:pPr algn="ctr"/>
                      <a:r>
                        <a:rPr lang="es-ES" dirty="0"/>
                        <a:t>IMC</a:t>
                      </a:r>
                      <a:endParaRPr lang="en-US" dirty="0"/>
                    </a:p>
                  </a:txBody>
                  <a:tcPr/>
                </a:tc>
                <a:extLst>
                  <a:ext uri="{0D108BD9-81ED-4DB2-BD59-A6C34878D82A}">
                    <a16:rowId xmlns:a16="http://schemas.microsoft.com/office/drawing/2014/main" val="4066873678"/>
                  </a:ext>
                </a:extLst>
              </a:tr>
              <a:tr h="307939">
                <a:tc>
                  <a:txBody>
                    <a:bodyPr/>
                    <a:lstStyle/>
                    <a:p>
                      <a:pPr algn="ctr"/>
                      <a:r>
                        <a:rPr lang="es-ES" dirty="0"/>
                        <a:t>Bajo de peso</a:t>
                      </a:r>
                      <a:endParaRPr lang="en-US" dirty="0"/>
                    </a:p>
                  </a:txBody>
                  <a:tcPr/>
                </a:tc>
                <a:tc>
                  <a:txBody>
                    <a:bodyPr/>
                    <a:lstStyle/>
                    <a:p>
                      <a:pPr algn="ctr"/>
                      <a:r>
                        <a:rPr lang="es-ES" dirty="0"/>
                        <a:t>&lt;</a:t>
                      </a:r>
                      <a:r>
                        <a:rPr lang="es-ES" baseline="0" dirty="0"/>
                        <a:t> 18,5</a:t>
                      </a:r>
                      <a:endParaRPr lang="en-US" dirty="0"/>
                    </a:p>
                  </a:txBody>
                  <a:tcPr/>
                </a:tc>
                <a:extLst>
                  <a:ext uri="{0D108BD9-81ED-4DB2-BD59-A6C34878D82A}">
                    <a16:rowId xmlns:a16="http://schemas.microsoft.com/office/drawing/2014/main" val="1138172609"/>
                  </a:ext>
                </a:extLst>
              </a:tr>
              <a:tr h="307939">
                <a:tc>
                  <a:txBody>
                    <a:bodyPr/>
                    <a:lstStyle/>
                    <a:p>
                      <a:pPr algn="ctr"/>
                      <a:r>
                        <a:rPr lang="es-ES" dirty="0"/>
                        <a:t>Normal</a:t>
                      </a:r>
                      <a:endParaRPr lang="en-US" dirty="0"/>
                    </a:p>
                  </a:txBody>
                  <a:tcPr/>
                </a:tc>
                <a:tc>
                  <a:txBody>
                    <a:bodyPr/>
                    <a:lstStyle/>
                    <a:p>
                      <a:pPr algn="ctr"/>
                      <a:r>
                        <a:rPr lang="es-ES" dirty="0"/>
                        <a:t>&gt;= 18,5 y &lt; 25</a:t>
                      </a:r>
                      <a:endParaRPr lang="en-US" dirty="0"/>
                    </a:p>
                  </a:txBody>
                  <a:tcPr/>
                </a:tc>
                <a:extLst>
                  <a:ext uri="{0D108BD9-81ED-4DB2-BD59-A6C34878D82A}">
                    <a16:rowId xmlns:a16="http://schemas.microsoft.com/office/drawing/2014/main" val="1239431910"/>
                  </a:ext>
                </a:extLst>
              </a:tr>
              <a:tr h="307939">
                <a:tc>
                  <a:txBody>
                    <a:bodyPr/>
                    <a:lstStyle/>
                    <a:p>
                      <a:pPr algn="ctr"/>
                      <a:r>
                        <a:rPr lang="es-ES" dirty="0"/>
                        <a:t>Sobrepeso</a:t>
                      </a:r>
                      <a:endParaRPr lang="en-US" dirty="0"/>
                    </a:p>
                  </a:txBody>
                  <a:tcPr/>
                </a:tc>
                <a:tc>
                  <a:txBody>
                    <a:bodyPr/>
                    <a:lstStyle/>
                    <a:p>
                      <a:pPr algn="ctr"/>
                      <a:r>
                        <a:rPr lang="es-ES" dirty="0"/>
                        <a:t>&gt;= 25 y &lt; 30</a:t>
                      </a:r>
                      <a:endParaRPr lang="en-US" dirty="0"/>
                    </a:p>
                  </a:txBody>
                  <a:tcPr/>
                </a:tc>
                <a:extLst>
                  <a:ext uri="{0D108BD9-81ED-4DB2-BD59-A6C34878D82A}">
                    <a16:rowId xmlns:a16="http://schemas.microsoft.com/office/drawing/2014/main" val="3564439495"/>
                  </a:ext>
                </a:extLst>
              </a:tr>
              <a:tr h="307939">
                <a:tc>
                  <a:txBody>
                    <a:bodyPr/>
                    <a:lstStyle/>
                    <a:p>
                      <a:pPr algn="ctr"/>
                      <a:r>
                        <a:rPr lang="es-ES" dirty="0"/>
                        <a:t>Obeso</a:t>
                      </a:r>
                      <a:endParaRPr lang="en-US" dirty="0"/>
                    </a:p>
                  </a:txBody>
                  <a:tcPr/>
                </a:tc>
                <a:tc>
                  <a:txBody>
                    <a:bodyPr/>
                    <a:lstStyle/>
                    <a:p>
                      <a:pPr algn="ctr"/>
                      <a:r>
                        <a:rPr lang="es-ES" dirty="0"/>
                        <a:t>&gt;=30</a:t>
                      </a:r>
                      <a:endParaRPr lang="en-US" dirty="0"/>
                    </a:p>
                  </a:txBody>
                  <a:tcPr/>
                </a:tc>
                <a:extLst>
                  <a:ext uri="{0D108BD9-81ED-4DB2-BD59-A6C34878D82A}">
                    <a16:rowId xmlns:a16="http://schemas.microsoft.com/office/drawing/2014/main" val="1737920491"/>
                  </a:ext>
                </a:extLst>
              </a:tr>
            </a:tbl>
          </a:graphicData>
        </a:graphic>
      </p:graphicFrame>
    </p:spTree>
    <p:extLst>
      <p:ext uri="{BB962C8B-B14F-4D97-AF65-F5344CB8AC3E}">
        <p14:creationId xmlns:p14="http://schemas.microsoft.com/office/powerpoint/2010/main" val="228131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391583" y="2024481"/>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5" y="1961935"/>
            <a:ext cx="2364900" cy="2364901"/>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103736" y="2584737"/>
            <a:ext cx="87335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CO" sz="3200" dirty="0"/>
              <a:t>Conclusión</a:t>
            </a:r>
          </a:p>
          <a:p>
            <a:pPr lvl="0" algn="just" eaLnBrk="0" fontAlgn="base" hangingPunct="0">
              <a:spcBef>
                <a:spcPct val="0"/>
              </a:spcBef>
              <a:spcAft>
                <a:spcPct val="0"/>
              </a:spcAft>
            </a:pPr>
            <a:endParaRPr kumimoji="0" lang="es-MX" altLang="es-CO" sz="320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lang="es-MX" sz="2000" dirty="0"/>
              <a:t>Las sentencias condicionales son una herramienta esencial en la programación que permite la toma de decisiones basadas en condiciones. Aunque la sintaxis varía entre lenguajes como PSEINT y Python, el concepto básico de evaluar una condición y ejecutar diferentes bloques de código sigue siendo el mismo.</a:t>
            </a: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4423</TotalTime>
  <Words>555</Words>
  <Application>Microsoft Office PowerPoint</Application>
  <PresentationFormat>Panorámica</PresentationFormat>
  <Paragraphs>62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Julio Castaño</cp:lastModifiedBy>
  <cp:revision>100</cp:revision>
  <dcterms:created xsi:type="dcterms:W3CDTF">2023-03-30T14:23:16Z</dcterms:created>
  <dcterms:modified xsi:type="dcterms:W3CDTF">2024-08-20T02:38:28Z</dcterms:modified>
</cp:coreProperties>
</file>