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2/09/2024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2/09/2024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822960" y="3099673"/>
            <a:ext cx="10512123" cy="1446550"/>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Conceptos básicos de bases de datos; historia y evolución.</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437746" y="1434842"/>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 name="Picture 2" descr="Qué es la integración de bases de datos? Descripción general y benefic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135" y="2509333"/>
            <a:ext cx="3264254" cy="3443938"/>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121352" y="2684951"/>
            <a:ext cx="5196523" cy="2862322"/>
          </a:xfrm>
          <a:prstGeom prst="rect">
            <a:avLst/>
          </a:prstGeom>
          <a:noFill/>
        </p:spPr>
        <p:txBody>
          <a:bodyPr wrap="square" rtlCol="0">
            <a:spAutoFit/>
          </a:bodyPr>
          <a:lstStyle/>
          <a:p>
            <a:r>
              <a:rPr lang="es-MX" b="1" dirty="0"/>
              <a:t>Conceptos Básicos de Bases de </a:t>
            </a:r>
            <a:r>
              <a:rPr lang="es-MX" b="1" dirty="0" smtClean="0"/>
              <a:t>Datos</a:t>
            </a:r>
          </a:p>
          <a:p>
            <a:pPr algn="just"/>
            <a:endParaRPr lang="es-MX" b="1" dirty="0"/>
          </a:p>
          <a:p>
            <a:pPr algn="just"/>
            <a:r>
              <a:rPr lang="es-MX" dirty="0"/>
              <a:t>Una base de datos es una colección organizada de datos que se almacenan y gestionan de forma que permiten su fácil acceso, manipulación y actualización. Las bases de datos son fundamentales en aplicaciones que requieren el manejo de grandes cantidades de información, como sistemas financieros, plataformas de redes sociales, sitios web de comercio electrónico, entre otros.</a:t>
            </a:r>
          </a:p>
        </p:txBody>
      </p:sp>
      <p:sp>
        <p:nvSpPr>
          <p:cNvPr id="3" name="Rectángulo 2"/>
          <p:cNvSpPr/>
          <p:nvPr/>
        </p:nvSpPr>
        <p:spPr>
          <a:xfrm>
            <a:off x="3008191" y="1614449"/>
            <a:ext cx="5693482"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2800" b="1" dirty="0">
                <a:ln/>
                <a:solidFill>
                  <a:schemeClr val="accent5">
                    <a:lumMod val="60000"/>
                    <a:lumOff val="40000"/>
                  </a:schemeClr>
                </a:solidFill>
              </a:rPr>
              <a:t>Conceptos Básicos de Bases de Datos</a:t>
            </a:r>
            <a:endParaRPr lang="es-ES" sz="2800" b="1" cap="none" spc="0" dirty="0">
              <a:ln/>
              <a:solidFill>
                <a:schemeClr val="accent5">
                  <a:lumMod val="60000"/>
                  <a:lumOff val="40000"/>
                </a:schemeClr>
              </a:solidFill>
              <a:effectLs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2" name="Picture 4" descr="Base de Datos - Concepto, tipos y ejempl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03" y="4353477"/>
            <a:ext cx="4018222" cy="207943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718521" y="1295899"/>
            <a:ext cx="6433792" cy="523220"/>
          </a:xfrm>
          <a:prstGeom prst="rect">
            <a:avLst/>
          </a:prstGeom>
          <a:noFill/>
        </p:spPr>
        <p:txBody>
          <a:bodyPr wrap="square" rtlCol="0">
            <a:spAutoFit/>
          </a:bodyPr>
          <a:lstStyle/>
          <a:p>
            <a:r>
              <a:rPr lang="es-MX" sz="2800" b="1" dirty="0">
                <a:solidFill>
                  <a:schemeClr val="accent5">
                    <a:lumMod val="60000"/>
                    <a:lumOff val="40000"/>
                  </a:schemeClr>
                </a:solidFill>
              </a:rPr>
              <a:t>Elementos Clave de una Base de Datos</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655637" y="2295563"/>
            <a:ext cx="474743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Datos</a:t>
            </a:r>
            <a:r>
              <a:rPr kumimoji="0" lang="es-CO" altLang="es-CO" sz="1400" b="0" i="0" u="none" strike="noStrike" cap="none" normalizeH="0" baseline="0" dirty="0" smtClean="0">
                <a:ln>
                  <a:noFill/>
                </a:ln>
                <a:solidFill>
                  <a:schemeClr val="tx1"/>
                </a:solidFill>
                <a:effectLst/>
              </a:rPr>
              <a:t>: Información que se almacena, como nombres, fechas, números, etc.</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Campo</a:t>
            </a:r>
            <a:r>
              <a:rPr kumimoji="0" lang="es-CO" altLang="es-CO" sz="1400" b="0" i="0" u="none" strike="noStrike" cap="none" normalizeH="0" baseline="0" dirty="0" smtClean="0">
                <a:ln>
                  <a:noFill/>
                </a:ln>
                <a:solidFill>
                  <a:schemeClr val="tx1"/>
                </a:solidFill>
                <a:effectLst/>
              </a:rPr>
              <a:t>: La unidad más pequeña de información en una base de datos; un campo representa un atributo de la entidad (por ejemplo, "Nombre" o "Edad").</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Registro</a:t>
            </a:r>
            <a:r>
              <a:rPr kumimoji="0" lang="es-CO" altLang="es-CO" sz="1400" b="0" i="0" u="none" strike="noStrike" cap="none" normalizeH="0" baseline="0" dirty="0" smtClean="0">
                <a:ln>
                  <a:noFill/>
                </a:ln>
                <a:solidFill>
                  <a:schemeClr val="tx1"/>
                </a:solidFill>
                <a:effectLst/>
              </a:rPr>
              <a:t>: Conjunto de campos relacionados; por ejemplo, todos los campos que describen a una persona específica en una base de datos.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Tabla</a:t>
            </a:r>
            <a:r>
              <a:rPr kumimoji="0" lang="es-CO" altLang="es-CO" sz="1400" b="0" i="0" u="none" strike="noStrike" cap="none" normalizeH="0" baseline="0" dirty="0" smtClean="0">
                <a:ln>
                  <a:noFill/>
                </a:ln>
                <a:solidFill>
                  <a:schemeClr val="tx1"/>
                </a:solidFill>
                <a:effectLst/>
              </a:rPr>
              <a:t>: Conjunto de registros del mismo tipo (como una hoja de cálculo); por ejemplo, una tabla de "Empleados" donde cada registro representa a un empleado. </a:t>
            </a:r>
          </a:p>
        </p:txBody>
      </p:sp>
      <p:cxnSp>
        <p:nvCxnSpPr>
          <p:cNvPr id="11" name="Conector recto 10"/>
          <p:cNvCxnSpPr/>
          <p:nvPr/>
        </p:nvCxnSpPr>
        <p:spPr>
          <a:xfrm>
            <a:off x="5511338" y="1899773"/>
            <a:ext cx="24938" cy="4533134"/>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5644544" y="2161203"/>
            <a:ext cx="43518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Clave Primaria</a:t>
            </a:r>
            <a:r>
              <a:rPr kumimoji="0" lang="es-CO" altLang="es-CO" sz="1400" b="0" i="0" u="none" strike="noStrike" cap="none" normalizeH="0" baseline="0" dirty="0" smtClean="0">
                <a:ln>
                  <a:noFill/>
                </a:ln>
                <a:solidFill>
                  <a:schemeClr val="tx1"/>
                </a:solidFill>
                <a:effectLst/>
              </a:rPr>
              <a:t>: Un identificador único para cada registro en una tabla, que garantiza que cada registro pueda ser identificado de forma única.</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Clave Foránea</a:t>
            </a:r>
            <a:r>
              <a:rPr kumimoji="0" lang="es-CO" altLang="es-CO" sz="1400" b="0" i="0" u="none" strike="noStrike" cap="none" normalizeH="0" baseline="0" dirty="0" smtClean="0">
                <a:ln>
                  <a:noFill/>
                </a:ln>
                <a:solidFill>
                  <a:schemeClr val="tx1"/>
                </a:solidFill>
                <a:effectLst/>
              </a:rPr>
              <a:t>: Un campo o conjunto de campos en una tabla que establece una relación entre esa tabla y otra.</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rPr>
              <a:t>Índice</a:t>
            </a:r>
            <a:r>
              <a:rPr kumimoji="0" lang="es-CO" altLang="es-CO" sz="1400" b="0" i="0" u="none" strike="noStrike" cap="none" normalizeH="0" baseline="0" dirty="0" smtClean="0">
                <a:ln>
                  <a:noFill/>
                </a:ln>
                <a:solidFill>
                  <a:schemeClr val="tx1"/>
                </a:solidFill>
                <a:effectLst/>
              </a:rPr>
              <a:t>: Estructura de datos que mejora la velocidad de acceso a las filas de una tabla. </a:t>
            </a:r>
          </a:p>
        </p:txBody>
      </p:sp>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3074" name="Picture 2" descr="Evolución de las Bases de Datos: de Fijas a Móviles | Semantic Scho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182" y="2739918"/>
            <a:ext cx="5250844" cy="2064837"/>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851265" y="1480714"/>
            <a:ext cx="6774872" cy="461665"/>
          </a:xfrm>
          <a:prstGeom prst="rect">
            <a:avLst/>
          </a:prstGeom>
          <a:noFill/>
        </p:spPr>
        <p:txBody>
          <a:bodyPr wrap="square" rtlCol="0">
            <a:spAutoFit/>
          </a:bodyPr>
          <a:lstStyle/>
          <a:p>
            <a:r>
              <a:rPr lang="es-MX" sz="2400" b="1" dirty="0">
                <a:solidFill>
                  <a:schemeClr val="accent5">
                    <a:lumMod val="60000"/>
                    <a:lumOff val="40000"/>
                  </a:schemeClr>
                </a:solidFill>
              </a:rPr>
              <a:t>Historia y Evolución de las Bases de Datos</a:t>
            </a:r>
            <a:endParaRPr lang="es-CO" sz="2400" b="1" dirty="0">
              <a:solidFill>
                <a:schemeClr val="accent5">
                  <a:lumMod val="60000"/>
                  <a:lumOff val="40000"/>
                </a:schemeClr>
              </a:solidFill>
            </a:endParaRPr>
          </a:p>
        </p:txBody>
      </p:sp>
      <p:sp>
        <p:nvSpPr>
          <p:cNvPr id="3" name="Rectangle 1"/>
          <p:cNvSpPr>
            <a:spLocks noChangeArrowheads="1"/>
          </p:cNvSpPr>
          <p:nvPr/>
        </p:nvSpPr>
        <p:spPr bwMode="auto">
          <a:xfrm>
            <a:off x="1127378" y="3142021"/>
            <a:ext cx="409093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sz="1400" dirty="0"/>
              <a:t>La evolución de las bases de datos ha sido fundamental para el desarrollo de aplicaciones y sistemas informáticos a lo largo del tiempo. Su historia se puede dividir en varias etapas clave que reflejan los cambios en las necesidades tecnológicas y de negocio, así como los avances en el manejo de datos.</a:t>
            </a:r>
            <a:endParaRPr kumimoji="0" lang="es-CO" altLang="es-CO" sz="1400" b="0" i="0" u="none" strike="noStrike" cap="none" normalizeH="0" baseline="0" dirty="0" smtClean="0">
              <a:ln>
                <a:noFill/>
              </a:ln>
              <a:solidFill>
                <a:schemeClr val="tx1"/>
              </a:solidFill>
              <a:effectLst/>
            </a:endParaRPr>
          </a:p>
        </p:txBody>
      </p:sp>
      <p:cxnSp>
        <p:nvCxnSpPr>
          <p:cNvPr id="7" name="Conector recto 6"/>
          <p:cNvCxnSpPr/>
          <p:nvPr/>
        </p:nvCxnSpPr>
        <p:spPr>
          <a:xfrm>
            <a:off x="5519650" y="1942379"/>
            <a:ext cx="58190" cy="46329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4098" name="Picture 2" descr="Evolución de los Sistemas de Gestión de Bases de Datos – bbddrafaelcampan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876" y="2930539"/>
            <a:ext cx="4191981" cy="314398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208404" y="1209532"/>
            <a:ext cx="6101850" cy="954107"/>
          </a:xfrm>
          <a:prstGeom prst="rect">
            <a:avLst/>
          </a:prstGeom>
          <a:noFill/>
        </p:spPr>
        <p:txBody>
          <a:bodyPr wrap="square" rtlCol="0">
            <a:spAutoFit/>
          </a:bodyPr>
          <a:lstStyle/>
          <a:p>
            <a:r>
              <a:rPr lang="es-MX" sz="2800" b="1" dirty="0">
                <a:solidFill>
                  <a:schemeClr val="accent5">
                    <a:lumMod val="60000"/>
                    <a:lumOff val="40000"/>
                  </a:schemeClr>
                </a:solidFill>
              </a:rPr>
              <a:t>Años 1960: Sistemas de Archivos Planos y Bases de Datos Jerárquicas</a:t>
            </a:r>
            <a:endParaRPr lang="es-CO" sz="2800" b="1" dirty="0">
              <a:solidFill>
                <a:schemeClr val="accent5">
                  <a:lumMod val="60000"/>
                  <a:lumOff val="40000"/>
                </a:schemeClr>
              </a:solidFill>
            </a:endParaRPr>
          </a:p>
        </p:txBody>
      </p:sp>
      <p:sp>
        <p:nvSpPr>
          <p:cNvPr id="3" name="Rectangle 1"/>
          <p:cNvSpPr>
            <a:spLocks noChangeArrowheads="1"/>
          </p:cNvSpPr>
          <p:nvPr/>
        </p:nvSpPr>
        <p:spPr bwMode="auto">
          <a:xfrm>
            <a:off x="971212" y="2462589"/>
            <a:ext cx="59366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En los años 1960, las organizaciones comenzaban a manejar grandes volúmenes de datos electrónicos. En esta época, los datos se almacenaban en archivos planos o archivos</a:t>
            </a:r>
            <a:r>
              <a:rPr lang="es-MX" sz="1400" b="1" dirty="0"/>
              <a:t> </a:t>
            </a:r>
            <a:r>
              <a:rPr lang="es-MX" sz="1400" dirty="0"/>
              <a:t>secuenciales, que eran simplemente conjuntos de datos organizados en un formato de texto o binario. Estos archivos tenían varias limitaciones:</a:t>
            </a:r>
          </a:p>
          <a:p>
            <a:r>
              <a:rPr lang="es-MX" sz="1400" dirty="0"/>
              <a:t>La falta de estructura hacía difícil la manipulación y el acceso a datos específicos.</a:t>
            </a:r>
          </a:p>
          <a:p>
            <a:r>
              <a:rPr lang="es-MX" sz="1400" dirty="0"/>
              <a:t>La duplicación de datos era común, lo que generaba inconsistencias y un uso ineficiente del almacenamiento</a:t>
            </a:r>
            <a:r>
              <a:rPr lang="es-MX" sz="1400" dirty="0" smtClean="0"/>
              <a:t>.</a:t>
            </a:r>
          </a:p>
          <a:p>
            <a:endParaRPr lang="es-MX" sz="1400" dirty="0"/>
          </a:p>
          <a:p>
            <a:r>
              <a:rPr lang="es-MX" sz="1400" dirty="0"/>
              <a:t>Para mejorar la gestión de datos, se desarrollaron los primeros sistemas de bases de datos jerárquicas. Estos modelos organizaban los datos en una estructura de árbol, donde cada nodo padre podía tener múltiples nodos hijos, pero cada nodo hijo tenía solo un nodo padre. Un ejemplo de este tipo de sistema es el </a:t>
            </a:r>
            <a:r>
              <a:rPr lang="es-MX" sz="1400" dirty="0" smtClean="0"/>
              <a:t>Información </a:t>
            </a:r>
            <a:r>
              <a:rPr lang="es-MX" sz="1400" dirty="0"/>
              <a:t>Management System (IMS) de IBM, introducido en 1966. Aunque mejoraron el acceso a los datos, las bases de datos jerárquicas tenían limitaciones como la falta de flexibilidad para representar relaciones complejas.</a:t>
            </a:r>
          </a:p>
        </p:txBody>
      </p:sp>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739898" y="1285227"/>
            <a:ext cx="5537143" cy="707886"/>
          </a:xfrm>
          <a:prstGeom prst="rect">
            <a:avLst/>
          </a:prstGeom>
          <a:noFill/>
        </p:spPr>
        <p:txBody>
          <a:bodyPr wrap="square" rtlCol="0">
            <a:spAutoFit/>
          </a:bodyPr>
          <a:lstStyle/>
          <a:p>
            <a:r>
              <a:rPr lang="es-MX" sz="2000" b="1" dirty="0">
                <a:solidFill>
                  <a:schemeClr val="accent5">
                    <a:lumMod val="60000"/>
                    <a:lumOff val="40000"/>
                  </a:schemeClr>
                </a:solidFill>
              </a:rPr>
              <a:t>Años 1970: Bases de Datos de Redes y Relacionales</a:t>
            </a:r>
            <a:endParaRPr lang="es-CO" sz="2000" b="1" dirty="0">
              <a:solidFill>
                <a:schemeClr val="accent5">
                  <a:lumMod val="60000"/>
                  <a:lumOff val="40000"/>
                </a:schemeClr>
              </a:solidFill>
            </a:endParaRPr>
          </a:p>
        </p:txBody>
      </p:sp>
      <p:sp>
        <p:nvSpPr>
          <p:cNvPr id="5" name="Rectangle 1"/>
          <p:cNvSpPr>
            <a:spLocks noChangeArrowheads="1"/>
          </p:cNvSpPr>
          <p:nvPr/>
        </p:nvSpPr>
        <p:spPr bwMode="auto">
          <a:xfrm>
            <a:off x="1038225" y="2653894"/>
            <a:ext cx="492080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sz="1600" dirty="0"/>
              <a:t>En los años 1970, se desarrolló un nuevo modelo de bases de datos conocido como modelo de red, definido por el Consorcio de Lenguaje de Datos (CODASYL). Este modelo permitió relaciones más complejas mediante un grafo, donde cada nodo (registro) podía tener múltiples relaciones con otros nodos. Aunque el modelo de red ofrecía más flexibilidad que el modelo jerárquico, aún era complicado de usar y requería un conocimiento profundo del esquema de la base de datos.</a:t>
            </a:r>
            <a:endParaRPr lang="es-MX" altLang="es-CO" sz="1600" dirty="0"/>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endParaRPr>
          </a:p>
        </p:txBody>
      </p:sp>
      <p:pic>
        <p:nvPicPr>
          <p:cNvPr id="5124" name="Picture 4" descr="Los 60 comandos básicos de Linux que todo usuario debe sab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469" y="2653894"/>
            <a:ext cx="4644790" cy="270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2" name="Picture 2" descr="Sistema de gestión de bases de datos - Loyvan Servicios Empresari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693" y="2735513"/>
            <a:ext cx="4247071" cy="279245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399183" y="1353674"/>
            <a:ext cx="5514330" cy="523220"/>
          </a:xfrm>
          <a:prstGeom prst="rect">
            <a:avLst/>
          </a:prstGeom>
          <a:noFill/>
        </p:spPr>
        <p:txBody>
          <a:bodyPr wrap="none" rtlCol="0">
            <a:spAutoFit/>
          </a:bodyPr>
          <a:lstStyle/>
          <a:p>
            <a:r>
              <a:rPr lang="es-MX" sz="2800" dirty="0">
                <a:solidFill>
                  <a:schemeClr val="accent5">
                    <a:lumMod val="60000"/>
                    <a:lumOff val="40000"/>
                  </a:schemeClr>
                </a:solidFill>
              </a:rPr>
              <a:t>El Nacimiento del Modelo Relacional</a:t>
            </a:r>
            <a:endParaRPr lang="es-CO" sz="2800" dirty="0">
              <a:solidFill>
                <a:schemeClr val="accent5">
                  <a:lumMod val="60000"/>
                  <a:lumOff val="40000"/>
                </a:schemeClr>
              </a:solidFill>
            </a:endParaRPr>
          </a:p>
        </p:txBody>
      </p:sp>
      <p:sp>
        <p:nvSpPr>
          <p:cNvPr id="3" name="Rectangle 1"/>
          <p:cNvSpPr>
            <a:spLocks noChangeArrowheads="1"/>
          </p:cNvSpPr>
          <p:nvPr/>
        </p:nvSpPr>
        <p:spPr bwMode="auto">
          <a:xfrm>
            <a:off x="1165155" y="2082019"/>
            <a:ext cx="5285521"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t>En 1970, </a:t>
            </a:r>
            <a:r>
              <a:rPr lang="es-MX" sz="1400" b="1" dirty="0"/>
              <a:t>Edgar F. Codd</a:t>
            </a:r>
            <a:r>
              <a:rPr lang="es-MX" sz="1400" dirty="0"/>
              <a:t>, un científico de IBM, propuso el </a:t>
            </a:r>
            <a:r>
              <a:rPr lang="es-MX" sz="1400" b="1" dirty="0"/>
              <a:t>modelo relacional</a:t>
            </a:r>
            <a:r>
              <a:rPr lang="es-MX" sz="1400" dirty="0"/>
              <a:t> en su artículo "A Relational Model of Data for Large Shared Data Banks". Este modelo revolucionó el manejo de bases de datos al proponer una forma de almacenar datos en tablas bidimensionales (relaciones) donde los datos podían ser manipulados utilizando álgebra relacional.</a:t>
            </a:r>
          </a:p>
          <a:p>
            <a:r>
              <a:rPr lang="es-MX" sz="1400" dirty="0"/>
              <a:t>El modelo relacional introdujo varios conceptos importantes</a:t>
            </a:r>
            <a:r>
              <a:rPr lang="es-MX" sz="1400" dirty="0" smtClean="0"/>
              <a:t>:</a:t>
            </a:r>
          </a:p>
          <a:p>
            <a:endParaRPr lang="es-MX" sz="1400" dirty="0"/>
          </a:p>
          <a:p>
            <a:r>
              <a:rPr lang="es-MX" sz="1400" b="1" dirty="0"/>
              <a:t>Independencia de los datos</a:t>
            </a:r>
            <a:r>
              <a:rPr lang="es-MX" sz="1400" dirty="0"/>
              <a:t>: Los usuarios no necesitan conocer el almacenamiento físico de los datos</a:t>
            </a:r>
            <a:r>
              <a:rPr lang="es-MX" sz="1400" dirty="0" smtClean="0"/>
              <a:t>.</a:t>
            </a:r>
          </a:p>
          <a:p>
            <a:endParaRPr lang="es-MX" sz="1400" dirty="0"/>
          </a:p>
          <a:p>
            <a:r>
              <a:rPr lang="es-MX" sz="1400" b="1" dirty="0"/>
              <a:t>Lenguaje de consulta estructurado (SQL)</a:t>
            </a:r>
            <a:r>
              <a:rPr lang="es-MX" sz="1400" dirty="0"/>
              <a:t>: Introducido por IBM a mediados de los 70, SQL (Structured Query Language) se convirtió en el estándar para interactuar con bases de datos relacionales</a:t>
            </a:r>
            <a:r>
              <a:rPr lang="es-MX" sz="1400" dirty="0" smtClean="0"/>
              <a:t>.</a:t>
            </a:r>
          </a:p>
          <a:p>
            <a:endParaRPr lang="es-MX" sz="1400" dirty="0"/>
          </a:p>
          <a:p>
            <a:r>
              <a:rPr lang="es-MX" sz="1400" dirty="0"/>
              <a:t>La adopción del modelo relacional creció rápidamente con el lanzamiento de sistemas de gestión de bases de datos (DBMS) comerciales como </a:t>
            </a:r>
            <a:r>
              <a:rPr lang="es-MX" sz="1400" b="1" dirty="0"/>
              <a:t>System R</a:t>
            </a:r>
            <a:r>
              <a:rPr lang="es-MX" sz="1400" dirty="0"/>
              <a:t> de IBM y </a:t>
            </a:r>
            <a:r>
              <a:rPr lang="es-MX" sz="1400" b="1" dirty="0"/>
              <a:t>Ingres</a:t>
            </a:r>
            <a:r>
              <a:rPr lang="es-MX" sz="1400" dirty="0"/>
              <a:t> de la Universidad de California en Berkeley.</a:t>
            </a:r>
          </a:p>
        </p:txBody>
      </p:sp>
      <p:sp>
        <p:nvSpPr>
          <p:cNvPr id="9" name="CuadroTexto 8"/>
          <p:cNvSpPr txBox="1"/>
          <p:nvPr/>
        </p:nvSpPr>
        <p:spPr>
          <a:xfrm>
            <a:off x="7946967" y="4547062"/>
            <a:ext cx="184731" cy="369332"/>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873170" y="1561308"/>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16" y="1668577"/>
            <a:ext cx="2256468" cy="225646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3059084" y="2391312"/>
            <a:ext cx="721544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000" b="1" dirty="0">
                <a:solidFill>
                  <a:srgbClr val="7030A0"/>
                </a:solidFill>
                <a:latin typeface="Arial" panose="020B0604020202020204" pitchFamily="34" charset="0"/>
              </a:rPr>
              <a:t>La evolución de las bases de datos ha seguido de cerca los cambios tecnológicos y de negocio en las últimas cinco décadas. Desde los primeros sistemas jerárquicos hasta las soluciones modernas basadas en la nube y multimodelo, las bases de datos continúan siendo un componente fundamental para el desarrollo de aplicaciones y la toma de decisiones estratégicas en las organizaciones.</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4430</TotalTime>
  <Words>858</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115</cp:revision>
  <dcterms:created xsi:type="dcterms:W3CDTF">2023-03-30T14:23:16Z</dcterms:created>
  <dcterms:modified xsi:type="dcterms:W3CDTF">2024-09-02T21:51:09Z</dcterms:modified>
</cp:coreProperties>
</file>