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822960" y="3099673"/>
            <a:ext cx="10512123" cy="1938992"/>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 HTML; estructura básica de un documento HTML; etiquetas y atributos esenciales.</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21369" y="1409904"/>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Picture 2" descr="Más de 100 imágenes gratis de Html y Programación -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421" y="2362198"/>
            <a:ext cx="3652281" cy="3652281"/>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00720" y="2734826"/>
            <a:ext cx="5146646" cy="3046988"/>
          </a:xfrm>
          <a:prstGeom prst="rect">
            <a:avLst/>
          </a:prstGeom>
          <a:noFill/>
        </p:spPr>
        <p:txBody>
          <a:bodyPr wrap="square" rtlCol="0">
            <a:spAutoFit/>
          </a:bodyPr>
          <a:lstStyle/>
          <a:p>
            <a:r>
              <a:rPr lang="es-MX" sz="1600" b="1" dirty="0"/>
              <a:t>HTML (HyperText Markup Language)</a:t>
            </a:r>
            <a:r>
              <a:rPr lang="es-MX" sz="1600" dirty="0"/>
              <a:t> es el lenguaje de marcado estándar utilizado para crear y diseñar páginas web. HTML proporciona la estructura básica del contenido de la web, utilizando una serie de elementos o etiquetas que describen diferentes partes del documento, como títulos, párrafos, imágenes, enlaces, tablas, y más</a:t>
            </a:r>
            <a:r>
              <a:rPr lang="es-MX" sz="1600" dirty="0" smtClean="0"/>
              <a:t>.</a:t>
            </a:r>
          </a:p>
          <a:p>
            <a:endParaRPr lang="es-MX" sz="1600" dirty="0"/>
          </a:p>
          <a:p>
            <a:r>
              <a:rPr lang="es-MX" sz="1600" dirty="0"/>
              <a:t>HTML no es un lenguaje de programación; no contiene lógica ni flujo de control, sino que es un lenguaje de marcado. Los elementos HTML son etiquetas que le indican al navegador web cómo presentar el contenido de una página.</a:t>
            </a:r>
          </a:p>
        </p:txBody>
      </p:sp>
      <p:sp>
        <p:nvSpPr>
          <p:cNvPr id="3" name="Rectángulo 2"/>
          <p:cNvSpPr/>
          <p:nvPr/>
        </p:nvSpPr>
        <p:spPr>
          <a:xfrm>
            <a:off x="3848177" y="1476255"/>
            <a:ext cx="3281989"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2800" b="1" dirty="0">
                <a:ln/>
                <a:solidFill>
                  <a:schemeClr val="accent5">
                    <a:lumMod val="60000"/>
                    <a:lumOff val="40000"/>
                  </a:schemeClr>
                </a:solidFill>
              </a:rPr>
              <a:t>Introducción a HTML</a:t>
            </a:r>
            <a:endParaRPr lang="es-ES" sz="28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718621" y="1376553"/>
            <a:ext cx="6599585" cy="523220"/>
          </a:xfrm>
          <a:prstGeom prst="rect">
            <a:avLst/>
          </a:prstGeom>
          <a:noFill/>
        </p:spPr>
        <p:txBody>
          <a:bodyPr wrap="square" rtlCol="0">
            <a:spAutoFit/>
          </a:bodyPr>
          <a:lstStyle/>
          <a:p>
            <a:r>
              <a:rPr lang="es-MX" sz="2800" b="1" dirty="0">
                <a:solidFill>
                  <a:schemeClr val="accent5">
                    <a:lumMod val="60000"/>
                    <a:lumOff val="40000"/>
                  </a:schemeClr>
                </a:solidFill>
              </a:rPr>
              <a:t>Estructura Básica de un Documento HTML</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122892" y="2324834"/>
            <a:ext cx="549804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Un documento HTML estándar sigue una estructura básica que se compone de las siguientes partes: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400" b="1" i="0" u="none" strike="noStrike" cap="none" normalizeH="0" baseline="0" dirty="0" smtClean="0">
                <a:ln>
                  <a:noFill/>
                </a:ln>
                <a:solidFill>
                  <a:schemeClr val="tx1"/>
                </a:solidFill>
                <a:effectLst/>
                <a:latin typeface="Arial Unicode MS"/>
              </a:rPr>
              <a:t>&lt;!DOCTYPE html&gt;</a:t>
            </a:r>
            <a:r>
              <a:rPr kumimoji="0" lang="es-CO" altLang="es-CO" sz="1400" b="0" i="0" u="none" strike="noStrike" cap="none" normalizeH="0" baseline="0" dirty="0" smtClean="0">
                <a:ln>
                  <a:noFill/>
                </a:ln>
                <a:solidFill>
                  <a:schemeClr val="tx1"/>
                </a:solidFill>
                <a:effectLst/>
              </a:rPr>
              <a:t>: Define el tipo de documento y la versión de HTML que se está utilizando (HTML5 en este caso). Esta declaración debe estar al inicio del documento.</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400" b="1" i="0" u="none" strike="noStrike" cap="none" normalizeH="0" baseline="0" dirty="0" smtClean="0">
                <a:ln>
                  <a:noFill/>
                </a:ln>
                <a:solidFill>
                  <a:schemeClr val="tx1"/>
                </a:solidFill>
                <a:effectLst/>
                <a:latin typeface="Arial Unicode MS"/>
              </a:rPr>
              <a:t>&lt;html&gt;</a:t>
            </a:r>
            <a:r>
              <a:rPr kumimoji="0" lang="es-CO" altLang="es-CO" sz="1400" b="0" i="0" u="none" strike="noStrike" cap="none" normalizeH="0" baseline="0" dirty="0" smtClean="0">
                <a:ln>
                  <a:noFill/>
                </a:ln>
                <a:solidFill>
                  <a:schemeClr val="tx1"/>
                </a:solidFill>
                <a:effectLst/>
              </a:rPr>
              <a:t>: Es el contenedor raíz de todo el contenido HTML. Indica al navegador que lo contenido es un documento HTML.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400" b="1" i="0" u="none" strike="noStrike" cap="none" normalizeH="0" baseline="0" dirty="0" smtClean="0">
                <a:ln>
                  <a:noFill/>
                </a:ln>
                <a:solidFill>
                  <a:schemeClr val="tx1"/>
                </a:solidFill>
                <a:effectLst/>
                <a:latin typeface="Arial Unicode MS"/>
              </a:rPr>
              <a:t>&lt;head&gt;</a:t>
            </a:r>
            <a:r>
              <a:rPr kumimoji="0" lang="es-CO" altLang="es-CO" sz="1400" b="0" i="0" u="none" strike="noStrike" cap="none" normalizeH="0" baseline="0" dirty="0" smtClean="0">
                <a:ln>
                  <a:noFill/>
                </a:ln>
                <a:solidFill>
                  <a:schemeClr val="tx1"/>
                </a:solidFill>
                <a:effectLst/>
              </a:rPr>
              <a:t>: Contiene metadatos del documento, como el título de la página, enlaces a hojas de estilo, configuración de codificación de caracteres, scripts, y otra información que no se muestra directamente en la página.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CO" altLang="es-CO" sz="1400" b="1" i="0" u="none" strike="noStrike" cap="none" normalizeH="0" baseline="0" dirty="0" smtClean="0">
                <a:ln>
                  <a:noFill/>
                </a:ln>
                <a:solidFill>
                  <a:schemeClr val="tx1"/>
                </a:solidFill>
                <a:effectLst/>
                <a:latin typeface="Arial Unicode MS"/>
              </a:rPr>
              <a:t>&lt;body&gt;</a:t>
            </a:r>
            <a:r>
              <a:rPr kumimoji="0" lang="es-CO" altLang="es-CO" sz="1400" b="0" i="0" u="none" strike="noStrike" cap="none" normalizeH="0" baseline="0" dirty="0" smtClean="0">
                <a:ln>
                  <a:noFill/>
                </a:ln>
                <a:solidFill>
                  <a:schemeClr val="tx1"/>
                </a:solidFill>
                <a:effectLst/>
              </a:rPr>
              <a:t>: Contiene el contenido visible de la página, como texto, imágenes, enlaces, formularios, etc.</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3" descr="Tipos Documentos HTML | Manual We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5067" y="2475440"/>
            <a:ext cx="3021635" cy="302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100648" y="1543203"/>
            <a:ext cx="5320145" cy="954107"/>
          </a:xfrm>
          <a:prstGeom prst="rect">
            <a:avLst/>
          </a:prstGeom>
          <a:noFill/>
        </p:spPr>
        <p:txBody>
          <a:bodyPr wrap="square" rtlCol="0">
            <a:spAutoFit/>
          </a:bodyPr>
          <a:lstStyle/>
          <a:p>
            <a:r>
              <a:rPr lang="es-MX" sz="2800" b="1" dirty="0" smtClean="0">
                <a:solidFill>
                  <a:schemeClr val="accent5">
                    <a:lumMod val="60000"/>
                    <a:lumOff val="40000"/>
                  </a:schemeClr>
                </a:solidFill>
              </a:rPr>
              <a:t>Ejemplo </a:t>
            </a:r>
            <a:r>
              <a:rPr lang="es-MX" sz="2800" b="1" dirty="0">
                <a:solidFill>
                  <a:schemeClr val="accent5">
                    <a:lumMod val="60000"/>
                    <a:lumOff val="40000"/>
                  </a:schemeClr>
                </a:solidFill>
              </a:rPr>
              <a:t>básico de un documento HTML</a:t>
            </a:r>
            <a:endParaRPr lang="es-CO" sz="2800" b="1" dirty="0">
              <a:solidFill>
                <a:schemeClr val="accent5">
                  <a:lumMod val="60000"/>
                  <a:lumOff val="40000"/>
                </a:schemeClr>
              </a:solidFill>
            </a:endParaRPr>
          </a:p>
        </p:txBody>
      </p:sp>
      <p:pic>
        <p:nvPicPr>
          <p:cNvPr id="5" name="Imagen 4"/>
          <p:cNvPicPr>
            <a:picLocks noChangeAspect="1"/>
          </p:cNvPicPr>
          <p:nvPr/>
        </p:nvPicPr>
        <p:blipFill>
          <a:blip r:embed="rId5"/>
          <a:stretch>
            <a:fillRect/>
          </a:stretch>
        </p:blipFill>
        <p:spPr>
          <a:xfrm>
            <a:off x="5918662" y="3001878"/>
            <a:ext cx="5747731" cy="3019425"/>
          </a:xfrm>
          <a:prstGeom prst="rect">
            <a:avLst/>
          </a:prstGeom>
        </p:spPr>
      </p:pic>
      <p:sp>
        <p:nvSpPr>
          <p:cNvPr id="7" name="Rectangle 1"/>
          <p:cNvSpPr>
            <a:spLocks noChangeArrowheads="1"/>
          </p:cNvSpPr>
          <p:nvPr/>
        </p:nvSpPr>
        <p:spPr bwMode="auto">
          <a:xfrm>
            <a:off x="755924" y="2711097"/>
            <a:ext cx="468944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Arial" panose="020B0604020202020204" pitchFamily="34" charset="0"/>
              </a:rPr>
              <a:t>Las </a:t>
            </a:r>
            <a:r>
              <a:rPr kumimoji="0" lang="es-CO" altLang="es-CO" sz="1400" b="1" i="0" u="none" strike="noStrike" cap="none" normalizeH="0" baseline="0" dirty="0" smtClean="0">
                <a:ln>
                  <a:noFill/>
                </a:ln>
                <a:solidFill>
                  <a:schemeClr val="tx1"/>
                </a:solidFill>
                <a:effectLst/>
                <a:latin typeface="Arial" panose="020B0604020202020204" pitchFamily="34" charset="0"/>
              </a:rPr>
              <a:t>etiquetas</a:t>
            </a:r>
            <a:r>
              <a:rPr kumimoji="0" lang="es-CO" altLang="es-CO" sz="1400" b="0" i="0" u="none" strike="noStrike" cap="none" normalizeH="0" baseline="0" dirty="0" smtClean="0">
                <a:ln>
                  <a:noFill/>
                </a:ln>
                <a:solidFill>
                  <a:schemeClr val="tx1"/>
                </a:solidFill>
                <a:effectLst/>
                <a:latin typeface="Arial" panose="020B0604020202020204" pitchFamily="34" charset="0"/>
              </a:rPr>
              <a:t> son los elementos fundamentales de HTML. Cada etiqueta normalmente tiene una etiqueta de apertura y una de cierre, como </a:t>
            </a:r>
            <a:r>
              <a:rPr kumimoji="0" lang="es-CO" altLang="es-CO" sz="1400" b="0" i="0" u="none" strike="noStrike" cap="none" normalizeH="0" baseline="0" dirty="0" smtClean="0">
                <a:ln>
                  <a:noFill/>
                </a:ln>
                <a:solidFill>
                  <a:schemeClr val="tx1"/>
                </a:solidFill>
                <a:effectLst/>
                <a:latin typeface="Arial Unicode MS"/>
              </a:rPr>
              <a:t>&lt;p&gt;</a:t>
            </a:r>
            <a:r>
              <a:rPr kumimoji="0" lang="es-CO" altLang="es-CO" sz="1400" b="0" i="0" u="none" strike="noStrike" cap="none" normalizeH="0" baseline="0" dirty="0" smtClean="0">
                <a:ln>
                  <a:noFill/>
                </a:ln>
                <a:solidFill>
                  <a:schemeClr val="tx1"/>
                </a:solidFill>
                <a:effectLst/>
              </a:rPr>
              <a:t> y </a:t>
            </a:r>
            <a:r>
              <a:rPr kumimoji="0" lang="es-CO" altLang="es-CO" sz="1400" b="0" i="0" u="none" strike="noStrike" cap="none" normalizeH="0" baseline="0" dirty="0" smtClean="0">
                <a:ln>
                  <a:noFill/>
                </a:ln>
                <a:solidFill>
                  <a:schemeClr val="tx1"/>
                </a:solidFill>
                <a:effectLst/>
                <a:latin typeface="Arial Unicode MS"/>
              </a:rPr>
              <a:t>&lt;/p&gt;</a:t>
            </a:r>
            <a:r>
              <a:rPr kumimoji="0" lang="es-CO" altLang="es-CO" sz="1400" b="0" i="0" u="none" strike="noStrike" cap="none" normalizeH="0" baseline="0" dirty="0" smtClean="0">
                <a:ln>
                  <a:noFill/>
                </a:ln>
                <a:solidFill>
                  <a:schemeClr val="tx1"/>
                </a:solidFill>
                <a:effectLst/>
              </a:rPr>
              <a:t>. Algunas etiquetas son "vacías" y no tienen una etiqueta de cierre, como </a:t>
            </a:r>
            <a:r>
              <a:rPr kumimoji="0" lang="es-CO" altLang="es-CO" sz="1400" b="0" i="0" u="none" strike="noStrike" cap="none" normalizeH="0" baseline="0" dirty="0" smtClean="0">
                <a:ln>
                  <a:noFill/>
                </a:ln>
                <a:solidFill>
                  <a:schemeClr val="tx1"/>
                </a:solidFill>
                <a:effectLst/>
                <a:latin typeface="Arial Unicode MS"/>
              </a:rPr>
              <a:t>&lt;img&gt;</a:t>
            </a:r>
            <a:r>
              <a:rPr kumimoji="0" lang="es-CO" altLang="es-CO" sz="1400" b="0" i="0" u="none" strike="noStrike" cap="none" normalizeH="0" baseline="0" dirty="0" smtClean="0">
                <a:ln>
                  <a:noFill/>
                </a:ln>
                <a:solidFill>
                  <a:schemeClr val="tx1"/>
                </a:solidFill>
                <a:effectLst/>
              </a:rPr>
              <a:t>.</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Unicode MS"/>
              </a:rPr>
              <a:t>&lt;html&gt;</a:t>
            </a:r>
            <a:r>
              <a:rPr kumimoji="0" lang="es-CO" altLang="es-CO" sz="1400" b="0" i="0" u="none" strike="noStrike" cap="none" normalizeH="0" baseline="0" dirty="0" smtClean="0">
                <a:ln>
                  <a:noFill/>
                </a:ln>
                <a:solidFill>
                  <a:schemeClr val="tx1"/>
                </a:solidFill>
                <a:effectLst/>
              </a:rPr>
              <a:t>: Define el inicio y el fin de un documento HTML.</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Unicode MS"/>
              </a:rPr>
              <a:t>&lt;head&gt;</a:t>
            </a:r>
            <a:r>
              <a:rPr kumimoji="0" lang="es-CO" altLang="es-CO" sz="1400" b="0" i="0" u="none" strike="noStrike" cap="none" normalizeH="0" baseline="0" dirty="0" smtClean="0">
                <a:ln>
                  <a:noFill/>
                </a:ln>
                <a:solidFill>
                  <a:schemeClr val="tx1"/>
                </a:solidFill>
                <a:effectLst/>
              </a:rPr>
              <a:t>: Contiene metadatos sobre el documento HTML.</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Unicode MS"/>
              </a:rPr>
              <a:t>&lt;</a:t>
            </a:r>
            <a:r>
              <a:rPr kumimoji="0" lang="es-CO" altLang="es-CO" sz="1400" b="1" i="0" u="none" strike="noStrike" cap="none" normalizeH="0" baseline="0" dirty="0" err="1" smtClean="0">
                <a:ln>
                  <a:noFill/>
                </a:ln>
                <a:solidFill>
                  <a:schemeClr val="tx1"/>
                </a:solidFill>
                <a:effectLst/>
                <a:latin typeface="Arial Unicode MS"/>
              </a:rPr>
              <a:t>title</a:t>
            </a:r>
            <a:r>
              <a:rPr kumimoji="0" lang="es-CO" altLang="es-CO" sz="1400" b="1" i="0" u="none" strike="noStrike" cap="none" normalizeH="0" baseline="0" dirty="0" smtClean="0">
                <a:ln>
                  <a:noFill/>
                </a:ln>
                <a:solidFill>
                  <a:schemeClr val="tx1"/>
                </a:solidFill>
                <a:effectLst/>
                <a:latin typeface="Arial Unicode MS"/>
              </a:rPr>
              <a:t>&gt;</a:t>
            </a:r>
            <a:r>
              <a:rPr kumimoji="0" lang="es-CO" altLang="es-CO" sz="1400" b="0" i="0" u="none" strike="noStrike" cap="none" normalizeH="0" baseline="0" dirty="0" smtClean="0">
                <a:ln>
                  <a:noFill/>
                </a:ln>
                <a:solidFill>
                  <a:schemeClr val="tx1"/>
                </a:solidFill>
                <a:effectLst/>
              </a:rPr>
              <a:t>: Establece el título del documento que se muestra en la pestaña del navegador.</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Unicode MS"/>
              </a:rPr>
              <a:t>&lt;meta&gt;</a:t>
            </a:r>
            <a:r>
              <a:rPr kumimoji="0" lang="es-CO" altLang="es-CO" sz="1400" b="0" i="0" u="none" strike="noStrike" cap="none" normalizeH="0" baseline="0" dirty="0" smtClean="0">
                <a:ln>
                  <a:noFill/>
                </a:ln>
                <a:solidFill>
                  <a:schemeClr val="tx1"/>
                </a:solidFill>
                <a:effectLst/>
              </a:rPr>
              <a:t>: Proporciona metadatos como la codificación de caracteres (</a:t>
            </a:r>
            <a:r>
              <a:rPr kumimoji="0" lang="es-CO" altLang="es-CO" sz="1400" b="0" i="0" u="none" strike="noStrike" cap="none" normalizeH="0" baseline="0" dirty="0" smtClean="0">
                <a:ln>
                  <a:noFill/>
                </a:ln>
                <a:solidFill>
                  <a:schemeClr val="tx1"/>
                </a:solidFill>
                <a:effectLst/>
                <a:latin typeface="Arial Unicode MS"/>
              </a:rPr>
              <a:t>&lt;meta charset="UTF-8"&gt;</a:t>
            </a:r>
            <a:r>
              <a:rPr kumimoji="0" lang="es-CO" altLang="es-CO" sz="1400" b="0" i="0" u="none" strike="noStrike" cap="none" normalizeH="0" baseline="0" dirty="0" smtClean="0">
                <a:ln>
                  <a:noFill/>
                </a:ln>
                <a:solidFill>
                  <a:schemeClr val="tx1"/>
                </a:solidFill>
                <a:effectLst/>
              </a:rPr>
              <a:t>) o la configuración de la vista (</a:t>
            </a:r>
            <a:r>
              <a:rPr kumimoji="0" lang="es-CO" altLang="es-CO" sz="1400" b="0" i="0" u="none" strike="noStrike" cap="none" normalizeH="0" baseline="0" dirty="0" smtClean="0">
                <a:ln>
                  <a:noFill/>
                </a:ln>
                <a:solidFill>
                  <a:schemeClr val="tx1"/>
                </a:solidFill>
                <a:effectLst/>
                <a:latin typeface="Arial Unicode MS"/>
              </a:rPr>
              <a:t>&lt;meta name="viewport" content="width=</a:t>
            </a:r>
            <a:r>
              <a:rPr kumimoji="0" lang="es-CO" altLang="es-CO" sz="1400" b="0" i="0" u="none" strike="noStrike" cap="none" normalizeH="0" baseline="0" dirty="0" err="1" smtClean="0">
                <a:ln>
                  <a:noFill/>
                </a:ln>
                <a:solidFill>
                  <a:schemeClr val="tx1"/>
                </a:solidFill>
                <a:effectLst/>
                <a:latin typeface="Arial Unicode MS"/>
              </a:rPr>
              <a:t>device</a:t>
            </a:r>
            <a:r>
              <a:rPr kumimoji="0" lang="es-CO" altLang="es-CO" sz="1400" b="0" i="0" u="none" strike="noStrike" cap="none" normalizeH="0" baseline="0" dirty="0" smtClean="0">
                <a:ln>
                  <a:noFill/>
                </a:ln>
                <a:solidFill>
                  <a:schemeClr val="tx1"/>
                </a:solidFill>
                <a:effectLst/>
                <a:latin typeface="Arial Unicode MS"/>
              </a:rPr>
              <a:t>-width, initial-scale=1.0"&gt;</a:t>
            </a:r>
            <a:r>
              <a:rPr kumimoji="0" lang="es-CO" altLang="es-CO" sz="1400" b="0" i="0" u="none" strike="noStrike" cap="none" normalizeH="0" baseline="0" dirty="0" smtClean="0">
                <a:ln>
                  <a:noFill/>
                </a:ln>
                <a:solidFill>
                  <a:schemeClr val="tx1"/>
                </a:solidFill>
                <a:effectLst/>
              </a:rPr>
              <a:t>).</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Arial Unicode MS"/>
              </a:rPr>
              <a:t>&lt;body&gt;</a:t>
            </a:r>
            <a:r>
              <a:rPr kumimoji="0" lang="es-CO" altLang="es-CO" sz="1400" b="0" i="0" u="none" strike="noStrike" cap="none" normalizeH="0" baseline="0" dirty="0" smtClean="0">
                <a:ln>
                  <a:noFill/>
                </a:ln>
                <a:solidFill>
                  <a:schemeClr val="tx1"/>
                </a:solidFill>
                <a:effectLst/>
              </a:rPr>
              <a:t>: Define el cuerpo del documento, donde va todo el contenido visible.</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147743" y="1199651"/>
            <a:ext cx="3316470" cy="523220"/>
          </a:xfrm>
          <a:prstGeom prst="rect">
            <a:avLst/>
          </a:prstGeom>
          <a:noFill/>
        </p:spPr>
        <p:txBody>
          <a:bodyPr wrap="square" rtlCol="0">
            <a:spAutoFit/>
          </a:bodyPr>
          <a:lstStyle/>
          <a:p>
            <a:r>
              <a:rPr lang="es-MX" sz="2800" b="1" dirty="0">
                <a:solidFill>
                  <a:schemeClr val="accent5">
                    <a:lumMod val="60000"/>
                    <a:lumOff val="40000"/>
                  </a:schemeClr>
                </a:solidFill>
              </a:rPr>
              <a:t>Atributos Esenciales</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722139" y="2181467"/>
            <a:ext cx="5469441"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dirty="0" smtClean="0">
                <a:ln>
                  <a:noFill/>
                </a:ln>
                <a:solidFill>
                  <a:schemeClr val="tx1"/>
                </a:solidFill>
                <a:effectLst/>
                <a:latin typeface="Arial" panose="020B0604020202020204" pitchFamily="34" charset="0"/>
              </a:rPr>
              <a:t>Los </a:t>
            </a:r>
            <a:r>
              <a:rPr kumimoji="0" lang="es-CO" altLang="es-CO" sz="1300" b="1" i="0" u="none" strike="noStrike" cap="none" normalizeH="0" baseline="0" dirty="0" smtClean="0">
                <a:ln>
                  <a:noFill/>
                </a:ln>
                <a:solidFill>
                  <a:schemeClr val="tx1"/>
                </a:solidFill>
                <a:effectLst/>
                <a:latin typeface="Arial" panose="020B0604020202020204" pitchFamily="34" charset="0"/>
              </a:rPr>
              <a:t>atributos</a:t>
            </a:r>
            <a:r>
              <a:rPr kumimoji="0" lang="es-CO" altLang="es-CO" sz="1300" b="0" i="0" u="none" strike="noStrike" cap="none" normalizeH="0" baseline="0" dirty="0" smtClean="0">
                <a:ln>
                  <a:noFill/>
                </a:ln>
                <a:solidFill>
                  <a:schemeClr val="tx1"/>
                </a:solidFill>
                <a:effectLst/>
                <a:latin typeface="Arial" panose="020B0604020202020204" pitchFamily="34" charset="0"/>
              </a:rPr>
              <a:t> proporcionan información adicional sobre los elementos HTML. Normalmente se colocan dentro de la etiqueta de apertura.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href</a:t>
            </a:r>
            <a:r>
              <a:rPr kumimoji="0" lang="es-CO" altLang="es-CO" sz="1300" b="0" i="0" u="none" strike="noStrike" cap="none" normalizeH="0" baseline="0" dirty="0" smtClean="0">
                <a:ln>
                  <a:noFill/>
                </a:ln>
                <a:solidFill>
                  <a:schemeClr val="tx1"/>
                </a:solidFill>
                <a:effectLst/>
              </a:rPr>
              <a:t>: Utilizado en la etiqueta </a:t>
            </a:r>
            <a:r>
              <a:rPr kumimoji="0" lang="es-CO" altLang="es-CO" sz="1300" b="0" i="0" u="none" strike="noStrike" cap="none" normalizeH="0" baseline="0" dirty="0" smtClean="0">
                <a:ln>
                  <a:noFill/>
                </a:ln>
                <a:solidFill>
                  <a:schemeClr val="tx1"/>
                </a:solidFill>
                <a:effectLst/>
                <a:latin typeface="Arial Unicode MS"/>
              </a:rPr>
              <a:t>&lt;a&gt;</a:t>
            </a:r>
            <a:r>
              <a:rPr kumimoji="0" lang="es-CO" altLang="es-CO" sz="1300" b="0" i="0" u="none" strike="noStrike" cap="none" normalizeH="0" baseline="0" dirty="0" smtClean="0">
                <a:ln>
                  <a:noFill/>
                </a:ln>
                <a:solidFill>
                  <a:schemeClr val="tx1"/>
                </a:solidFill>
                <a:effectLst/>
              </a:rPr>
              <a:t> para especificar la URL de destino de un enlace.</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src</a:t>
            </a:r>
            <a:r>
              <a:rPr kumimoji="0" lang="es-CO" altLang="es-CO" sz="1300" b="0" i="0" u="none" strike="noStrike" cap="none" normalizeH="0" baseline="0" dirty="0" smtClean="0">
                <a:ln>
                  <a:noFill/>
                </a:ln>
                <a:solidFill>
                  <a:schemeClr val="tx1"/>
                </a:solidFill>
                <a:effectLst/>
              </a:rPr>
              <a:t>: Utilizado en la etiqueta </a:t>
            </a:r>
            <a:r>
              <a:rPr kumimoji="0" lang="es-CO" altLang="es-CO" sz="1300" b="0" i="0" u="none" strike="noStrike" cap="none" normalizeH="0" baseline="0" dirty="0" smtClean="0">
                <a:ln>
                  <a:noFill/>
                </a:ln>
                <a:solidFill>
                  <a:schemeClr val="tx1"/>
                </a:solidFill>
                <a:effectLst/>
                <a:latin typeface="Arial Unicode MS"/>
              </a:rPr>
              <a:t>&lt;img&gt;</a:t>
            </a:r>
            <a:r>
              <a:rPr kumimoji="0" lang="es-CO" altLang="es-CO" sz="1300" b="0" i="0" u="none" strike="noStrike" cap="none" normalizeH="0" baseline="0" dirty="0" smtClean="0">
                <a:ln>
                  <a:noFill/>
                </a:ln>
                <a:solidFill>
                  <a:schemeClr val="tx1"/>
                </a:solidFill>
                <a:effectLst/>
              </a:rPr>
              <a:t> para definir la ruta de la imagen.</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alt</a:t>
            </a:r>
            <a:r>
              <a:rPr kumimoji="0" lang="es-CO" altLang="es-CO" sz="1300" b="0" i="0" u="none" strike="noStrike" cap="none" normalizeH="0" baseline="0" dirty="0" smtClean="0">
                <a:ln>
                  <a:noFill/>
                </a:ln>
                <a:solidFill>
                  <a:schemeClr val="tx1"/>
                </a:solidFill>
                <a:effectLst/>
              </a:rPr>
              <a:t>: Proporciona una descripción alternativa de la imagen para accesibilidad.</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id</a:t>
            </a:r>
            <a:r>
              <a:rPr kumimoji="0" lang="es-CO" altLang="es-CO" sz="1300" b="0" i="0" u="none" strike="noStrike" cap="none" normalizeH="0" baseline="0" dirty="0" smtClean="0">
                <a:ln>
                  <a:noFill/>
                </a:ln>
                <a:solidFill>
                  <a:schemeClr val="tx1"/>
                </a:solidFill>
                <a:effectLst/>
              </a:rPr>
              <a:t>: Proporciona un identificador único para un elemento HTML, útil para CSS y JavaScript.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class</a:t>
            </a:r>
            <a:r>
              <a:rPr kumimoji="0" lang="es-CO" altLang="es-CO" sz="1300" b="0" i="0" u="none" strike="noStrike" cap="none" normalizeH="0" baseline="0" dirty="0" smtClean="0">
                <a:ln>
                  <a:noFill/>
                </a:ln>
                <a:solidFill>
                  <a:schemeClr val="tx1"/>
                </a:solidFill>
                <a:effectLst/>
              </a:rPr>
              <a:t>: Asigna una o más clases a un elemento HTML, usado principalmente para CSS y JavaScript.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style</a:t>
            </a:r>
            <a:r>
              <a:rPr kumimoji="0" lang="es-CO" altLang="es-CO" sz="1300" b="0" i="0" u="none" strike="noStrike" cap="none" normalizeH="0" baseline="0" dirty="0" smtClean="0">
                <a:ln>
                  <a:noFill/>
                </a:ln>
                <a:solidFill>
                  <a:schemeClr val="tx1"/>
                </a:solidFill>
                <a:effectLst/>
              </a:rPr>
              <a:t>: Permite aplicar estilos CSS directamente a un elemento.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Arial Unicode MS"/>
              </a:rPr>
              <a:t>lang</a:t>
            </a:r>
            <a:r>
              <a:rPr kumimoji="0" lang="es-CO" altLang="es-CO" sz="1300" b="0" i="0" u="none" strike="noStrike" cap="none" normalizeH="0" baseline="0" dirty="0" smtClean="0">
                <a:ln>
                  <a:noFill/>
                </a:ln>
                <a:solidFill>
                  <a:schemeClr val="tx1"/>
                </a:solidFill>
                <a:effectLst/>
              </a:rPr>
              <a:t>: Indica el idioma del contenido del documento.</a:t>
            </a:r>
            <a:endParaRPr kumimoji="0" lang="es-CO" altLang="es-CO" sz="13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3" descr="Guía para Principiantes de la Programación Orientada a Objetos (POO) en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554" y="2959331"/>
            <a:ext cx="4921511" cy="246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887272" y="1526952"/>
            <a:ext cx="7133852" cy="707886"/>
          </a:xfrm>
          <a:prstGeom prst="rect">
            <a:avLst/>
          </a:prstGeom>
          <a:noFill/>
        </p:spPr>
        <p:txBody>
          <a:bodyPr wrap="square" rtlCol="0">
            <a:spAutoFit/>
          </a:bodyPr>
          <a:lstStyle/>
          <a:p>
            <a:r>
              <a:rPr lang="es-MX" sz="2000" b="1" dirty="0">
                <a:solidFill>
                  <a:schemeClr val="accent5">
                    <a:lumMod val="60000"/>
                    <a:lumOff val="40000"/>
                  </a:schemeClr>
                </a:solidFill>
              </a:rPr>
              <a:t>Ejemplo de Documento HTML con Etiquetas y Atributos Esenciales</a:t>
            </a:r>
            <a:endParaRPr lang="es-CO" sz="2000" b="1" dirty="0">
              <a:solidFill>
                <a:schemeClr val="accent5">
                  <a:lumMod val="60000"/>
                  <a:lumOff val="40000"/>
                </a:schemeClr>
              </a:solidFill>
            </a:endParaRPr>
          </a:p>
        </p:txBody>
      </p:sp>
      <p:pic>
        <p:nvPicPr>
          <p:cNvPr id="3" name="Imagen 2"/>
          <p:cNvPicPr>
            <a:picLocks noChangeAspect="1"/>
          </p:cNvPicPr>
          <p:nvPr/>
        </p:nvPicPr>
        <p:blipFill>
          <a:blip r:embed="rId5"/>
          <a:stretch>
            <a:fillRect/>
          </a:stretch>
        </p:blipFill>
        <p:spPr>
          <a:xfrm>
            <a:off x="2455496" y="2085208"/>
            <a:ext cx="4743326" cy="4114937"/>
          </a:xfrm>
          <a:prstGeom prst="rect">
            <a:avLst/>
          </a:prstGeom>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1190094" y="1461741"/>
            <a:ext cx="3774046" cy="400110"/>
          </a:xfrm>
          <a:prstGeom prst="rect">
            <a:avLst/>
          </a:prstGeom>
          <a:noFill/>
        </p:spPr>
        <p:txBody>
          <a:bodyPr wrap="none" rtlCol="0">
            <a:spAutoFit/>
          </a:bodyPr>
          <a:lstStyle/>
          <a:p>
            <a:r>
              <a:rPr lang="es-MX" sz="2000" dirty="0">
                <a:solidFill>
                  <a:schemeClr val="accent5">
                    <a:lumMod val="60000"/>
                    <a:lumOff val="40000"/>
                  </a:schemeClr>
                </a:solidFill>
              </a:rPr>
              <a:t>Visualización y Edición de Archivos</a:t>
            </a:r>
            <a:endParaRPr lang="es-CO" sz="2000" dirty="0">
              <a:solidFill>
                <a:schemeClr val="accent5">
                  <a:lumMod val="60000"/>
                  <a:lumOff val="40000"/>
                </a:schemeClr>
              </a:solidFill>
            </a:endParaRPr>
          </a:p>
        </p:txBody>
      </p:sp>
      <p:sp>
        <p:nvSpPr>
          <p:cNvPr id="3" name="Rectangle 1"/>
          <p:cNvSpPr>
            <a:spLocks noChangeArrowheads="1"/>
          </p:cNvSpPr>
          <p:nvPr/>
        </p:nvSpPr>
        <p:spPr bwMode="auto">
          <a:xfrm>
            <a:off x="1248283" y="2069926"/>
            <a:ext cx="457894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rPr>
              <a:t>cat [archivo]: Muestra el contenido de un archivo.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rPr>
              <a:t>nano [archivo]: Abre un editor de texto simple para editar archivos.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rPr>
              <a:t>head [archivo]: Muestra las primeras líneas de un archivo.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rPr>
              <a:t>tail [archivo]: Muestra las últimas líneas de un archivo. </a:t>
            </a:r>
          </a:p>
        </p:txBody>
      </p:sp>
      <p:sp>
        <p:nvSpPr>
          <p:cNvPr id="6" name="CuadroTexto 5"/>
          <p:cNvSpPr txBox="1"/>
          <p:nvPr/>
        </p:nvSpPr>
        <p:spPr>
          <a:xfrm>
            <a:off x="7506393" y="3243200"/>
            <a:ext cx="2965748" cy="400110"/>
          </a:xfrm>
          <a:prstGeom prst="rect">
            <a:avLst/>
          </a:prstGeom>
          <a:noFill/>
        </p:spPr>
        <p:txBody>
          <a:bodyPr wrap="none" rtlCol="0">
            <a:spAutoFit/>
          </a:bodyPr>
          <a:lstStyle/>
          <a:p>
            <a:r>
              <a:rPr lang="es-CO" sz="2000" dirty="0">
                <a:solidFill>
                  <a:schemeClr val="accent5">
                    <a:lumMod val="60000"/>
                    <a:lumOff val="40000"/>
                  </a:schemeClr>
                </a:solidFill>
              </a:rPr>
              <a:t>Estructura de un Comando</a:t>
            </a: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sp>
        <p:nvSpPr>
          <p:cNvPr id="10" name="Rectangle 2"/>
          <p:cNvSpPr>
            <a:spLocks noChangeArrowheads="1"/>
          </p:cNvSpPr>
          <p:nvPr/>
        </p:nvSpPr>
        <p:spPr bwMode="auto">
          <a:xfrm>
            <a:off x="6898991" y="3885808"/>
            <a:ext cx="529300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rPr>
              <a:t>Los comandos en la terminal generalmente siguen una estructura compuesta por:</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Comando:</a:t>
            </a:r>
            <a:r>
              <a:rPr kumimoji="0" lang="es-CO" altLang="es-CO" sz="1400" b="0" i="0" u="none" strike="noStrike" cap="none" normalizeH="0" baseline="0" dirty="0" smtClean="0">
                <a:ln>
                  <a:noFill/>
                </a:ln>
                <a:solidFill>
                  <a:schemeClr val="tx1"/>
                </a:solidFill>
                <a:effectLst/>
              </a:rPr>
              <a:t> La instrucción principal (e.g., ls).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Opciones/Banderas:</a:t>
            </a:r>
            <a:r>
              <a:rPr kumimoji="0" lang="es-CO" altLang="es-CO" sz="1400" b="0" i="0" u="none" strike="noStrike" cap="none" normalizeH="0" baseline="0" dirty="0" smtClean="0">
                <a:ln>
                  <a:noFill/>
                </a:ln>
                <a:solidFill>
                  <a:schemeClr val="tx1"/>
                </a:solidFill>
                <a:effectLst/>
              </a:rPr>
              <a:t> Modificadores que alteran el comportamiento del comando (e.g., -l para listar en formato detallado).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Argumentos:</a:t>
            </a:r>
            <a:r>
              <a:rPr kumimoji="0" lang="es-CO" altLang="es-CO" sz="1400" b="0" i="0" u="none" strike="noStrike" cap="none" normalizeH="0" baseline="0" dirty="0" smtClean="0">
                <a:ln>
                  <a:noFill/>
                </a:ln>
                <a:solidFill>
                  <a:schemeClr val="tx1"/>
                </a:solidFill>
                <a:effectLst/>
              </a:rPr>
              <a:t> Parámetros adicionales que especifican sobre qué recursos opera el comando (e.g., ls /home).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pic>
        <p:nvPicPr>
          <p:cNvPr id="6148" name="Picture 4" descr="Cómo ver, editar y eliminar los metadatos de los documentos de Word | Ayuda  Ley Protección Dato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523994" y="4013903"/>
            <a:ext cx="3628506" cy="241900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Usar Office para la Web en OneDrive - Soporte técnico de Microsof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3658" y="1279373"/>
            <a:ext cx="3191218" cy="196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1" y="1731123"/>
            <a:ext cx="2119366" cy="211936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810036" y="2487010"/>
            <a:ext cx="721544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HTML es el lenguaje fundamental para la creación de páginas web, proporcionando la estructura básica y el contenido. Comprender la estructura básica de un documento HTML, así como las etiquetas y atributos esenciales, es el primer paso para crear páginas web y aplicaciones dinámicas que interactúan con los usuarios y otros sistemas en la web.</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4402</TotalTime>
  <Words>736</Words>
  <Application>Microsoft Office PowerPoint</Application>
  <PresentationFormat>Panorámica</PresentationFormat>
  <Paragraphs>60</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Unicode MS</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113</cp:revision>
  <dcterms:created xsi:type="dcterms:W3CDTF">2023-03-30T14:23:16Z</dcterms:created>
  <dcterms:modified xsi:type="dcterms:W3CDTF">2024-09-04T01:07:38Z</dcterms:modified>
</cp:coreProperties>
</file>