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300" r:id="rId3"/>
    <p:sldId id="302" r:id="rId4"/>
    <p:sldId id="316" r:id="rId5"/>
    <p:sldId id="317" r:id="rId6"/>
    <p:sldId id="318" r:id="rId7"/>
    <p:sldId id="319" r:id="rId8"/>
    <p:sldId id="315" r:id="rId9"/>
    <p:sldId id="301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9966FF"/>
    <a:srgbClr val="273D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ACBA4-8822-4E8E-90D9-C72ABB978AE2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A2EA6-2CD7-43AD-BE78-0CAD7E41D3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269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BE1C2-C00B-55D5-9804-A551B04C1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EF3C71-DA2A-CB76-6330-30BFCAD14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91DEB4-DCE1-0DA0-FECC-1C90BB39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12E6A9-8229-6019-5F4E-A9D2157C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BCC44F-8055-A11A-D075-084E47A1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203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46091-770A-6A69-C5B5-9295007A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E65EB1-1C94-3687-3AD3-D64C21E9C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10EB4B-228D-68E4-720A-0C8F7852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42E340-E14B-D328-FCC7-8D3E7E67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EB9406-BEE7-10AF-958D-C930B9C7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224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62CF46-F518-DB5E-7CB0-190AB229B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E91D25-94D1-7C9E-CFE6-7B9329ED3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F2EC86-F52F-A9CC-E0EE-4D952F00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08AC59-5936-E82D-4621-C8E78CC9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FC4F32-6340-9B46-AE92-36A59A66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582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C48F6-F4E0-3DFD-AC26-04EAE9A2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78D405-3C28-7947-DD71-25C6ED3A9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75DC6C-5A90-4EC6-A8DE-07D35AE3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46D21C-DA62-B3E0-B781-81E82344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CD5BD8-4489-5DEC-C72E-8BA7D292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835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42897-4D39-367E-91CE-20788108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DC14D3-6568-9438-1112-9F269C9FC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0194A9-9DA2-098A-DE91-048022AF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5D4FC9-3D2C-4612-EED7-0FC6AB70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4F0936-F200-2B6D-B1E1-C81D19F7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697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1D8E6-4070-74A5-50A5-BE7AB7F7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C10D02-ED9D-3F1F-7BF6-CF085DE0C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A6F45B-1119-E469-870C-A954120B3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19DD39-C825-1508-F797-1741B458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3116CE-7A6D-B812-1ED3-08DE737E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44B45C-A803-EACC-A7DD-E9D39C96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615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70645-DA5F-D3E4-2633-4EBAABB0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8418FF-E794-8640-C85C-6F9E8376D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69DF01-3F3D-6936-EFE9-0CCAE8808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0EF6E8-D1C9-9CF2-1E95-A8F4B1914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DDA514-020B-63A5-6D5D-88542F5A0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F05874-1C7D-2F93-AE74-BBE656B1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78D3331-9D8A-2AA5-CB4D-12E8A07F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174DAFA-142A-7BDD-05E3-4E26EEE9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560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F83B6-D1BA-993B-57EF-4D6EF43E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C6A3DC-FC06-5425-6E4F-7B07824E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CCD0D6-922E-FA5B-A12F-B24AFE08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B49CA6-0874-BF59-BC8C-EDF59503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219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55FECB-7D69-3945-43E4-0384BA16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2102E4-4195-E357-602F-08C964F0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A8DDC3-6CFC-8705-AE83-87D5D72D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89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61C4D-3E9C-4965-DE35-AD95252F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4710F2-4405-0CBE-18ED-5FEDDAA4A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3DCBDE-62A2-912E-EB3E-C3614829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7D883C-1014-3B51-1999-9F553857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FE15F0-45AF-47E1-2443-CC0522C0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21FC41-EF9A-FE9F-17F2-C7442084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595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9AD41-85F0-5DD1-4372-9D3A4302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342FF3D-F72D-B8FF-7A5B-F2202CF6C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807D6D-B152-F0DB-8501-F4B0DF34C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C22BFB-C88E-DED7-387C-B0495B497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F401F7-8B4A-3B8D-3FAB-AD4BC35C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D8C06F-BC82-106B-5C1A-78F0184F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942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E45DCD4-BE74-CEC7-0088-433B1306A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3F23CC-088C-0CCA-9BDC-A1C384CF1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C74FC5-E92F-ED0E-7EE2-69248F62E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DA42B-BF99-4754-B806-90D7563EF8DA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4AB052-D403-92E8-A334-C9C0E6637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CC4BB4-CD11-F2E0-A876-0B0E285BA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934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gif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gif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C4DDBEC-A60F-1E97-361C-F2FAB2ED53E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8" y="6418217"/>
            <a:ext cx="1814653" cy="26381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6283AC3-139C-24F2-EF40-1EC0A42C1268}"/>
              </a:ext>
            </a:extLst>
          </p:cNvPr>
          <p:cNvSpPr txBox="1"/>
          <p:nvPr/>
        </p:nvSpPr>
        <p:spPr>
          <a:xfrm>
            <a:off x="964276" y="3099673"/>
            <a:ext cx="97508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s-MX" sz="40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Creación de formularios y tablas en HTML; validación de datos.</a:t>
            </a:r>
            <a:endParaRPr kumimoji="0" lang="es-CO" sz="4000" b="1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838424A0-33AC-5DE3-A872-BA75BA4365B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932" y="1202086"/>
            <a:ext cx="966466" cy="88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2 CuadroTexto">
            <a:extLst>
              <a:ext uri="{FF2B5EF4-FFF2-40B4-BE49-F238E27FC236}">
                <a16:creationId xmlns:a16="http://schemas.microsoft.com/office/drawing/2014/main" id="{8FB1816E-F98E-2419-D5A5-893026A2759D}"/>
              </a:ext>
            </a:extLst>
          </p:cNvPr>
          <p:cNvSpPr txBox="1"/>
          <p:nvPr/>
        </p:nvSpPr>
        <p:spPr>
          <a:xfrm>
            <a:off x="519983" y="3050771"/>
            <a:ext cx="41241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Los formularios en HTML permiten a los usuarios ingresar y enviar información a un servidor. Son fundamentales para la interacción entre usuarios y aplicaciones web. Los elementos básicos de un formulario son:</a:t>
            </a:r>
            <a:endParaRPr lang="es-CO" b="1" dirty="0"/>
          </a:p>
        </p:txBody>
      </p:sp>
      <p:sp>
        <p:nvSpPr>
          <p:cNvPr id="3" name="Rectángulo 2"/>
          <p:cNvSpPr/>
          <p:nvPr/>
        </p:nvSpPr>
        <p:spPr>
          <a:xfrm>
            <a:off x="2867484" y="1383955"/>
            <a:ext cx="592502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MX" sz="32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Creación de Formularios en HTML</a:t>
            </a:r>
            <a:endParaRPr lang="es-ES" sz="3200" b="1" cap="none" spc="0" dirty="0">
              <a:ln/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4897581" y="2975156"/>
            <a:ext cx="1288473" cy="598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4799215" y="4132812"/>
            <a:ext cx="1485207" cy="87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5652" y="2286000"/>
            <a:ext cx="5121553" cy="3997122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6164695" y="223295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1.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135703" y="351894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2.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1200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433415" y="1370047"/>
            <a:ext cx="4979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Creación de Tablas en HTML</a:t>
            </a:r>
            <a:endParaRPr lang="es-CO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04232" y="3293743"/>
            <a:ext cx="287707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sz="1400" dirty="0"/>
              <a:t>Las tablas en HTML son estructuras para mostrar datos tabulares (filas y columnas). Los elementos básicos son:</a:t>
            </a: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4305992" y="2809702"/>
            <a:ext cx="1496292" cy="67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4281055" y="3770796"/>
            <a:ext cx="1330036" cy="79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545" y="2521873"/>
            <a:ext cx="5428211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79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197661" y="1372648"/>
            <a:ext cx="3300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Validación de Datos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55389" y="3079083"/>
            <a:ext cx="3168217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sz="1400" dirty="0"/>
              <a:t>La validación de datos asegura que la información proporcionada por el usuario sea correcta y segura antes de ser enviada al servidor. Puede realizarse de dos maneras:</a:t>
            </a: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3714770" y="2430783"/>
            <a:ext cx="1979448" cy="932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V="1">
            <a:off x="3931919" y="3573201"/>
            <a:ext cx="1753986" cy="1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0413" y="2005445"/>
            <a:ext cx="4777654" cy="2514600"/>
          </a:xfrm>
          <a:prstGeom prst="rect">
            <a:avLst/>
          </a:prstGeom>
        </p:spPr>
      </p:pic>
      <p:cxnSp>
        <p:nvCxnSpPr>
          <p:cNvPr id="18" name="Conector recto de flecha 17"/>
          <p:cNvCxnSpPr/>
          <p:nvPr/>
        </p:nvCxnSpPr>
        <p:spPr>
          <a:xfrm>
            <a:off x="3714770" y="4011186"/>
            <a:ext cx="1167939" cy="97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3980" y="4687812"/>
            <a:ext cx="4259888" cy="194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988271" y="1303850"/>
            <a:ext cx="6396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Técnicas Avanzadas de Validación de Datos</a:t>
            </a:r>
            <a:endParaRPr lang="es-CO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94775" y="2620048"/>
            <a:ext cx="418699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/>
              <a:t>Validación con JavaScript</a:t>
            </a:r>
            <a:r>
              <a:rPr lang="es-MX" sz="1400" dirty="0" smtClean="0"/>
              <a:t>:</a:t>
            </a:r>
          </a:p>
          <a:p>
            <a:endParaRPr lang="es-MX" sz="1400" dirty="0"/>
          </a:p>
          <a:p>
            <a:r>
              <a:rPr lang="es-MX" sz="1400" dirty="0"/>
              <a:t>Aunque la validación del lado del cliente se puede hacer con atributos HTML5, JavaScript permite personalizar mensajes de error, realizar validaciones más complejas (como comparar campos) y proporcionar una mejor experiencia de usuario</a:t>
            </a:r>
            <a:r>
              <a:rPr lang="es-MX" sz="1400" dirty="0" smtClean="0"/>
              <a:t>.</a:t>
            </a:r>
          </a:p>
          <a:p>
            <a:endParaRPr lang="es-MX" sz="1400" dirty="0"/>
          </a:p>
          <a:p>
            <a:endParaRPr lang="es-MX" sz="1400" dirty="0"/>
          </a:p>
          <a:p>
            <a:r>
              <a:rPr lang="es-MX" sz="1400" dirty="0"/>
              <a:t>Ejemplo de validación de coincidencia de contraseñas:</a:t>
            </a:r>
          </a:p>
          <a:p>
            <a:endParaRPr lang="es-CO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4977168" y="3625778"/>
            <a:ext cx="966432" cy="6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6670" y="2169623"/>
            <a:ext cx="5183142" cy="395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5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257723" y="1285227"/>
            <a:ext cx="566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Validación Personalizada del Lado del </a:t>
            </a:r>
            <a:r>
              <a:rPr lang="es-MX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Servidor</a:t>
            </a:r>
            <a:endParaRPr lang="es-CO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73170" y="2727003"/>
            <a:ext cx="459780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MX" sz="1400" dirty="0"/>
              <a:t>Asegura que los datos sean validados en un entorno seguro y no puedan ser manipulados por el usuario. Esto incluye:Comprobación de formatos de correos electrónicos, números de teléfono, etc.</a:t>
            </a:r>
          </a:p>
          <a:p>
            <a:r>
              <a:rPr lang="es-MX" sz="1400" dirty="0"/>
              <a:t>Verificación de la unicidad de datos como nombres de usuario o correos electrónicos.</a:t>
            </a:r>
          </a:p>
          <a:p>
            <a:r>
              <a:rPr lang="es-MX" sz="1400" dirty="0"/>
              <a:t>Validación de tamaños de archivos subidos y control de tipos MIME.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MX" altLang="es-CO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5470974" y="3607723"/>
            <a:ext cx="822960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7182" y="3063260"/>
            <a:ext cx="4914380" cy="135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ormularios en la página – mejores prácticas para el diseño de formularios  de contacto - Copyma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497" y="2408351"/>
            <a:ext cx="3974835" cy="344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299771" y="1370301"/>
            <a:ext cx="681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Mejores Prácticas para Formularios y Tablas en HTML</a:t>
            </a:r>
            <a:endParaRPr lang="es-CO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946967" y="45470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30531" y="2101338"/>
            <a:ext cx="5178829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Accesibilidad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Asegúrate de que todos los elementos de formulario tengan etiquetas 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&lt;label&gt;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asociadas correctamente mediante el atributo 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 atributos como 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aria-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required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aria-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invalid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para mejorar la accesibilidad con tecnologías asistivas.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Usabilidad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Utiliza descripciones claras en las etiquetas y botones.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Aplica estilos visuales consistentes que indiquen claramente el estado de los campos (por ejemplo, usando colores para campos requeridos, completados o con errores).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Diseño Adaptativo (Responsive)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Utiliza CSS para garantizar que los formularios y tablas sean adaptables a diferentes dispositivos y tamaños de pantalla.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 una estructura de tabla y formulario que se reorganice o colapse adecuadamente en dispositivos móviles.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1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/>
          <p:cNvSpPr/>
          <p:nvPr/>
        </p:nvSpPr>
        <p:spPr>
          <a:xfrm>
            <a:off x="873170" y="1561308"/>
            <a:ext cx="11089178" cy="4098174"/>
          </a:xfrm>
          <a:prstGeom prst="round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8" name="Picture 4" descr="Bombilla idea - Iconos gratis de arte y diseñ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77" y="1878675"/>
            <a:ext cx="2115288" cy="211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713718" y="6284423"/>
            <a:ext cx="5973082" cy="122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158837" y="2640899"/>
            <a:ext cx="709075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CO" sz="2000" b="1" dirty="0">
                <a:solidFill>
                  <a:srgbClr val="7030A0"/>
                </a:solidFill>
                <a:latin typeface="Arial" panose="020B0604020202020204" pitchFamily="34" charset="0"/>
              </a:rPr>
              <a:t>Integrar formularios y tablas en tus proyectos HTML con técnicas avanzadas y buenas prácticas te permitirá crear aplicaciones web más robustas, seguras y amigables para el usuario. La validación de datos es una parte esencial del desarrollo web para mantener la integridad y seguridad de la información del usuario.</a:t>
            </a:r>
            <a:endParaRPr kumimoji="0" lang="es-CO" altLang="es-CO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58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0C9AD7-4662-12C2-868F-F740801D0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4695D4E-168E-3DAA-FAEF-4F9772C72AF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420C9C4C-6603-FA29-1B24-BACC3ADB11AE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24D51D-5984-4D77-44EC-F71B66DB971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596FDA4-55E2-A82B-CA22-980272838B35}"/>
              </a:ext>
            </a:extLst>
          </p:cNvPr>
          <p:cNvSpPr txBox="1"/>
          <p:nvPr/>
        </p:nvSpPr>
        <p:spPr>
          <a:xfrm>
            <a:off x="628194" y="362668"/>
            <a:ext cx="11303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4000" b="1" dirty="0">
                <a:solidFill>
                  <a:prstClr val="white"/>
                </a:solidFill>
                <a:latin typeface="Montserrat" panose="00000500000000000000" pitchFamily="2" charset="0"/>
              </a:rPr>
              <a:t>www.pio.edu.co</a:t>
            </a:r>
            <a:endParaRPr kumimoji="0" lang="es-CO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C648E2EC-F965-E9D4-1A36-9AF2F7459980}"/>
              </a:ext>
            </a:extLst>
          </p:cNvPr>
          <p:cNvSpPr/>
          <p:nvPr/>
        </p:nvSpPr>
        <p:spPr>
          <a:xfrm>
            <a:off x="0" y="2512895"/>
            <a:ext cx="12192000" cy="1846659"/>
          </a:xfrm>
          <a:custGeom>
            <a:avLst/>
            <a:gdLst/>
            <a:ahLst/>
            <a:cxnLst/>
            <a:rect l="l" t="t" r="r" b="b"/>
            <a:pathLst>
              <a:path w="12192000" h="3949700">
                <a:moveTo>
                  <a:pt x="0" y="3949700"/>
                </a:moveTo>
                <a:lnTo>
                  <a:pt x="12192000" y="3949700"/>
                </a:lnTo>
                <a:lnTo>
                  <a:pt x="12192000" y="0"/>
                </a:lnTo>
                <a:lnTo>
                  <a:pt x="0" y="0"/>
                </a:lnTo>
                <a:lnTo>
                  <a:pt x="0" y="3949700"/>
                </a:lnTo>
                <a:close/>
              </a:path>
            </a:pathLst>
          </a:custGeom>
          <a:solidFill>
            <a:schemeClr val="bg2">
              <a:lumMod val="90000"/>
              <a:alpha val="6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542753D0-B517-ADBA-F7A7-C952CDF82D83}"/>
              </a:ext>
            </a:extLst>
          </p:cNvPr>
          <p:cNvSpPr txBox="1"/>
          <p:nvPr/>
        </p:nvSpPr>
        <p:spPr>
          <a:xfrm>
            <a:off x="0" y="2596249"/>
            <a:ext cx="12209617" cy="168764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592580" marR="5080" indent="-1580515" algn="ctr">
              <a:spcBef>
                <a:spcPts val="100"/>
              </a:spcBef>
            </a:pPr>
            <a:r>
              <a:rPr lang="es-CO" sz="5400" b="1" spc="-20" dirty="0">
                <a:solidFill>
                  <a:srgbClr val="0A51A1"/>
                </a:solidFill>
                <a:latin typeface="Montserrat" panose="00000500000000000000" pitchFamily="2" charset="0"/>
                <a:cs typeface="Arial"/>
              </a:rPr>
              <a:t>Formamos </a:t>
            </a:r>
            <a:r>
              <a:rPr lang="es-CO" sz="5400" b="1" spc="-20" dirty="0" err="1">
                <a:solidFill>
                  <a:srgbClr val="002060"/>
                </a:solidFill>
                <a:latin typeface="Montserrat" panose="00000500000000000000" pitchFamily="2" charset="0"/>
                <a:cs typeface="Arial"/>
              </a:rPr>
              <a:t>pioner@s</a:t>
            </a:r>
            <a:r>
              <a:rPr lang="es-CO" sz="5400" b="1" spc="-20" dirty="0">
                <a:solidFill>
                  <a:srgbClr val="0A51A1"/>
                </a:solidFill>
                <a:latin typeface="Montserrat" panose="00000500000000000000" pitchFamily="2" charset="0"/>
                <a:cs typeface="Arial"/>
              </a:rPr>
              <a:t> para un</a:t>
            </a:r>
          </a:p>
          <a:p>
            <a:pPr marL="1592580" marR="5080" indent="-1580515" algn="ctr">
              <a:spcBef>
                <a:spcPts val="100"/>
              </a:spcBef>
            </a:pPr>
            <a:r>
              <a:rPr lang="es-CO" sz="5400" b="1" spc="-20" dirty="0">
                <a:solidFill>
                  <a:srgbClr val="0A51A1"/>
                </a:solidFill>
                <a:latin typeface="Montserrat" panose="00000500000000000000" pitchFamily="2" charset="0"/>
                <a:cs typeface="Arial"/>
              </a:rPr>
              <a:t>mundo laboral que sí existe…</a:t>
            </a:r>
            <a:endParaRPr lang="es-CO" sz="5400" b="1" spc="-15" dirty="0">
              <a:solidFill>
                <a:srgbClr val="0A51A1"/>
              </a:solidFill>
              <a:latin typeface="Montserrat" panose="00000500000000000000" pitchFamily="2" charset="0"/>
              <a:cs typeface="Arial"/>
            </a:endParaRPr>
          </a:p>
        </p:txBody>
      </p:sp>
      <p:pic>
        <p:nvPicPr>
          <p:cNvPr id="9" name="Imagen 8" descr="Un grupo de personas en una cancha&#10;&#10;Descripción generada automáticamente">
            <a:extLst>
              <a:ext uri="{FF2B5EF4-FFF2-40B4-BE49-F238E27FC236}">
                <a16:creationId xmlns:a16="http://schemas.microsoft.com/office/drawing/2014/main" id="{0A862BFF-D521-B4E6-55F7-7136E17545B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486" y="4894307"/>
            <a:ext cx="12422365" cy="184665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8557DD9-E31A-437A-6EAB-BDA5FE1B7B85}"/>
              </a:ext>
            </a:extLst>
          </p:cNvPr>
          <p:cNvSpPr txBox="1"/>
          <p:nvPr/>
        </p:nvSpPr>
        <p:spPr>
          <a:xfrm>
            <a:off x="4702830" y="4359554"/>
            <a:ext cx="278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>
                <a:solidFill>
                  <a:srgbClr val="002060"/>
                </a:solidFill>
                <a:latin typeface="Montserrat" panose="00000500000000000000" pitchFamily="2" charset="0"/>
              </a:rPr>
              <a:t>#YoSoyPio</a:t>
            </a:r>
          </a:p>
        </p:txBody>
      </p:sp>
    </p:spTree>
    <p:extLst>
      <p:ext uri="{BB962C8B-B14F-4D97-AF65-F5344CB8AC3E}">
        <p14:creationId xmlns:p14="http://schemas.microsoft.com/office/powerpoint/2010/main" val="248955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4415</TotalTime>
  <Words>422</Words>
  <Application>Microsoft Office PowerPoint</Application>
  <PresentationFormat>Panorámica</PresentationFormat>
  <Paragraphs>39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Arial Unicode MS</vt:lpstr>
      <vt:lpstr>Calibri</vt:lpstr>
      <vt:lpstr>Calibri Light</vt:lpstr>
      <vt:lpstr>Montserrat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Ogp Informatica</dc:creator>
  <cp:lastModifiedBy>CARLOS RODRIGUEZ</cp:lastModifiedBy>
  <cp:revision>114</cp:revision>
  <dcterms:created xsi:type="dcterms:W3CDTF">2023-03-30T14:23:16Z</dcterms:created>
  <dcterms:modified xsi:type="dcterms:W3CDTF">2024-09-04T22:04:15Z</dcterms:modified>
</cp:coreProperties>
</file>