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02" r:id="rId4"/>
    <p:sldId id="316" r:id="rId5"/>
    <p:sldId id="317" r:id="rId6"/>
    <p:sldId id="318" r:id="rId7"/>
    <p:sldId id="319" r:id="rId8"/>
    <p:sldId id="315" r:id="rId9"/>
    <p:sldId id="301"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11/09/2024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822960" y="3099673"/>
            <a:ext cx="10512123" cy="1938992"/>
          </a:xfrm>
          <a:prstGeom prst="rect">
            <a:avLst/>
          </a:prstGeom>
          <a:noFill/>
        </p:spPr>
        <p:txBody>
          <a:bodyPr wrap="square" rtlCol="0">
            <a:spAutoFit/>
          </a:bodyPr>
          <a:lstStyle/>
          <a:p>
            <a:pPr lvl="0" algn="ctr">
              <a:defRPr/>
            </a:pPr>
            <a:r>
              <a:rPr lang="es-MX" sz="40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Introducción a JavaScript; variables, tipos de datos y operadores.</a:t>
            </a:r>
            <a:endParaRPr kumimoji="0" lang="es-CO" sz="40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62932" y="1202086"/>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 name="Picture 2" descr="Curso de Javascript #1. Introducción - Boluda.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602" y="2677597"/>
            <a:ext cx="4344728" cy="2267567"/>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348929" y="2903440"/>
            <a:ext cx="4431550" cy="1815882"/>
          </a:xfrm>
          <a:prstGeom prst="rect">
            <a:avLst/>
          </a:prstGeom>
          <a:noFill/>
        </p:spPr>
        <p:txBody>
          <a:bodyPr wrap="square" rtlCol="0">
            <a:spAutoFit/>
          </a:bodyPr>
          <a:lstStyle/>
          <a:p>
            <a:pPr algn="just"/>
            <a:r>
              <a:rPr lang="es-MX" sz="1400" b="1" dirty="0"/>
              <a:t>JavaScript</a:t>
            </a:r>
            <a:r>
              <a:rPr lang="es-MX" sz="1400" dirty="0"/>
              <a:t> es un lenguaje de programación de alto nivel, dinámico y basado en prototipos que se utiliza principalmente para crear contenido interactivo en las páginas web. Originalmente, JavaScript se ejecutaba solo en el navegador, pero con la aparición de entornos como Node.js, también se puede utilizar en el servidor. Es uno de los lenguajes esenciales del desarrollo web junto con HTML y CSS.</a:t>
            </a:r>
            <a:endParaRPr lang="es-CO" sz="1400" b="1" dirty="0"/>
          </a:p>
        </p:txBody>
      </p:sp>
      <p:sp>
        <p:nvSpPr>
          <p:cNvPr id="3" name="Rectángulo 2"/>
          <p:cNvSpPr/>
          <p:nvPr/>
        </p:nvSpPr>
        <p:spPr>
          <a:xfrm>
            <a:off x="3569681" y="1233959"/>
            <a:ext cx="4421596"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200" b="1" dirty="0">
                <a:ln/>
                <a:solidFill>
                  <a:schemeClr val="accent5">
                    <a:lumMod val="60000"/>
                    <a:lumOff val="40000"/>
                  </a:schemeClr>
                </a:solidFill>
              </a:rPr>
              <a:t>Introducción a JavaScript</a:t>
            </a:r>
            <a:endParaRPr lang="es-ES" sz="3200" b="1" cap="none" spc="0" dirty="0">
              <a:ln/>
              <a:solidFill>
                <a:schemeClr val="accent5">
                  <a:lumMod val="60000"/>
                  <a:lumOff val="40000"/>
                </a:schemeClr>
              </a:solidFill>
              <a:effectLst/>
            </a:endParaRPr>
          </a:p>
        </p:txBody>
      </p:sp>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7" name="Picture 3" descr="Características Javascript | Manual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091" y="2644970"/>
            <a:ext cx="5052812" cy="252640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747485" y="1337285"/>
            <a:ext cx="6757989" cy="523220"/>
          </a:xfrm>
          <a:prstGeom prst="rect">
            <a:avLst/>
          </a:prstGeom>
          <a:noFill/>
        </p:spPr>
        <p:txBody>
          <a:bodyPr wrap="square" rtlCol="0">
            <a:spAutoFit/>
          </a:bodyPr>
          <a:lstStyle/>
          <a:p>
            <a:r>
              <a:rPr lang="es-MX" sz="2800" b="1" dirty="0">
                <a:solidFill>
                  <a:schemeClr val="accent5">
                    <a:lumMod val="60000"/>
                    <a:lumOff val="40000"/>
                  </a:schemeClr>
                </a:solidFill>
              </a:rPr>
              <a:t>Principales características de JavaScript:</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1537855" y="2461623"/>
            <a:ext cx="3773978"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Interpretado</a:t>
            </a:r>
            <a:r>
              <a:rPr kumimoji="0" lang="es-CO" altLang="es-CO" sz="1400" b="0" i="0" u="none" strike="noStrike" cap="none" normalizeH="0" baseline="0" dirty="0" smtClean="0">
                <a:ln>
                  <a:noFill/>
                </a:ln>
                <a:solidFill>
                  <a:schemeClr val="tx1"/>
                </a:solidFill>
                <a:effectLst/>
                <a:latin typeface="Arial" panose="020B0604020202020204" pitchFamily="34" charset="0"/>
              </a:rPr>
              <a:t>: Se ejecuta directamente en el navegador sin necesidad de compilación previa.</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Orientado a objetos</a:t>
            </a:r>
            <a:r>
              <a:rPr kumimoji="0" lang="es-CO" altLang="es-CO" sz="1400" b="0" i="0" u="none" strike="noStrike" cap="none" normalizeH="0" baseline="0" dirty="0" smtClean="0">
                <a:ln>
                  <a:noFill/>
                </a:ln>
                <a:solidFill>
                  <a:schemeClr val="tx1"/>
                </a:solidFill>
                <a:effectLst/>
                <a:latin typeface="Arial" panose="020B0604020202020204" pitchFamily="34" charset="0"/>
              </a:rPr>
              <a:t>: Soporta objetos y programación basada en prototipos.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Dinámico</a:t>
            </a:r>
            <a:r>
              <a:rPr kumimoji="0" lang="es-CO" altLang="es-CO" sz="1400" b="0" i="0" u="none" strike="noStrike" cap="none" normalizeH="0" baseline="0" dirty="0" smtClean="0">
                <a:ln>
                  <a:noFill/>
                </a:ln>
                <a:solidFill>
                  <a:schemeClr val="tx1"/>
                </a:solidFill>
                <a:effectLst/>
                <a:latin typeface="Arial" panose="020B0604020202020204" pitchFamily="34" charset="0"/>
              </a:rPr>
              <a:t>: Permite la tipificación dinámica, es decir, el tipo de dato puede cambiar en tiempo de ejecución.</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Multiparadigma</a:t>
            </a:r>
            <a:r>
              <a:rPr kumimoji="0" lang="es-CO" altLang="es-CO" sz="1400" b="0" i="0" u="none" strike="noStrike" cap="none" normalizeH="0" baseline="0" dirty="0" smtClean="0">
                <a:ln>
                  <a:noFill/>
                </a:ln>
                <a:solidFill>
                  <a:schemeClr val="tx1"/>
                </a:solidFill>
                <a:effectLst/>
                <a:latin typeface="Arial" panose="020B0604020202020204" pitchFamily="34" charset="0"/>
              </a:rPr>
              <a:t>: Soporta programación funcional, imperativa y orientada a objetos. </a:t>
            </a:r>
          </a:p>
        </p:txBody>
      </p:sp>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339243" y="1176750"/>
            <a:ext cx="3857105" cy="523220"/>
          </a:xfrm>
          <a:prstGeom prst="rect">
            <a:avLst/>
          </a:prstGeom>
          <a:noFill/>
        </p:spPr>
        <p:txBody>
          <a:bodyPr wrap="square" rtlCol="0">
            <a:spAutoFit/>
          </a:bodyPr>
          <a:lstStyle/>
          <a:p>
            <a:r>
              <a:rPr lang="es-MX" sz="2800" b="1" dirty="0">
                <a:solidFill>
                  <a:schemeClr val="accent5">
                    <a:lumMod val="60000"/>
                    <a:lumOff val="40000"/>
                  </a:schemeClr>
                </a:solidFill>
              </a:rPr>
              <a:t>Variables en JavaScript</a:t>
            </a:r>
            <a:endParaRPr lang="es-CO" sz="2800" b="1" dirty="0">
              <a:solidFill>
                <a:schemeClr val="accent5">
                  <a:lumMod val="60000"/>
                  <a:lumOff val="40000"/>
                </a:schemeClr>
              </a:solidFill>
            </a:endParaRPr>
          </a:p>
        </p:txBody>
      </p:sp>
      <p:pic>
        <p:nvPicPr>
          <p:cNvPr id="3074" name="Picture 2" descr="Principales Nuevas características de JavaScript y ECMAScript en 2020 -  Bloqu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3936" y="2452254"/>
            <a:ext cx="3222063" cy="32283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113040" y="2011755"/>
            <a:ext cx="5321011"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Arial" panose="020B0604020202020204" pitchFamily="34" charset="0"/>
              </a:rPr>
              <a:t>Las </a:t>
            </a:r>
            <a:r>
              <a:rPr kumimoji="0" lang="es-CO" altLang="es-CO" sz="1400" b="1" i="0" u="none" strike="noStrike" cap="none" normalizeH="0" baseline="0" dirty="0" smtClean="0">
                <a:ln>
                  <a:noFill/>
                </a:ln>
                <a:solidFill>
                  <a:schemeClr val="tx1"/>
                </a:solidFill>
                <a:effectLst/>
                <a:latin typeface="Arial" panose="020B0604020202020204" pitchFamily="34" charset="0"/>
              </a:rPr>
              <a:t>variables</a:t>
            </a:r>
            <a:r>
              <a:rPr kumimoji="0" lang="es-CO" altLang="es-CO" sz="1400" b="0" i="0" u="none" strike="noStrike" cap="none" normalizeH="0" baseline="0" dirty="0" smtClean="0">
                <a:ln>
                  <a:noFill/>
                </a:ln>
                <a:solidFill>
                  <a:schemeClr val="tx1"/>
                </a:solidFill>
                <a:effectLst/>
                <a:latin typeface="Arial" panose="020B0604020202020204" pitchFamily="34" charset="0"/>
              </a:rPr>
              <a:t> son contenedores para almacenar datos o valores que se pueden utilizar y modificar a lo largo de un programa.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1" i="0" u="none" strike="noStrike" cap="none" normalizeH="0" baseline="0" dirty="0" smtClean="0">
                <a:ln>
                  <a:noFill/>
                </a:ln>
                <a:solidFill>
                  <a:schemeClr val="tx1"/>
                </a:solidFill>
                <a:effectLst/>
                <a:latin typeface="Arial" panose="020B0604020202020204" pitchFamily="34" charset="0"/>
              </a:rPr>
              <a:t>Declaración de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Arial" panose="020B0604020202020204" pitchFamily="34" charset="0"/>
              </a:rPr>
              <a:t>En JavaScript, hay tres palabras clave principales para declarar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400" b="1" i="0" u="none" strike="noStrike" cap="none" normalizeH="0" baseline="0" dirty="0" smtClean="0">
                <a:ln>
                  <a:noFill/>
                </a:ln>
                <a:solidFill>
                  <a:schemeClr val="tx1"/>
                </a:solidFill>
                <a:effectLst/>
                <a:latin typeface="Arial Unicode MS"/>
              </a:rPr>
              <a:t>var</a:t>
            </a:r>
            <a:r>
              <a:rPr kumimoji="0" lang="es-CO" altLang="es-CO" sz="1400" b="0" i="0" u="none" strike="noStrike" cap="none" normalizeH="0" baseline="0" dirty="0" smtClean="0">
                <a:ln>
                  <a:noFill/>
                </a:ln>
                <a:solidFill>
                  <a:schemeClr val="tx1"/>
                </a:solidFill>
                <a:effectLst/>
              </a:rPr>
              <a:t>: La declaración de variables con </a:t>
            </a:r>
            <a:r>
              <a:rPr kumimoji="0" lang="es-CO" altLang="es-CO" sz="1400" b="0" i="0" u="none" strike="noStrike" cap="none" normalizeH="0" baseline="0" dirty="0" smtClean="0">
                <a:ln>
                  <a:noFill/>
                </a:ln>
                <a:solidFill>
                  <a:schemeClr val="tx1"/>
                </a:solidFill>
                <a:effectLst/>
                <a:latin typeface="Arial Unicode MS"/>
              </a:rPr>
              <a:t>var</a:t>
            </a:r>
            <a:r>
              <a:rPr kumimoji="0" lang="es-CO" altLang="es-CO" sz="1400" b="0" i="0" u="none" strike="noStrike" cap="none" normalizeH="0" baseline="0" dirty="0" smtClean="0">
                <a:ln>
                  <a:noFill/>
                </a:ln>
                <a:solidFill>
                  <a:schemeClr val="tx1"/>
                </a:solidFill>
                <a:effectLst/>
              </a:rPr>
              <a:t> se utiliza en versiones antiguas de JavaScript. Tiene un alcance global o de función y permite la redeclaración de variables.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400" b="1" i="0" u="none" strike="noStrike" cap="none" normalizeH="0" baseline="0" dirty="0" smtClean="0">
                <a:ln>
                  <a:noFill/>
                </a:ln>
                <a:solidFill>
                  <a:schemeClr val="tx1"/>
                </a:solidFill>
                <a:effectLst/>
                <a:latin typeface="Arial Unicode MS"/>
              </a:rPr>
              <a:t>let</a:t>
            </a:r>
            <a:r>
              <a:rPr kumimoji="0" lang="es-CO" altLang="es-CO" sz="1400" b="0" i="0" u="none" strike="noStrike" cap="none" normalizeH="0" baseline="0" dirty="0" smtClean="0">
                <a:ln>
                  <a:noFill/>
                </a:ln>
                <a:solidFill>
                  <a:schemeClr val="tx1"/>
                </a:solidFill>
                <a:effectLst/>
              </a:rPr>
              <a:t>: Introducida en ECMAScript 6 (ES6), </a:t>
            </a:r>
            <a:r>
              <a:rPr kumimoji="0" lang="es-CO" altLang="es-CO" sz="1400" b="0" i="0" u="none" strike="noStrike" cap="none" normalizeH="0" baseline="0" dirty="0" smtClean="0">
                <a:ln>
                  <a:noFill/>
                </a:ln>
                <a:solidFill>
                  <a:schemeClr val="tx1"/>
                </a:solidFill>
                <a:effectLst/>
                <a:latin typeface="Arial Unicode MS"/>
              </a:rPr>
              <a:t>let</a:t>
            </a:r>
            <a:r>
              <a:rPr kumimoji="0" lang="es-CO" altLang="es-CO" sz="1400" b="0" i="0" u="none" strike="noStrike" cap="none" normalizeH="0" baseline="0" dirty="0" smtClean="0">
                <a:ln>
                  <a:noFill/>
                </a:ln>
                <a:solidFill>
                  <a:schemeClr val="tx1"/>
                </a:solidFill>
                <a:effectLst/>
              </a:rPr>
              <a:t> permite declarar variables con un alcance de bloque. Es preferible a </a:t>
            </a:r>
            <a:r>
              <a:rPr kumimoji="0" lang="es-CO" altLang="es-CO" sz="1400" b="0" i="0" u="none" strike="noStrike" cap="none" normalizeH="0" baseline="0" dirty="0" smtClean="0">
                <a:ln>
                  <a:noFill/>
                </a:ln>
                <a:solidFill>
                  <a:schemeClr val="tx1"/>
                </a:solidFill>
                <a:effectLst/>
                <a:latin typeface="Arial Unicode MS"/>
              </a:rPr>
              <a:t>var</a:t>
            </a:r>
            <a:r>
              <a:rPr kumimoji="0" lang="es-CO" altLang="es-CO" sz="1400" b="0" i="0" u="none" strike="noStrike" cap="none" normalizeH="0" baseline="0" dirty="0" smtClean="0">
                <a:ln>
                  <a:noFill/>
                </a:ln>
                <a:solidFill>
                  <a:schemeClr val="tx1"/>
                </a:solidFill>
                <a:effectLst/>
              </a:rPr>
              <a:t> porque evita problemas relacionados con el hoisting y el alcance global no deseado.</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400" b="1" i="0" u="none" strike="noStrike" cap="none" normalizeH="0" baseline="0" dirty="0" smtClean="0">
                <a:ln>
                  <a:noFill/>
                </a:ln>
                <a:solidFill>
                  <a:schemeClr val="tx1"/>
                </a:solidFill>
                <a:effectLst/>
                <a:latin typeface="Arial Unicode MS"/>
              </a:rPr>
              <a:t>const</a:t>
            </a:r>
            <a:r>
              <a:rPr kumimoji="0" lang="es-CO" altLang="es-CO" sz="1400" b="0" i="0" u="none" strike="noStrike" cap="none" normalizeH="0" baseline="0" dirty="0" smtClean="0">
                <a:ln>
                  <a:noFill/>
                </a:ln>
                <a:solidFill>
                  <a:schemeClr val="tx1"/>
                </a:solidFill>
                <a:effectLst/>
              </a:rPr>
              <a:t>: También introducida en ES6, </a:t>
            </a:r>
            <a:r>
              <a:rPr kumimoji="0" lang="es-CO" altLang="es-CO" sz="1400" b="0" i="0" u="none" strike="noStrike" cap="none" normalizeH="0" baseline="0" dirty="0" smtClean="0">
                <a:ln>
                  <a:noFill/>
                </a:ln>
                <a:solidFill>
                  <a:schemeClr val="tx1"/>
                </a:solidFill>
                <a:effectLst/>
                <a:latin typeface="Arial Unicode MS"/>
              </a:rPr>
              <a:t>const</a:t>
            </a:r>
            <a:r>
              <a:rPr kumimoji="0" lang="es-CO" altLang="es-CO" sz="1400" b="0" i="0" u="none" strike="noStrike" cap="none" normalizeH="0" baseline="0" dirty="0" smtClean="0">
                <a:ln>
                  <a:noFill/>
                </a:ln>
                <a:solidFill>
                  <a:schemeClr val="tx1"/>
                </a:solidFill>
                <a:effectLst/>
              </a:rPr>
              <a:t> se utiliza para declarar constantes, es decir, variables cuyo valor no cambiará. </a:t>
            </a:r>
            <a:r>
              <a:rPr kumimoji="0" lang="es-CO" altLang="es-CO" sz="1400" b="0" i="0" u="none" strike="noStrike" cap="none" normalizeH="0" baseline="0" dirty="0" smtClean="0">
                <a:ln>
                  <a:noFill/>
                </a:ln>
                <a:solidFill>
                  <a:schemeClr val="tx1"/>
                </a:solidFill>
                <a:effectLst/>
                <a:latin typeface="Arial Unicode MS"/>
              </a:rPr>
              <a:t>const</a:t>
            </a:r>
            <a:r>
              <a:rPr kumimoji="0" lang="es-CO" altLang="es-CO" sz="1400" b="0" i="0" u="none" strike="noStrike" cap="none" normalizeH="0" baseline="0" dirty="0" smtClean="0">
                <a:ln>
                  <a:noFill/>
                </a:ln>
                <a:solidFill>
                  <a:schemeClr val="tx1"/>
                </a:solidFill>
                <a:effectLst/>
              </a:rPr>
              <a:t> también tiene un alcance de bloque.</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1225819" y="1406966"/>
            <a:ext cx="5021196" cy="523220"/>
          </a:xfrm>
          <a:prstGeom prst="rect">
            <a:avLst/>
          </a:prstGeom>
          <a:noFill/>
        </p:spPr>
        <p:txBody>
          <a:bodyPr wrap="square" rtlCol="0">
            <a:spAutoFit/>
          </a:bodyPr>
          <a:lstStyle/>
          <a:p>
            <a:r>
              <a:rPr lang="es-MX" sz="2800" b="1" dirty="0">
                <a:solidFill>
                  <a:schemeClr val="accent5">
                    <a:lumMod val="60000"/>
                    <a:lumOff val="40000"/>
                  </a:schemeClr>
                </a:solidFill>
              </a:rPr>
              <a:t>Tipos de Datos en JavaScript</a:t>
            </a:r>
            <a:endParaRPr lang="es-CO" sz="2800" b="1" dirty="0">
              <a:solidFill>
                <a:schemeClr val="accent5">
                  <a:lumMod val="60000"/>
                  <a:lumOff val="40000"/>
                </a:schemeClr>
              </a:solidFill>
            </a:endParaRPr>
          </a:p>
        </p:txBody>
      </p:sp>
      <p:sp>
        <p:nvSpPr>
          <p:cNvPr id="3" name="Rectangle 1"/>
          <p:cNvSpPr>
            <a:spLocks noChangeArrowheads="1"/>
          </p:cNvSpPr>
          <p:nvPr/>
        </p:nvSpPr>
        <p:spPr bwMode="auto">
          <a:xfrm>
            <a:off x="1521229" y="2949526"/>
            <a:ext cx="32585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dirty="0"/>
              <a:t>JavaScript tiene varios tipos de datos que se dividen en dos categorías principales: </a:t>
            </a:r>
            <a:r>
              <a:rPr lang="es-MX" b="1" dirty="0"/>
              <a:t>primitivos</a:t>
            </a:r>
            <a:r>
              <a:rPr lang="es-MX" dirty="0"/>
              <a:t> y </a:t>
            </a:r>
            <a:r>
              <a:rPr lang="es-MX" b="1" dirty="0"/>
              <a:t>de referencia</a:t>
            </a:r>
            <a:r>
              <a:rPr lang="es-MX" dirty="0"/>
              <a:t>.</a:t>
            </a:r>
            <a:endParaRPr kumimoji="0" lang="es-CO" altLang="es-CO" b="0" i="0" u="none" strike="noStrike" cap="none" normalizeH="0" baseline="0" dirty="0" smtClean="0">
              <a:ln>
                <a:noFill/>
              </a:ln>
              <a:solidFill>
                <a:schemeClr val="tx1"/>
              </a:solidFill>
              <a:effectLst/>
            </a:endParaRPr>
          </a:p>
        </p:txBody>
      </p:sp>
      <p:pic>
        <p:nvPicPr>
          <p:cNvPr id="5" name="Imagen 4"/>
          <p:cNvPicPr>
            <a:picLocks noChangeAspect="1"/>
          </p:cNvPicPr>
          <p:nvPr/>
        </p:nvPicPr>
        <p:blipFill>
          <a:blip r:embed="rId5"/>
          <a:stretch>
            <a:fillRect/>
          </a:stretch>
        </p:blipFill>
        <p:spPr>
          <a:xfrm>
            <a:off x="6350924" y="1763456"/>
            <a:ext cx="4064679" cy="4719312"/>
          </a:xfrm>
          <a:prstGeom prst="rect">
            <a:avLst/>
          </a:prstGeom>
        </p:spPr>
      </p:pic>
      <p:cxnSp>
        <p:nvCxnSpPr>
          <p:cNvPr id="8" name="Conector recto de flecha 7"/>
          <p:cNvCxnSpPr/>
          <p:nvPr/>
        </p:nvCxnSpPr>
        <p:spPr>
          <a:xfrm flipV="1">
            <a:off x="4621876" y="2535083"/>
            <a:ext cx="1521230" cy="540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4530056" y="3201296"/>
            <a:ext cx="1537855" cy="257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4522124" y="3832167"/>
            <a:ext cx="1463040" cy="581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a:off x="4048298" y="4203528"/>
            <a:ext cx="2060796" cy="1124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2951018" y="4149855"/>
            <a:ext cx="3158076" cy="212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echa derecha 17"/>
          <p:cNvSpPr/>
          <p:nvPr/>
        </p:nvSpPr>
        <p:spPr>
          <a:xfrm flipV="1">
            <a:off x="9742516" y="2198715"/>
            <a:ext cx="556953" cy="162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Flecha derecha 20"/>
          <p:cNvSpPr/>
          <p:nvPr/>
        </p:nvSpPr>
        <p:spPr>
          <a:xfrm flipV="1">
            <a:off x="9742516" y="5890175"/>
            <a:ext cx="556953" cy="239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Flecha derecha 21"/>
          <p:cNvSpPr/>
          <p:nvPr/>
        </p:nvSpPr>
        <p:spPr>
          <a:xfrm flipV="1">
            <a:off x="9728660" y="4933391"/>
            <a:ext cx="556953" cy="162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Flecha derecha 22"/>
          <p:cNvSpPr/>
          <p:nvPr/>
        </p:nvSpPr>
        <p:spPr>
          <a:xfrm flipV="1">
            <a:off x="9743901" y="3976607"/>
            <a:ext cx="556953" cy="162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Flecha derecha 23"/>
          <p:cNvSpPr/>
          <p:nvPr/>
        </p:nvSpPr>
        <p:spPr>
          <a:xfrm flipV="1">
            <a:off x="9728661" y="3019823"/>
            <a:ext cx="556953" cy="162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4099" name="Picture 3" descr="Operadores de Javascript. Los operadores permiten manipular las… | by  Vanessa Marely Aristizabal Angel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572" y="3112036"/>
            <a:ext cx="5995053" cy="3299533"/>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213687" y="1285227"/>
            <a:ext cx="3949412" cy="523220"/>
          </a:xfrm>
          <a:prstGeom prst="rect">
            <a:avLst/>
          </a:prstGeom>
          <a:noFill/>
        </p:spPr>
        <p:txBody>
          <a:bodyPr wrap="square" rtlCol="0">
            <a:spAutoFit/>
          </a:bodyPr>
          <a:lstStyle/>
          <a:p>
            <a:r>
              <a:rPr lang="es-MX" sz="2800" b="1" dirty="0">
                <a:solidFill>
                  <a:schemeClr val="accent5">
                    <a:lumMod val="60000"/>
                    <a:lumOff val="40000"/>
                  </a:schemeClr>
                </a:solidFill>
              </a:rPr>
              <a:t>Operadores en JavaScript</a:t>
            </a:r>
            <a:endParaRPr lang="es-CO" sz="2800" b="1" dirty="0">
              <a:solidFill>
                <a:schemeClr val="accent5">
                  <a:lumMod val="60000"/>
                  <a:lumOff val="40000"/>
                </a:schemeClr>
              </a:solidFill>
            </a:endParaRPr>
          </a:p>
        </p:txBody>
      </p:sp>
      <p:sp>
        <p:nvSpPr>
          <p:cNvPr id="3" name="Rectangle 1"/>
          <p:cNvSpPr>
            <a:spLocks noChangeArrowheads="1"/>
          </p:cNvSpPr>
          <p:nvPr/>
        </p:nvSpPr>
        <p:spPr bwMode="auto">
          <a:xfrm>
            <a:off x="2463857" y="1970147"/>
            <a:ext cx="5544589"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Arial" panose="020B0604020202020204" pitchFamily="34" charset="0"/>
              </a:rPr>
              <a:t>Los </a:t>
            </a:r>
            <a:r>
              <a:rPr kumimoji="0" lang="es-CO" altLang="es-CO" sz="1400" b="1" i="0" u="none" strike="noStrike" cap="none" normalizeH="0" baseline="0" dirty="0" smtClean="0">
                <a:ln>
                  <a:noFill/>
                </a:ln>
                <a:solidFill>
                  <a:schemeClr val="tx1"/>
                </a:solidFill>
                <a:effectLst/>
                <a:latin typeface="Arial" panose="020B0604020202020204" pitchFamily="34" charset="0"/>
              </a:rPr>
              <a:t>operadores</a:t>
            </a:r>
            <a:r>
              <a:rPr kumimoji="0" lang="es-CO" altLang="es-CO" sz="1400" b="0" i="0" u="none" strike="noStrike" cap="none" normalizeH="0" baseline="0" dirty="0" smtClean="0">
                <a:ln>
                  <a:noFill/>
                </a:ln>
                <a:solidFill>
                  <a:schemeClr val="tx1"/>
                </a:solidFill>
                <a:effectLst/>
                <a:latin typeface="Arial" panose="020B0604020202020204" pitchFamily="34" charset="0"/>
              </a:rPr>
              <a:t> son símbolos que permiten realizar operaciones sobre uno o más operandos (valores o variables). Los operadores de JavaScript se clasifican en varias categorías: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1" i="0" u="none" strike="noStrike" cap="none" normalizeH="0" baseline="0" dirty="0" smtClean="0">
                <a:ln>
                  <a:noFill/>
                </a:ln>
                <a:solidFill>
                  <a:schemeClr val="tx1"/>
                </a:solidFill>
                <a:effectLst/>
                <a:latin typeface="Arial" panose="020B0604020202020204" pitchFamily="34" charset="0"/>
              </a:rPr>
              <a:t>1. Operadores Aritméticos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Arial" panose="020B0604020202020204" pitchFamily="34" charset="0"/>
              </a:rPr>
              <a:t>Se utilizan para realizar operaciones matemáticas.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(suma)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(resta)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(multiplicación)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(división)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(módulo o resto de división)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(incremento)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(decremento)</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4024734" y="1245611"/>
            <a:ext cx="4355423" cy="523220"/>
          </a:xfrm>
          <a:prstGeom prst="rect">
            <a:avLst/>
          </a:prstGeom>
          <a:noFill/>
        </p:spPr>
        <p:txBody>
          <a:bodyPr wrap="none" rtlCol="0">
            <a:spAutoFit/>
          </a:bodyPr>
          <a:lstStyle/>
          <a:p>
            <a:r>
              <a:rPr lang="es-MX" sz="2800" dirty="0">
                <a:solidFill>
                  <a:schemeClr val="accent5">
                    <a:lumMod val="60000"/>
                    <a:lumOff val="40000"/>
                  </a:schemeClr>
                </a:solidFill>
              </a:rPr>
              <a:t>Operadores de Comparación</a:t>
            </a:r>
            <a:endParaRPr lang="es-CO" sz="2800" dirty="0">
              <a:solidFill>
                <a:schemeClr val="accent5">
                  <a:lumMod val="60000"/>
                  <a:lumOff val="40000"/>
                </a:schemeClr>
              </a:solidFill>
            </a:endParaRPr>
          </a:p>
        </p:txBody>
      </p:sp>
      <p:sp>
        <p:nvSpPr>
          <p:cNvPr id="9" name="CuadroTexto 8"/>
          <p:cNvSpPr txBox="1"/>
          <p:nvPr/>
        </p:nvSpPr>
        <p:spPr>
          <a:xfrm>
            <a:off x="7946967" y="4547062"/>
            <a:ext cx="184731" cy="369332"/>
          </a:xfrm>
          <a:prstGeom prst="rect">
            <a:avLst/>
          </a:prstGeom>
          <a:noFill/>
        </p:spPr>
        <p:txBody>
          <a:bodyPr wrap="none" rtlCol="0">
            <a:spAutoFit/>
          </a:bodyPr>
          <a:lstStyle/>
          <a:p>
            <a:endParaRPr lang="es-CO" dirty="0"/>
          </a:p>
        </p:txBody>
      </p:sp>
      <p:sp>
        <p:nvSpPr>
          <p:cNvPr id="7" name="Rectangle 1"/>
          <p:cNvSpPr>
            <a:spLocks noChangeArrowheads="1"/>
          </p:cNvSpPr>
          <p:nvPr/>
        </p:nvSpPr>
        <p:spPr bwMode="auto">
          <a:xfrm>
            <a:off x="1777997" y="2103023"/>
            <a:ext cx="616897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Arial" panose="020B0604020202020204" pitchFamily="34" charset="0"/>
              </a:rPr>
              <a:t>Se utilizan para comparar dos valores. Devuelven un valor booleano (</a:t>
            </a:r>
            <a:r>
              <a:rPr kumimoji="0" lang="es-CO" altLang="es-CO" sz="1400" b="0" i="0" u="none" strike="noStrike" cap="none" normalizeH="0" baseline="0" dirty="0" smtClean="0">
                <a:ln>
                  <a:noFill/>
                </a:ln>
                <a:solidFill>
                  <a:schemeClr val="tx1"/>
                </a:solidFill>
                <a:effectLst/>
                <a:latin typeface="Arial Unicode MS"/>
              </a:rPr>
              <a:t>true</a:t>
            </a:r>
            <a:r>
              <a:rPr kumimoji="0" lang="es-CO" altLang="es-CO" sz="1400" b="0" i="0" u="none" strike="noStrike" cap="none" normalizeH="0" baseline="0" dirty="0" smtClean="0">
                <a:ln>
                  <a:noFill/>
                </a:ln>
                <a:solidFill>
                  <a:schemeClr val="tx1"/>
                </a:solidFill>
                <a:effectLst/>
              </a:rPr>
              <a:t> o </a:t>
            </a:r>
            <a:r>
              <a:rPr kumimoji="0" lang="es-CO" altLang="es-CO" sz="1400" b="0" i="0" u="none" strike="noStrike" cap="none" normalizeH="0" baseline="0" dirty="0" smtClean="0">
                <a:ln>
                  <a:noFill/>
                </a:ln>
                <a:solidFill>
                  <a:schemeClr val="tx1"/>
                </a:solidFill>
                <a:effectLst/>
                <a:latin typeface="Arial Unicode MS"/>
              </a:rPr>
              <a:t>false</a:t>
            </a:r>
            <a:r>
              <a:rPr kumimoji="0" lang="es-CO" altLang="es-CO" sz="1400" b="0" i="0" u="none" strike="noStrike" cap="none" normalizeH="0" baseline="0" dirty="0" smtClean="0">
                <a:ln>
                  <a:noFill/>
                </a:ln>
                <a:solidFill>
                  <a:schemeClr val="tx1"/>
                </a:solidFill>
                <a:effectLst/>
              </a:rPr>
              <a:t>).</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(igual 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(diferente 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(estrictamente igual a, compara valor y tipo)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a:t>
            </a:r>
            <a:r>
              <a:rPr kumimoji="0" lang="es-CO" altLang="es-CO" sz="1400" b="0" i="0" u="none" strike="noStrike" cap="none" normalizeH="0" baseline="0" dirty="0" smtClean="0">
                <a:ln>
                  <a:noFill/>
                </a:ln>
                <a:solidFill>
                  <a:schemeClr val="tx1"/>
                </a:solidFill>
                <a:effectLst/>
              </a:rPr>
              <a:t> (estrictamente diferente de, compara valor y tipo)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&gt;</a:t>
            </a:r>
            <a:r>
              <a:rPr kumimoji="0" lang="es-CO" altLang="es-CO" sz="1400" b="0" i="0" u="none" strike="noStrike" cap="none" normalizeH="0" baseline="0" dirty="0" smtClean="0">
                <a:ln>
                  <a:noFill/>
                </a:ln>
                <a:solidFill>
                  <a:schemeClr val="tx1"/>
                </a:solidFill>
                <a:effectLst/>
              </a:rPr>
              <a:t> (mayor que)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&lt;</a:t>
            </a:r>
            <a:r>
              <a:rPr kumimoji="0" lang="es-CO" altLang="es-CO" sz="1400" b="0" i="0" u="none" strike="noStrike" cap="none" normalizeH="0" baseline="0" dirty="0" smtClean="0">
                <a:ln>
                  <a:noFill/>
                </a:ln>
                <a:solidFill>
                  <a:schemeClr val="tx1"/>
                </a:solidFill>
                <a:effectLst/>
              </a:rPr>
              <a:t> (menor que)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&gt;=</a:t>
            </a:r>
            <a:r>
              <a:rPr kumimoji="0" lang="es-CO" altLang="es-CO" sz="1400" b="0" i="0" u="none" strike="noStrike" cap="none" normalizeH="0" baseline="0" dirty="0" smtClean="0">
                <a:ln>
                  <a:noFill/>
                </a:ln>
                <a:solidFill>
                  <a:schemeClr val="tx1"/>
                </a:solidFill>
                <a:effectLst/>
              </a:rPr>
              <a:t> (mayor o igual que)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400" b="0" i="0" u="none" strike="noStrike" cap="none" normalizeH="0" baseline="0" dirty="0" smtClean="0">
                <a:ln>
                  <a:noFill/>
                </a:ln>
                <a:solidFill>
                  <a:schemeClr val="tx1"/>
                </a:solidFill>
                <a:effectLst/>
                <a:latin typeface="Arial Unicode MS"/>
              </a:rPr>
              <a:t>&lt;=</a:t>
            </a:r>
            <a:r>
              <a:rPr kumimoji="0" lang="es-CO" altLang="es-CO" sz="1400" b="0" i="0" u="none" strike="noStrike" cap="none" normalizeH="0" baseline="0" dirty="0" smtClean="0">
                <a:ln>
                  <a:noFill/>
                </a:ln>
                <a:solidFill>
                  <a:schemeClr val="tx1"/>
                </a:solidFill>
                <a:effectLst/>
              </a:rPr>
              <a:t> (menor o igual que)</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5123" name="Picture 3" descr="Operadores de comparación - Platz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2317" y="3166498"/>
            <a:ext cx="4669752" cy="229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873170" y="1561308"/>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76" y="1525509"/>
            <a:ext cx="2468455" cy="246845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3158837" y="2487011"/>
            <a:ext cx="721544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000" b="1" dirty="0">
                <a:solidFill>
                  <a:srgbClr val="7030A0"/>
                </a:solidFill>
                <a:latin typeface="Arial" panose="020B0604020202020204" pitchFamily="34" charset="0"/>
              </a:rPr>
              <a:t>JavaScript es un lenguaje esencial para el desarrollo web que permite agregar interactividad a las páginas. Las variables almacenan diferentes tipos de datos, y los operadores permiten realizar operaciones matemáticas, comparaciones, y operaciones lógicas. Esta base proporciona los fundamentos necesarios para desarrollar aplicaciones web interactivas y dinámicas.</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4424</TotalTime>
  <Words>526</Words>
  <Application>Microsoft Office PowerPoint</Application>
  <PresentationFormat>Panorámica</PresentationFormat>
  <Paragraphs>65</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 Unicode MS</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115</cp:revision>
  <dcterms:created xsi:type="dcterms:W3CDTF">2023-03-30T14:23:16Z</dcterms:created>
  <dcterms:modified xsi:type="dcterms:W3CDTF">2024-09-11T23:05:18Z</dcterms:modified>
</cp:coreProperties>
</file>