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300" r:id="rId3"/>
    <p:sldId id="325" r:id="rId4"/>
    <p:sldId id="324" r:id="rId5"/>
    <p:sldId id="323" r:id="rId6"/>
    <p:sldId id="322" r:id="rId7"/>
    <p:sldId id="321" r:id="rId8"/>
    <p:sldId id="320" r:id="rId9"/>
    <p:sldId id="332" r:id="rId10"/>
    <p:sldId id="331" r:id="rId11"/>
    <p:sldId id="330" r:id="rId12"/>
    <p:sldId id="328" r:id="rId13"/>
    <p:sldId id="315" r:id="rId14"/>
    <p:sldId id="301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14" y="3781936"/>
            <a:ext cx="4927034" cy="2535974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901051" y="1096306"/>
            <a:ext cx="10711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5400" b="1" dirty="0">
                <a:solidFill>
                  <a:srgbClr val="332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Casos de Uso, Diagramas UML: Diagrama de Clases y de Secuencia</a:t>
            </a:r>
            <a:endParaRPr kumimoji="0" lang="es-CO" sz="4000" b="1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8" y="212872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022B1D-E0AA-4778-848B-C5075744B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363" y="1412495"/>
            <a:ext cx="8761272" cy="51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8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938616" y="1554171"/>
            <a:ext cx="57495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7030A0"/>
                </a:solidFill>
              </a:rPr>
              <a:t>Diagrama de Clases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4E3678-AA60-40AB-A3EB-D71286661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542" y="2450600"/>
            <a:ext cx="4081669" cy="38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0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24052" y="1554171"/>
            <a:ext cx="6778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7030A0"/>
                </a:solidFill>
              </a:rPr>
              <a:t>Diagrama de secuencia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FB0B84-5D39-4AFB-8836-73A229B28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485" y="2650435"/>
            <a:ext cx="8191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0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706582" y="1596044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65" y="1148411"/>
            <a:ext cx="2820381" cy="282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69869" y="2428426"/>
            <a:ext cx="933519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En la fase de análisis y diseño son importantes los diagramas UML para el desarrollo de posibles interfaces de usuario (UI) de acuerdo a los requerimientos iniciales y/o ajustes de los mismos.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783289" y="2713546"/>
            <a:ext cx="102407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Un caso de uso representa una unidad funcional coherente de un sistema, subsistema o clase.</a:t>
            </a:r>
          </a:p>
          <a:p>
            <a:pPr algn="just"/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En un caso de uso uno o más actores interaccionan con el sistema que realiza algunas acciones.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Elementos de un modelo de casos de uso: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Actores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Casos de Uso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Relaciones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264034" y="1554171"/>
            <a:ext cx="3098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7030A0"/>
                </a:solidFill>
              </a:rPr>
              <a:t>Definición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631831" y="1554171"/>
            <a:ext cx="2363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7030A0"/>
                </a:solidFill>
              </a:rPr>
              <a:t>Actores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7E38B2BC-E9AB-447F-BF68-63E1F5435CB3}"/>
              </a:ext>
            </a:extLst>
          </p:cNvPr>
          <p:cNvSpPr txBox="1"/>
          <p:nvPr/>
        </p:nvSpPr>
        <p:spPr>
          <a:xfrm>
            <a:off x="783289" y="2713546"/>
            <a:ext cx="10240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Un actor podría ser cualquier cosa que se comunica con el sistema y que es externo a él.</a:t>
            </a:r>
          </a:p>
          <a:p>
            <a:pPr algn="just"/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Los actores no necesariamente coinciden con los USUARIOS. Un usuario puede interpretar distintos roles, correspondientes a distintos actores.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Los actores representan papeles (ROLES) que interpretan personas, periféricos u otros sistemas cuando el sistema está en uso.</a:t>
            </a:r>
          </a:p>
        </p:txBody>
      </p:sp>
    </p:spTree>
    <p:extLst>
      <p:ext uri="{BB962C8B-B14F-4D97-AF65-F5344CB8AC3E}">
        <p14:creationId xmlns:p14="http://schemas.microsoft.com/office/powerpoint/2010/main" val="308295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413792" y="1368641"/>
            <a:ext cx="2799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7030A0"/>
                </a:solidFill>
              </a:rPr>
              <a:t>Ejemplos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B5DF0B-F185-4E8C-8C4B-439C0909F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495" y="2291971"/>
            <a:ext cx="4611758" cy="43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3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413792" y="1554171"/>
            <a:ext cx="2799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7030A0"/>
                </a:solidFill>
              </a:rPr>
              <a:t>Ejemplos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2C3D80-F586-432B-AB86-08725D0DC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1" y="2477501"/>
            <a:ext cx="4921146" cy="40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0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58405" y="1554171"/>
            <a:ext cx="8709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7030A0"/>
                </a:solidFill>
              </a:rPr>
              <a:t>Relaciones entre casos de uso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BF243406-4D48-4414-A8A7-A1D4CECEF23F}"/>
              </a:ext>
            </a:extLst>
          </p:cNvPr>
          <p:cNvSpPr txBox="1"/>
          <p:nvPr/>
        </p:nvSpPr>
        <p:spPr>
          <a:xfrm>
            <a:off x="783289" y="2713546"/>
            <a:ext cx="10240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Entre casos de uso pueden darse relaciones:</a:t>
            </a:r>
          </a:p>
          <a:p>
            <a:pPr algn="just"/>
            <a:endParaRPr lang="es-MX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Extensión (</a:t>
            </a:r>
            <a:r>
              <a:rPr lang="es-MX" sz="2000" dirty="0" err="1"/>
              <a:t>extend</a:t>
            </a:r>
            <a:r>
              <a:rPr lang="es-MX" sz="2000" dirty="0"/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Inclusión (</a:t>
            </a:r>
            <a:r>
              <a:rPr lang="es-MX" sz="2000" dirty="0" err="1"/>
              <a:t>include</a:t>
            </a:r>
            <a:r>
              <a:rPr lang="es-MX" sz="2000" dirty="0"/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Generalización - especialización</a:t>
            </a:r>
          </a:p>
        </p:txBody>
      </p:sp>
    </p:spTree>
    <p:extLst>
      <p:ext uri="{BB962C8B-B14F-4D97-AF65-F5344CB8AC3E}">
        <p14:creationId xmlns:p14="http://schemas.microsoft.com/office/powerpoint/2010/main" val="187140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322645" y="1554171"/>
            <a:ext cx="2981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7030A0"/>
                </a:solidFill>
              </a:rPr>
              <a:t>Extensión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CDE61105-111A-414A-B79A-CE53C610E984}"/>
              </a:ext>
            </a:extLst>
          </p:cNvPr>
          <p:cNvSpPr txBox="1"/>
          <p:nvPr/>
        </p:nvSpPr>
        <p:spPr>
          <a:xfrm>
            <a:off x="783289" y="2713546"/>
            <a:ext cx="102407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El caso de uso final se puede extender con el comportamiento del caso de uso inicial en un punto concreto del primero.</a:t>
            </a:r>
          </a:p>
          <a:p>
            <a:pPr algn="just"/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Si A &lt;&lt;</a:t>
            </a:r>
            <a:r>
              <a:rPr lang="es-MX" sz="2000" dirty="0" err="1"/>
              <a:t>extend</a:t>
            </a:r>
            <a:r>
              <a:rPr lang="es-MX" sz="2000" dirty="0"/>
              <a:t>&gt;&gt; B, significa que una instancia del caso de uso B podría incorporar el comportamiento especificado en A (si se cumplen las condiciones especificadas en el punto de extensión).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El comportamiento se añadiría en el punto de extensión de B, referenciado por la relación </a:t>
            </a:r>
            <a:r>
              <a:rPr lang="es-MX" sz="2000" i="1" dirty="0" err="1"/>
              <a:t>extend</a:t>
            </a:r>
            <a:r>
              <a:rPr lang="es-MX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Un punto de extensión es una referencia al interior del caso (B), hacia el punto donde se podrán insertar secuencias de acciones de otros casos (A).</a:t>
            </a:r>
          </a:p>
        </p:txBody>
      </p:sp>
    </p:spTree>
    <p:extLst>
      <p:ext uri="{BB962C8B-B14F-4D97-AF65-F5344CB8AC3E}">
        <p14:creationId xmlns:p14="http://schemas.microsoft.com/office/powerpoint/2010/main" val="185562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432226" y="1554171"/>
            <a:ext cx="2762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rgbClr val="7030A0"/>
                </a:solidFill>
                <a:effectLst/>
              </a:rPr>
              <a:t>Inclusión</a:t>
            </a:r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605F966B-A185-4C5F-9EA2-7B5B1AB32FFC}"/>
              </a:ext>
            </a:extLst>
          </p:cNvPr>
          <p:cNvSpPr txBox="1"/>
          <p:nvPr/>
        </p:nvSpPr>
        <p:spPr>
          <a:xfrm>
            <a:off x="783289" y="2713546"/>
            <a:ext cx="10240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El caso de uso inicial incluye el comportamiento del caso de uso final (</a:t>
            </a:r>
            <a:r>
              <a:rPr lang="es-MX" sz="2000" dirty="0" err="1"/>
              <a:t>subcasos</a:t>
            </a:r>
            <a:r>
              <a:rPr lang="es-MX" sz="2000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Una relación A &lt;&lt;</a:t>
            </a:r>
            <a:r>
              <a:rPr lang="es-MX" sz="2000" dirty="0" err="1"/>
              <a:t>include</a:t>
            </a:r>
            <a:r>
              <a:rPr lang="es-MX" sz="2000" dirty="0"/>
              <a:t>&gt;&gt; a B significa que una instancia de A también incorporaría el comportamiento especificado en 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Se incorporaría en el lugar indicado de A.</a:t>
            </a:r>
          </a:p>
        </p:txBody>
      </p:sp>
    </p:spTree>
    <p:extLst>
      <p:ext uri="{BB962C8B-B14F-4D97-AF65-F5344CB8AC3E}">
        <p14:creationId xmlns:p14="http://schemas.microsoft.com/office/powerpoint/2010/main" val="7443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604246" y="1554171"/>
            <a:ext cx="4418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7030A0"/>
                </a:solidFill>
              </a:rPr>
              <a:t>Generalización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78DD2658-2583-4EC5-9F71-8C7BC192A151}"/>
              </a:ext>
            </a:extLst>
          </p:cNvPr>
          <p:cNvSpPr txBox="1"/>
          <p:nvPr/>
        </p:nvSpPr>
        <p:spPr>
          <a:xfrm>
            <a:off x="783289" y="2713546"/>
            <a:ext cx="1024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Indicarían que un actor es más general que otro.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Si A es una especialización de B, una instancia de A podrá comunicarse con los mismos casos de uso que B.</a:t>
            </a:r>
          </a:p>
        </p:txBody>
      </p:sp>
    </p:spTree>
    <p:extLst>
      <p:ext uri="{BB962C8B-B14F-4D97-AF65-F5344CB8AC3E}">
        <p14:creationId xmlns:p14="http://schemas.microsoft.com/office/powerpoint/2010/main" val="3383185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406</Words>
  <Application>Microsoft Office PowerPoint</Application>
  <PresentationFormat>Panorámica</PresentationFormat>
  <Paragraphs>51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Julio Castaño</cp:lastModifiedBy>
  <cp:revision>100</cp:revision>
  <dcterms:created xsi:type="dcterms:W3CDTF">2023-03-30T14:23:16Z</dcterms:created>
  <dcterms:modified xsi:type="dcterms:W3CDTF">2024-08-16T14:08:35Z</dcterms:modified>
</cp:coreProperties>
</file>