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60" r:id="rId2"/>
    <p:sldId id="300" r:id="rId3"/>
    <p:sldId id="302" r:id="rId4"/>
    <p:sldId id="316" r:id="rId5"/>
    <p:sldId id="317" r:id="rId6"/>
    <p:sldId id="318" r:id="rId7"/>
    <p:sldId id="319" r:id="rId8"/>
    <p:sldId id="315" r:id="rId9"/>
    <p:sldId id="301" r:id="rId10"/>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CCFF"/>
    <a:srgbClr val="9966FF"/>
    <a:srgbClr val="273D6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showGuides="1">
      <p:cViewPr varScale="1">
        <p:scale>
          <a:sx n="115" d="100"/>
          <a:sy n="115" d="100"/>
        </p:scale>
        <p:origin x="372" y="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CACBA4-8822-4E8E-90D9-C72ABB978AE2}" type="datetimeFigureOut">
              <a:rPr lang="es-CO" smtClean="0"/>
              <a:t>3/10/2024</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FA2EA6-2CD7-43AD-BE78-0CAD7E41D3C9}" type="slidenum">
              <a:rPr lang="es-CO" smtClean="0"/>
              <a:t>‹Nº›</a:t>
            </a:fld>
            <a:endParaRPr lang="es-CO"/>
          </a:p>
        </p:txBody>
      </p:sp>
    </p:spTree>
    <p:extLst>
      <p:ext uri="{BB962C8B-B14F-4D97-AF65-F5344CB8AC3E}">
        <p14:creationId xmlns:p14="http://schemas.microsoft.com/office/powerpoint/2010/main" val="20726901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FBE1C2-C00B-55D5-9804-A551B04C1583}"/>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B3EF3C71-DA2A-CB76-6330-30BFCAD148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7091DEB4-DCE1-0DA0-FECC-1C90BB39876F}"/>
              </a:ext>
            </a:extLst>
          </p:cNvPr>
          <p:cNvSpPr>
            <a:spLocks noGrp="1"/>
          </p:cNvSpPr>
          <p:nvPr>
            <p:ph type="dt" sz="half" idx="10"/>
          </p:nvPr>
        </p:nvSpPr>
        <p:spPr/>
        <p:txBody>
          <a:bodyPr/>
          <a:lstStyle/>
          <a:p>
            <a:fld id="{238DA42B-BF99-4754-B806-90D7563EF8DA}" type="datetimeFigureOut">
              <a:rPr lang="es-CO" smtClean="0"/>
              <a:t>3/10/2024</a:t>
            </a:fld>
            <a:endParaRPr lang="es-CO"/>
          </a:p>
        </p:txBody>
      </p:sp>
      <p:sp>
        <p:nvSpPr>
          <p:cNvPr id="5" name="Marcador de pie de página 4">
            <a:extLst>
              <a:ext uri="{FF2B5EF4-FFF2-40B4-BE49-F238E27FC236}">
                <a16:creationId xmlns:a16="http://schemas.microsoft.com/office/drawing/2014/main" id="{3C12E6A9-8229-6019-5F4E-A9D2157C880E}"/>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28BCC44F-8055-A11A-D075-084E47A1527B}"/>
              </a:ext>
            </a:extLst>
          </p:cNvPr>
          <p:cNvSpPr>
            <a:spLocks noGrp="1"/>
          </p:cNvSpPr>
          <p:nvPr>
            <p:ph type="sldNum" sz="quarter" idx="12"/>
          </p:nvPr>
        </p:nvSpPr>
        <p:spPr/>
        <p:txBody>
          <a:bodyPr/>
          <a:lstStyle/>
          <a:p>
            <a:fld id="{7B300B3B-3447-4120-B37F-80156B3D5CC4}" type="slidenum">
              <a:rPr lang="es-CO" smtClean="0"/>
              <a:t>‹Nº›</a:t>
            </a:fld>
            <a:endParaRPr lang="es-CO"/>
          </a:p>
        </p:txBody>
      </p:sp>
    </p:spTree>
    <p:extLst>
      <p:ext uri="{BB962C8B-B14F-4D97-AF65-F5344CB8AC3E}">
        <p14:creationId xmlns:p14="http://schemas.microsoft.com/office/powerpoint/2010/main" val="33920337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346091-770A-6A69-C5B5-9295007AA102}"/>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F6E65EB1-1C94-3687-3AD3-D64C21E9C755}"/>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A210EB4B-228D-68E4-720A-0C8F78525171}"/>
              </a:ext>
            </a:extLst>
          </p:cNvPr>
          <p:cNvSpPr>
            <a:spLocks noGrp="1"/>
          </p:cNvSpPr>
          <p:nvPr>
            <p:ph type="dt" sz="half" idx="10"/>
          </p:nvPr>
        </p:nvSpPr>
        <p:spPr/>
        <p:txBody>
          <a:bodyPr/>
          <a:lstStyle/>
          <a:p>
            <a:fld id="{238DA42B-BF99-4754-B806-90D7563EF8DA}" type="datetimeFigureOut">
              <a:rPr lang="es-CO" smtClean="0"/>
              <a:t>3/10/2024</a:t>
            </a:fld>
            <a:endParaRPr lang="es-CO"/>
          </a:p>
        </p:txBody>
      </p:sp>
      <p:sp>
        <p:nvSpPr>
          <p:cNvPr id="5" name="Marcador de pie de página 4">
            <a:extLst>
              <a:ext uri="{FF2B5EF4-FFF2-40B4-BE49-F238E27FC236}">
                <a16:creationId xmlns:a16="http://schemas.microsoft.com/office/drawing/2014/main" id="{1542E340-E14B-D328-FCC7-8D3E7E67AB21}"/>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C3EB9406-BEE7-10AF-958D-C930B9C736E4}"/>
              </a:ext>
            </a:extLst>
          </p:cNvPr>
          <p:cNvSpPr>
            <a:spLocks noGrp="1"/>
          </p:cNvSpPr>
          <p:nvPr>
            <p:ph type="sldNum" sz="quarter" idx="12"/>
          </p:nvPr>
        </p:nvSpPr>
        <p:spPr/>
        <p:txBody>
          <a:bodyPr/>
          <a:lstStyle/>
          <a:p>
            <a:fld id="{7B300B3B-3447-4120-B37F-80156B3D5CC4}" type="slidenum">
              <a:rPr lang="es-CO" smtClean="0"/>
              <a:t>‹Nº›</a:t>
            </a:fld>
            <a:endParaRPr lang="es-CO"/>
          </a:p>
        </p:txBody>
      </p:sp>
    </p:spTree>
    <p:extLst>
      <p:ext uri="{BB962C8B-B14F-4D97-AF65-F5344CB8AC3E}">
        <p14:creationId xmlns:p14="http://schemas.microsoft.com/office/powerpoint/2010/main" val="26522419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2D62CF46-F518-DB5E-7CB0-190AB229B08C}"/>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E6E91D25-94D1-7C9E-CFE6-7B9329ED3455}"/>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D5F2EC86-F52F-A9CC-E0EE-4D952F001FE4}"/>
              </a:ext>
            </a:extLst>
          </p:cNvPr>
          <p:cNvSpPr>
            <a:spLocks noGrp="1"/>
          </p:cNvSpPr>
          <p:nvPr>
            <p:ph type="dt" sz="half" idx="10"/>
          </p:nvPr>
        </p:nvSpPr>
        <p:spPr/>
        <p:txBody>
          <a:bodyPr/>
          <a:lstStyle/>
          <a:p>
            <a:fld id="{238DA42B-BF99-4754-B806-90D7563EF8DA}" type="datetimeFigureOut">
              <a:rPr lang="es-CO" smtClean="0"/>
              <a:t>3/10/2024</a:t>
            </a:fld>
            <a:endParaRPr lang="es-CO"/>
          </a:p>
        </p:txBody>
      </p:sp>
      <p:sp>
        <p:nvSpPr>
          <p:cNvPr id="5" name="Marcador de pie de página 4">
            <a:extLst>
              <a:ext uri="{FF2B5EF4-FFF2-40B4-BE49-F238E27FC236}">
                <a16:creationId xmlns:a16="http://schemas.microsoft.com/office/drawing/2014/main" id="{DD08AC59-5936-E82D-4621-C8E78CC9B20D}"/>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22FC4F32-6340-9B46-AE92-36A59A667C24}"/>
              </a:ext>
            </a:extLst>
          </p:cNvPr>
          <p:cNvSpPr>
            <a:spLocks noGrp="1"/>
          </p:cNvSpPr>
          <p:nvPr>
            <p:ph type="sldNum" sz="quarter" idx="12"/>
          </p:nvPr>
        </p:nvSpPr>
        <p:spPr/>
        <p:txBody>
          <a:bodyPr/>
          <a:lstStyle/>
          <a:p>
            <a:fld id="{7B300B3B-3447-4120-B37F-80156B3D5CC4}" type="slidenum">
              <a:rPr lang="es-CO" smtClean="0"/>
              <a:t>‹Nº›</a:t>
            </a:fld>
            <a:endParaRPr lang="es-CO"/>
          </a:p>
        </p:txBody>
      </p:sp>
    </p:spTree>
    <p:extLst>
      <p:ext uri="{BB962C8B-B14F-4D97-AF65-F5344CB8AC3E}">
        <p14:creationId xmlns:p14="http://schemas.microsoft.com/office/powerpoint/2010/main" val="3855826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7C48F6-F4E0-3DFD-AC26-04EAE9A222BD}"/>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2078D405-3C28-7947-DD71-25C6ED3A925B}"/>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3275DC6C-5A90-4EC6-A8DE-07D35AE310A9}"/>
              </a:ext>
            </a:extLst>
          </p:cNvPr>
          <p:cNvSpPr>
            <a:spLocks noGrp="1"/>
          </p:cNvSpPr>
          <p:nvPr>
            <p:ph type="dt" sz="half" idx="10"/>
          </p:nvPr>
        </p:nvSpPr>
        <p:spPr/>
        <p:txBody>
          <a:bodyPr/>
          <a:lstStyle/>
          <a:p>
            <a:fld id="{238DA42B-BF99-4754-B806-90D7563EF8DA}" type="datetimeFigureOut">
              <a:rPr lang="es-CO" smtClean="0"/>
              <a:t>3/10/2024</a:t>
            </a:fld>
            <a:endParaRPr lang="es-CO"/>
          </a:p>
        </p:txBody>
      </p:sp>
      <p:sp>
        <p:nvSpPr>
          <p:cNvPr id="5" name="Marcador de pie de página 4">
            <a:extLst>
              <a:ext uri="{FF2B5EF4-FFF2-40B4-BE49-F238E27FC236}">
                <a16:creationId xmlns:a16="http://schemas.microsoft.com/office/drawing/2014/main" id="{A246D21C-DA62-B3E0-B781-81E823443881}"/>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11CD5BD8-4489-5DEC-C72E-8BA7D292E815}"/>
              </a:ext>
            </a:extLst>
          </p:cNvPr>
          <p:cNvSpPr>
            <a:spLocks noGrp="1"/>
          </p:cNvSpPr>
          <p:nvPr>
            <p:ph type="sldNum" sz="quarter" idx="12"/>
          </p:nvPr>
        </p:nvSpPr>
        <p:spPr/>
        <p:txBody>
          <a:bodyPr/>
          <a:lstStyle/>
          <a:p>
            <a:fld id="{7B300B3B-3447-4120-B37F-80156B3D5CC4}" type="slidenum">
              <a:rPr lang="es-CO" smtClean="0"/>
              <a:t>‹Nº›</a:t>
            </a:fld>
            <a:endParaRPr lang="es-CO"/>
          </a:p>
        </p:txBody>
      </p:sp>
    </p:spTree>
    <p:extLst>
      <p:ext uri="{BB962C8B-B14F-4D97-AF65-F5344CB8AC3E}">
        <p14:creationId xmlns:p14="http://schemas.microsoft.com/office/powerpoint/2010/main" val="30283504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C42897-4D39-367E-91CE-20788108AD5C}"/>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73DC14D3-6568-9438-1112-9F269C9FCD2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150194A9-9DA2-098A-DE91-048022AFA63C}"/>
              </a:ext>
            </a:extLst>
          </p:cNvPr>
          <p:cNvSpPr>
            <a:spLocks noGrp="1"/>
          </p:cNvSpPr>
          <p:nvPr>
            <p:ph type="dt" sz="half" idx="10"/>
          </p:nvPr>
        </p:nvSpPr>
        <p:spPr/>
        <p:txBody>
          <a:bodyPr/>
          <a:lstStyle/>
          <a:p>
            <a:fld id="{238DA42B-BF99-4754-B806-90D7563EF8DA}" type="datetimeFigureOut">
              <a:rPr lang="es-CO" smtClean="0"/>
              <a:t>3/10/2024</a:t>
            </a:fld>
            <a:endParaRPr lang="es-CO"/>
          </a:p>
        </p:txBody>
      </p:sp>
      <p:sp>
        <p:nvSpPr>
          <p:cNvPr id="5" name="Marcador de pie de página 4">
            <a:extLst>
              <a:ext uri="{FF2B5EF4-FFF2-40B4-BE49-F238E27FC236}">
                <a16:creationId xmlns:a16="http://schemas.microsoft.com/office/drawing/2014/main" id="{6A5D4FC9-3D2C-4612-EED7-0FC6AB70EF1A}"/>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924F0936-F200-2B6D-B1E1-C81D19F772D9}"/>
              </a:ext>
            </a:extLst>
          </p:cNvPr>
          <p:cNvSpPr>
            <a:spLocks noGrp="1"/>
          </p:cNvSpPr>
          <p:nvPr>
            <p:ph type="sldNum" sz="quarter" idx="12"/>
          </p:nvPr>
        </p:nvSpPr>
        <p:spPr/>
        <p:txBody>
          <a:bodyPr/>
          <a:lstStyle/>
          <a:p>
            <a:fld id="{7B300B3B-3447-4120-B37F-80156B3D5CC4}" type="slidenum">
              <a:rPr lang="es-CO" smtClean="0"/>
              <a:t>‹Nº›</a:t>
            </a:fld>
            <a:endParaRPr lang="es-CO"/>
          </a:p>
        </p:txBody>
      </p:sp>
    </p:spTree>
    <p:extLst>
      <p:ext uri="{BB962C8B-B14F-4D97-AF65-F5344CB8AC3E}">
        <p14:creationId xmlns:p14="http://schemas.microsoft.com/office/powerpoint/2010/main" val="27269700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71D8E6-4070-74A5-50A5-BE7AB7F74951}"/>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EEC10D02-ED9D-3F1F-7BF6-CF085DE0C0FE}"/>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33A6F45B-1119-E469-870C-A954120B3C9A}"/>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0619DD39-C825-1508-F797-1741B458322A}"/>
              </a:ext>
            </a:extLst>
          </p:cNvPr>
          <p:cNvSpPr>
            <a:spLocks noGrp="1"/>
          </p:cNvSpPr>
          <p:nvPr>
            <p:ph type="dt" sz="half" idx="10"/>
          </p:nvPr>
        </p:nvSpPr>
        <p:spPr/>
        <p:txBody>
          <a:bodyPr/>
          <a:lstStyle/>
          <a:p>
            <a:fld id="{238DA42B-BF99-4754-B806-90D7563EF8DA}" type="datetimeFigureOut">
              <a:rPr lang="es-CO" smtClean="0"/>
              <a:t>3/10/2024</a:t>
            </a:fld>
            <a:endParaRPr lang="es-CO"/>
          </a:p>
        </p:txBody>
      </p:sp>
      <p:sp>
        <p:nvSpPr>
          <p:cNvPr id="6" name="Marcador de pie de página 5">
            <a:extLst>
              <a:ext uri="{FF2B5EF4-FFF2-40B4-BE49-F238E27FC236}">
                <a16:creationId xmlns:a16="http://schemas.microsoft.com/office/drawing/2014/main" id="{573116CE-7A6D-B812-1ED3-08DE737E9CF0}"/>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F944B45C-A803-EACC-A7DD-E9D39C96C057}"/>
              </a:ext>
            </a:extLst>
          </p:cNvPr>
          <p:cNvSpPr>
            <a:spLocks noGrp="1"/>
          </p:cNvSpPr>
          <p:nvPr>
            <p:ph type="sldNum" sz="quarter" idx="12"/>
          </p:nvPr>
        </p:nvSpPr>
        <p:spPr/>
        <p:txBody>
          <a:bodyPr/>
          <a:lstStyle/>
          <a:p>
            <a:fld id="{7B300B3B-3447-4120-B37F-80156B3D5CC4}" type="slidenum">
              <a:rPr lang="es-CO" smtClean="0"/>
              <a:t>‹Nº›</a:t>
            </a:fld>
            <a:endParaRPr lang="es-CO"/>
          </a:p>
        </p:txBody>
      </p:sp>
    </p:spTree>
    <p:extLst>
      <p:ext uri="{BB962C8B-B14F-4D97-AF65-F5344CB8AC3E}">
        <p14:creationId xmlns:p14="http://schemas.microsoft.com/office/powerpoint/2010/main" val="37361562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570645-DA5F-D3E4-2633-4EBAABB0AA91}"/>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0E8418FF-E794-8640-C85C-6F9E8376D3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5969DF01-3F3D-6936-EFE9-0CCAE8808651}"/>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6C0EF6E8-D1C9-9CF2-1E95-A8F4B191421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A1DDA514-020B-63A5-6D5D-88542F5A00CF}"/>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93F05874-1C7D-2F93-AE74-BBE656B10DA1}"/>
              </a:ext>
            </a:extLst>
          </p:cNvPr>
          <p:cNvSpPr>
            <a:spLocks noGrp="1"/>
          </p:cNvSpPr>
          <p:nvPr>
            <p:ph type="dt" sz="half" idx="10"/>
          </p:nvPr>
        </p:nvSpPr>
        <p:spPr/>
        <p:txBody>
          <a:bodyPr/>
          <a:lstStyle/>
          <a:p>
            <a:fld id="{238DA42B-BF99-4754-B806-90D7563EF8DA}" type="datetimeFigureOut">
              <a:rPr lang="es-CO" smtClean="0"/>
              <a:t>3/10/2024</a:t>
            </a:fld>
            <a:endParaRPr lang="es-CO"/>
          </a:p>
        </p:txBody>
      </p:sp>
      <p:sp>
        <p:nvSpPr>
          <p:cNvPr id="8" name="Marcador de pie de página 7">
            <a:extLst>
              <a:ext uri="{FF2B5EF4-FFF2-40B4-BE49-F238E27FC236}">
                <a16:creationId xmlns:a16="http://schemas.microsoft.com/office/drawing/2014/main" id="{478D3331-9D8A-2AA5-CB4D-12E8A07FC8E0}"/>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2174DAFA-142A-7BDD-05E3-4E26EEE9D70A}"/>
              </a:ext>
            </a:extLst>
          </p:cNvPr>
          <p:cNvSpPr>
            <a:spLocks noGrp="1"/>
          </p:cNvSpPr>
          <p:nvPr>
            <p:ph type="sldNum" sz="quarter" idx="12"/>
          </p:nvPr>
        </p:nvSpPr>
        <p:spPr/>
        <p:txBody>
          <a:bodyPr/>
          <a:lstStyle/>
          <a:p>
            <a:fld id="{7B300B3B-3447-4120-B37F-80156B3D5CC4}" type="slidenum">
              <a:rPr lang="es-CO" smtClean="0"/>
              <a:t>‹Nº›</a:t>
            </a:fld>
            <a:endParaRPr lang="es-CO"/>
          </a:p>
        </p:txBody>
      </p:sp>
    </p:spTree>
    <p:extLst>
      <p:ext uri="{BB962C8B-B14F-4D97-AF65-F5344CB8AC3E}">
        <p14:creationId xmlns:p14="http://schemas.microsoft.com/office/powerpoint/2010/main" val="10156008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04F83B6-D1BA-993B-57EF-4D6EF43E549C}"/>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69C6A3DC-FC06-5425-6E4F-7B07824E9F83}"/>
              </a:ext>
            </a:extLst>
          </p:cNvPr>
          <p:cNvSpPr>
            <a:spLocks noGrp="1"/>
          </p:cNvSpPr>
          <p:nvPr>
            <p:ph type="dt" sz="half" idx="10"/>
          </p:nvPr>
        </p:nvSpPr>
        <p:spPr/>
        <p:txBody>
          <a:bodyPr/>
          <a:lstStyle/>
          <a:p>
            <a:fld id="{238DA42B-BF99-4754-B806-90D7563EF8DA}" type="datetimeFigureOut">
              <a:rPr lang="es-CO" smtClean="0"/>
              <a:t>3/10/2024</a:t>
            </a:fld>
            <a:endParaRPr lang="es-CO"/>
          </a:p>
        </p:txBody>
      </p:sp>
      <p:sp>
        <p:nvSpPr>
          <p:cNvPr id="4" name="Marcador de pie de página 3">
            <a:extLst>
              <a:ext uri="{FF2B5EF4-FFF2-40B4-BE49-F238E27FC236}">
                <a16:creationId xmlns:a16="http://schemas.microsoft.com/office/drawing/2014/main" id="{C3CCD0D6-922E-FA5B-A12F-B24AFE08B07B}"/>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EEB49CA6-0874-BF59-BC8C-EDF59503F67D}"/>
              </a:ext>
            </a:extLst>
          </p:cNvPr>
          <p:cNvSpPr>
            <a:spLocks noGrp="1"/>
          </p:cNvSpPr>
          <p:nvPr>
            <p:ph type="sldNum" sz="quarter" idx="12"/>
          </p:nvPr>
        </p:nvSpPr>
        <p:spPr/>
        <p:txBody>
          <a:bodyPr/>
          <a:lstStyle/>
          <a:p>
            <a:fld id="{7B300B3B-3447-4120-B37F-80156B3D5CC4}" type="slidenum">
              <a:rPr lang="es-CO" smtClean="0"/>
              <a:t>‹Nº›</a:t>
            </a:fld>
            <a:endParaRPr lang="es-CO"/>
          </a:p>
        </p:txBody>
      </p:sp>
    </p:spTree>
    <p:extLst>
      <p:ext uri="{BB962C8B-B14F-4D97-AF65-F5344CB8AC3E}">
        <p14:creationId xmlns:p14="http://schemas.microsoft.com/office/powerpoint/2010/main" val="1232192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A655FECB-7D69-3945-43E4-0384BA160F1D}"/>
              </a:ext>
            </a:extLst>
          </p:cNvPr>
          <p:cNvSpPr>
            <a:spLocks noGrp="1"/>
          </p:cNvSpPr>
          <p:nvPr>
            <p:ph type="dt" sz="half" idx="10"/>
          </p:nvPr>
        </p:nvSpPr>
        <p:spPr/>
        <p:txBody>
          <a:bodyPr/>
          <a:lstStyle/>
          <a:p>
            <a:fld id="{238DA42B-BF99-4754-B806-90D7563EF8DA}" type="datetimeFigureOut">
              <a:rPr lang="es-CO" smtClean="0"/>
              <a:t>3/10/2024</a:t>
            </a:fld>
            <a:endParaRPr lang="es-CO"/>
          </a:p>
        </p:txBody>
      </p:sp>
      <p:sp>
        <p:nvSpPr>
          <p:cNvPr id="3" name="Marcador de pie de página 2">
            <a:extLst>
              <a:ext uri="{FF2B5EF4-FFF2-40B4-BE49-F238E27FC236}">
                <a16:creationId xmlns:a16="http://schemas.microsoft.com/office/drawing/2014/main" id="{D82102E4-4195-E357-602F-08C964F0CFA0}"/>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5EA8DDC3-6CFC-8705-AE83-87D5D72D739D}"/>
              </a:ext>
            </a:extLst>
          </p:cNvPr>
          <p:cNvSpPr>
            <a:spLocks noGrp="1"/>
          </p:cNvSpPr>
          <p:nvPr>
            <p:ph type="sldNum" sz="quarter" idx="12"/>
          </p:nvPr>
        </p:nvSpPr>
        <p:spPr/>
        <p:txBody>
          <a:bodyPr/>
          <a:lstStyle/>
          <a:p>
            <a:fld id="{7B300B3B-3447-4120-B37F-80156B3D5CC4}" type="slidenum">
              <a:rPr lang="es-CO" smtClean="0"/>
              <a:t>‹Nº›</a:t>
            </a:fld>
            <a:endParaRPr lang="es-CO"/>
          </a:p>
        </p:txBody>
      </p:sp>
    </p:spTree>
    <p:extLst>
      <p:ext uri="{BB962C8B-B14F-4D97-AF65-F5344CB8AC3E}">
        <p14:creationId xmlns:p14="http://schemas.microsoft.com/office/powerpoint/2010/main" val="11589226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561C4D-3E9C-4965-DE35-AD95252FF342}"/>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B14710F2-4405-0CBE-18ED-5FEDDAA4A9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643DCBDE-62A2-912E-EB3E-C3614829C9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9D7D883C-1014-3B51-1999-9F553857A0A5}"/>
              </a:ext>
            </a:extLst>
          </p:cNvPr>
          <p:cNvSpPr>
            <a:spLocks noGrp="1"/>
          </p:cNvSpPr>
          <p:nvPr>
            <p:ph type="dt" sz="half" idx="10"/>
          </p:nvPr>
        </p:nvSpPr>
        <p:spPr/>
        <p:txBody>
          <a:bodyPr/>
          <a:lstStyle/>
          <a:p>
            <a:fld id="{238DA42B-BF99-4754-B806-90D7563EF8DA}" type="datetimeFigureOut">
              <a:rPr lang="es-CO" smtClean="0"/>
              <a:t>3/10/2024</a:t>
            </a:fld>
            <a:endParaRPr lang="es-CO"/>
          </a:p>
        </p:txBody>
      </p:sp>
      <p:sp>
        <p:nvSpPr>
          <p:cNvPr id="6" name="Marcador de pie de página 5">
            <a:extLst>
              <a:ext uri="{FF2B5EF4-FFF2-40B4-BE49-F238E27FC236}">
                <a16:creationId xmlns:a16="http://schemas.microsoft.com/office/drawing/2014/main" id="{40FE15F0-45AF-47E1-2443-CC0522C0B1DA}"/>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E721FC41-EF9A-FE9F-17F2-C7442084810C}"/>
              </a:ext>
            </a:extLst>
          </p:cNvPr>
          <p:cNvSpPr>
            <a:spLocks noGrp="1"/>
          </p:cNvSpPr>
          <p:nvPr>
            <p:ph type="sldNum" sz="quarter" idx="12"/>
          </p:nvPr>
        </p:nvSpPr>
        <p:spPr/>
        <p:txBody>
          <a:bodyPr/>
          <a:lstStyle/>
          <a:p>
            <a:fld id="{7B300B3B-3447-4120-B37F-80156B3D5CC4}" type="slidenum">
              <a:rPr lang="es-CO" smtClean="0"/>
              <a:t>‹Nº›</a:t>
            </a:fld>
            <a:endParaRPr lang="es-CO"/>
          </a:p>
        </p:txBody>
      </p:sp>
    </p:spTree>
    <p:extLst>
      <p:ext uri="{BB962C8B-B14F-4D97-AF65-F5344CB8AC3E}">
        <p14:creationId xmlns:p14="http://schemas.microsoft.com/office/powerpoint/2010/main" val="13059570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19AD41-85F0-5DD1-4372-9D3A430201BF}"/>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A342FF3D-F72D-B8FF-7A5B-F2202CF6C05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22807D6D-B152-F0DB-8501-F4B0DF34CD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1BC22BFB-C88E-DED7-387C-B0495B497C2E}"/>
              </a:ext>
            </a:extLst>
          </p:cNvPr>
          <p:cNvSpPr>
            <a:spLocks noGrp="1"/>
          </p:cNvSpPr>
          <p:nvPr>
            <p:ph type="dt" sz="half" idx="10"/>
          </p:nvPr>
        </p:nvSpPr>
        <p:spPr/>
        <p:txBody>
          <a:bodyPr/>
          <a:lstStyle/>
          <a:p>
            <a:fld id="{238DA42B-BF99-4754-B806-90D7563EF8DA}" type="datetimeFigureOut">
              <a:rPr lang="es-CO" smtClean="0"/>
              <a:t>3/10/2024</a:t>
            </a:fld>
            <a:endParaRPr lang="es-CO"/>
          </a:p>
        </p:txBody>
      </p:sp>
      <p:sp>
        <p:nvSpPr>
          <p:cNvPr id="6" name="Marcador de pie de página 5">
            <a:extLst>
              <a:ext uri="{FF2B5EF4-FFF2-40B4-BE49-F238E27FC236}">
                <a16:creationId xmlns:a16="http://schemas.microsoft.com/office/drawing/2014/main" id="{51F401F7-8B4A-3B8D-3FAB-AD4BC35CB7BC}"/>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DBD8C06F-BC82-106B-5C1A-78F0184FF0EF}"/>
              </a:ext>
            </a:extLst>
          </p:cNvPr>
          <p:cNvSpPr>
            <a:spLocks noGrp="1"/>
          </p:cNvSpPr>
          <p:nvPr>
            <p:ph type="sldNum" sz="quarter" idx="12"/>
          </p:nvPr>
        </p:nvSpPr>
        <p:spPr/>
        <p:txBody>
          <a:bodyPr/>
          <a:lstStyle/>
          <a:p>
            <a:fld id="{7B300B3B-3447-4120-B37F-80156B3D5CC4}" type="slidenum">
              <a:rPr lang="es-CO" smtClean="0"/>
              <a:t>‹Nº›</a:t>
            </a:fld>
            <a:endParaRPr lang="es-CO"/>
          </a:p>
        </p:txBody>
      </p:sp>
    </p:spTree>
    <p:extLst>
      <p:ext uri="{BB962C8B-B14F-4D97-AF65-F5344CB8AC3E}">
        <p14:creationId xmlns:p14="http://schemas.microsoft.com/office/powerpoint/2010/main" val="41594292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EE45DCD4-BE74-CEC7-0088-433B1306A4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2B3F23CC-088C-0CCA-9BDC-A1C384CF18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E1C74FC5-E92F-ED0E-7EE2-69248F62E3C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8DA42B-BF99-4754-B806-90D7563EF8DA}" type="datetimeFigureOut">
              <a:rPr lang="es-CO" smtClean="0"/>
              <a:t>3/10/2024</a:t>
            </a:fld>
            <a:endParaRPr lang="es-CO"/>
          </a:p>
        </p:txBody>
      </p:sp>
      <p:sp>
        <p:nvSpPr>
          <p:cNvPr id="5" name="Marcador de pie de página 4">
            <a:extLst>
              <a:ext uri="{FF2B5EF4-FFF2-40B4-BE49-F238E27FC236}">
                <a16:creationId xmlns:a16="http://schemas.microsoft.com/office/drawing/2014/main" id="{4B4AB052-D403-92E8-A334-C9C0E66375E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55CC4BB4-CD11-F2E0-A876-0B0E285BA9B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300B3B-3447-4120-B37F-80156B3D5CC4}" type="slidenum">
              <a:rPr lang="es-CO" smtClean="0"/>
              <a:t>‹Nº›</a:t>
            </a:fld>
            <a:endParaRPr lang="es-CO"/>
          </a:p>
        </p:txBody>
      </p:sp>
    </p:spTree>
    <p:extLst>
      <p:ext uri="{BB962C8B-B14F-4D97-AF65-F5344CB8AC3E}">
        <p14:creationId xmlns:p14="http://schemas.microsoft.com/office/powerpoint/2010/main" val="35793482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7.jpeg"/><Relationship Id="rId4" Type="http://schemas.openxmlformats.org/officeDocument/2006/relationships/image" Target="../media/image6.gif"/></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6.gif"/></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9.jpeg"/><Relationship Id="rId4" Type="http://schemas.openxmlformats.org/officeDocument/2006/relationships/image" Target="../media/image6.gif"/></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10.jpeg"/><Relationship Id="rId4" Type="http://schemas.openxmlformats.org/officeDocument/2006/relationships/image" Target="../media/image6.gif"/></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6.gif"/></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12.jpeg"/><Relationship Id="rId4" Type="http://schemas.openxmlformats.org/officeDocument/2006/relationships/image" Target="../media/image6.gif"/></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6.gif"/><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6.gif"/></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Imagen 6" descr="Interfaz de usuario gráfica, Texto, Aplicación&#10;&#10;Descripción generada automáticamente">
            <a:extLst>
              <a:ext uri="{FF2B5EF4-FFF2-40B4-BE49-F238E27FC236}">
                <a16:creationId xmlns:a16="http://schemas.microsoft.com/office/drawing/2014/main" id="{FC4DDBEC-A60F-1E97-361C-F2FAB2ED53E0}"/>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37838" y="6418217"/>
            <a:ext cx="1814653" cy="263815"/>
          </a:xfrm>
          <a:prstGeom prst="rect">
            <a:avLst/>
          </a:prstGeom>
        </p:spPr>
      </p:pic>
      <p:sp>
        <p:nvSpPr>
          <p:cNvPr id="8" name="CuadroTexto 7">
            <a:extLst>
              <a:ext uri="{FF2B5EF4-FFF2-40B4-BE49-F238E27FC236}">
                <a16:creationId xmlns:a16="http://schemas.microsoft.com/office/drawing/2014/main" id="{D6283AC3-139C-24F2-EF40-1EC0A42C1268}"/>
              </a:ext>
            </a:extLst>
          </p:cNvPr>
          <p:cNvSpPr txBox="1"/>
          <p:nvPr/>
        </p:nvSpPr>
        <p:spPr>
          <a:xfrm>
            <a:off x="536106" y="2027331"/>
            <a:ext cx="11110841" cy="769441"/>
          </a:xfrm>
          <a:prstGeom prst="rect">
            <a:avLst/>
          </a:prstGeom>
          <a:noFill/>
        </p:spPr>
        <p:txBody>
          <a:bodyPr wrap="square" rtlCol="0">
            <a:spAutoFit/>
          </a:bodyPr>
          <a:lstStyle/>
          <a:p>
            <a:pPr lvl="0" algn="ctr">
              <a:defRPr/>
            </a:pPr>
            <a:r>
              <a:rPr lang="es-MX" sz="4400" b="1" dirty="0">
                <a:solidFill>
                  <a:schemeClr val="accent5">
                    <a:lumMod val="75000"/>
                  </a:schemeClr>
                </a:solidFill>
                <a:effectLst>
                  <a:outerShdw blurRad="38100" dist="38100" dir="2700000" algn="tl">
                    <a:srgbClr val="000000">
                      <a:alpha val="43137"/>
                    </a:srgbClr>
                  </a:outerShdw>
                </a:effectLst>
                <a:latin typeface="Montserrat" panose="00000500000000000000" pitchFamily="2" charset="0"/>
              </a:rPr>
              <a:t>Introducción al Proyecto y HTML</a:t>
            </a:r>
            <a:endParaRPr kumimoji="0" lang="es-CO" sz="4400" b="1" strike="noStrike" kern="1200" cap="none" spc="0" normalizeH="0" baseline="0" noProof="0" dirty="0">
              <a:ln>
                <a:noFill/>
              </a:ln>
              <a:solidFill>
                <a:schemeClr val="accent5">
                  <a:lumMod val="75000"/>
                </a:schemeClr>
              </a:solidFill>
              <a:effectLst>
                <a:outerShdw blurRad="38100" dist="38100" dir="2700000" algn="tl">
                  <a:srgbClr val="000000">
                    <a:alpha val="43137"/>
                  </a:srgbClr>
                </a:outerShdw>
              </a:effectLst>
              <a:uLnTx/>
              <a:uFillTx/>
              <a:latin typeface="Montserrat" panose="00000500000000000000" pitchFamily="2" charset="0"/>
            </a:endParaRPr>
          </a:p>
        </p:txBody>
      </p:sp>
      <p:pic>
        <p:nvPicPr>
          <p:cNvPr id="3" name="Imagen 2" descr="Logotipo&#10;&#10;Descripción generada automáticamente">
            <a:extLst>
              <a:ext uri="{FF2B5EF4-FFF2-40B4-BE49-F238E27FC236}">
                <a16:creationId xmlns:a16="http://schemas.microsoft.com/office/drawing/2014/main" id="{838424A0-33AC-5DE3-A872-BA75BA4365B8}"/>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5066871" y="728261"/>
            <a:ext cx="966466" cy="883434"/>
          </a:xfrm>
          <a:prstGeom prst="rect">
            <a:avLst/>
          </a:prstGeom>
        </p:spPr>
      </p:pic>
      <p:pic>
        <p:nvPicPr>
          <p:cNvPr id="1026" name="Picture 2" descr="Aprende HTML: tutorial para principiantes - IONOS MX"/>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06687" y="3087719"/>
            <a:ext cx="5488036" cy="28812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04721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F12D8E67-1386-FF6A-B55A-D1ABD5FF825F}"/>
            </a:ext>
          </a:extLst>
        </p:cNvPr>
        <p:cNvGrpSpPr/>
        <p:nvPr/>
      </p:nvGrpSpPr>
      <p:grpSpPr>
        <a:xfrm>
          <a:off x="0" y="0"/>
          <a:ext cx="0" cy="0"/>
          <a:chOff x="0" y="0"/>
          <a:chExt cx="0" cy="0"/>
        </a:xfrm>
      </p:grpSpPr>
      <p:pic>
        <p:nvPicPr>
          <p:cNvPr id="25" name="Imagen 24" descr="Interfaz de usuario gráfica, Texto, Aplicación&#10;&#10;Descripción generada automáticamente">
            <a:extLst>
              <a:ext uri="{FF2B5EF4-FFF2-40B4-BE49-F238E27FC236}">
                <a16:creationId xmlns:a16="http://schemas.microsoft.com/office/drawing/2014/main" id="{3F1EEFCD-DD45-B398-1F54-B88456909B0F}"/>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116702" y="6432907"/>
            <a:ext cx="1814653" cy="263815"/>
          </a:xfrm>
          <a:prstGeom prst="rect">
            <a:avLst/>
          </a:prstGeom>
        </p:spPr>
      </p:pic>
      <p:sp>
        <p:nvSpPr>
          <p:cNvPr id="2" name="Rectángulo 1">
            <a:extLst>
              <a:ext uri="{FF2B5EF4-FFF2-40B4-BE49-F238E27FC236}">
                <a16:creationId xmlns:a16="http://schemas.microsoft.com/office/drawing/2014/main" id="{E1A2CB8D-344B-5EDA-98C2-FE10034E1421}"/>
              </a:ext>
            </a:extLst>
          </p:cNvPr>
          <p:cNvSpPr/>
          <p:nvPr/>
        </p:nvSpPr>
        <p:spPr>
          <a:xfrm>
            <a:off x="273050" y="347357"/>
            <a:ext cx="765175" cy="758825"/>
          </a:xfrm>
          <a:prstGeom prst="rect">
            <a:avLst/>
          </a:prstGeom>
          <a:solidFill>
            <a:srgbClr val="263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Imagen 3">
            <a:extLst>
              <a:ext uri="{FF2B5EF4-FFF2-40B4-BE49-F238E27FC236}">
                <a16:creationId xmlns:a16="http://schemas.microsoft.com/office/drawing/2014/main" id="{D7EEAF87-A3E8-0FB0-51B3-5DDE313AFB6E}"/>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66796" y="389586"/>
            <a:ext cx="706374" cy="654050"/>
          </a:xfrm>
          <a:prstGeom prst="rect">
            <a:avLst/>
          </a:prstGeom>
        </p:spPr>
      </p:pic>
      <p:sp>
        <p:nvSpPr>
          <p:cNvPr id="6" name="2 CuadroTexto">
            <a:extLst>
              <a:ext uri="{FF2B5EF4-FFF2-40B4-BE49-F238E27FC236}">
                <a16:creationId xmlns:a16="http://schemas.microsoft.com/office/drawing/2014/main" id="{8FB1816E-F98E-2419-D5A5-893026A2759D}"/>
              </a:ext>
            </a:extLst>
          </p:cNvPr>
          <p:cNvSpPr txBox="1"/>
          <p:nvPr/>
        </p:nvSpPr>
        <p:spPr>
          <a:xfrm>
            <a:off x="1038225" y="2641141"/>
            <a:ext cx="4581381" cy="2677656"/>
          </a:xfrm>
          <a:prstGeom prst="rect">
            <a:avLst/>
          </a:prstGeom>
          <a:noFill/>
        </p:spPr>
        <p:txBody>
          <a:bodyPr wrap="square" rtlCol="0">
            <a:spAutoFit/>
          </a:bodyPr>
          <a:lstStyle/>
          <a:p>
            <a:pPr algn="just"/>
            <a:r>
              <a:rPr lang="es-MX" sz="1400" dirty="0">
                <a:latin typeface="+mj-lt"/>
              </a:rPr>
              <a:t>HTML (HyperText Markup Language) es el lenguaje de marcado utilizado para estructurar y presentar contenido en la web. Se utiliza para definir los elementos de una página web, como los textos, imágenes, enlaces, encabezados, y más. A través de etiquetas específicas, HTML permite que los navegadores interpreten y muestren el contenido en una estructura coherente y visualmente comprensible.</a:t>
            </a:r>
          </a:p>
          <a:p>
            <a:pPr algn="just"/>
            <a:r>
              <a:rPr lang="es-MX" sz="1400" dirty="0">
                <a:latin typeface="+mj-lt"/>
              </a:rPr>
              <a:t>HTML no es un lenguaje de programación, sino un lenguaje de marcado que define la estructura del contenido web mediante etiquetas o elementos. Cada etiqueta tiene un propósito específico, ya sea definir un encabezado, un párrafo, una imagen, o un enlace, entre otros.</a:t>
            </a:r>
          </a:p>
        </p:txBody>
      </p:sp>
      <p:sp>
        <p:nvSpPr>
          <p:cNvPr id="3" name="Rectángulo 2"/>
          <p:cNvSpPr/>
          <p:nvPr/>
        </p:nvSpPr>
        <p:spPr>
          <a:xfrm>
            <a:off x="4182884" y="1299426"/>
            <a:ext cx="2496196" cy="52322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s-ES" sz="2800" b="1" dirty="0">
                <a:ln/>
                <a:solidFill>
                  <a:schemeClr val="accent5">
                    <a:lumMod val="60000"/>
                    <a:lumOff val="40000"/>
                  </a:schemeClr>
                </a:solidFill>
              </a:rPr>
              <a:t>¿Qué es HTML?</a:t>
            </a:r>
            <a:endParaRPr lang="es-ES" sz="2800" b="1" cap="none" spc="0" dirty="0">
              <a:ln/>
              <a:solidFill>
                <a:schemeClr val="accent5">
                  <a:lumMod val="60000"/>
                  <a:lumOff val="40000"/>
                </a:schemeClr>
              </a:solidFill>
              <a:effectLst/>
            </a:endParaRPr>
          </a:p>
        </p:txBody>
      </p:sp>
      <p:pic>
        <p:nvPicPr>
          <p:cNvPr id="2052" name="Picture 4" descr="Qué es el código HTML? ¿Para que sirve este lenguaje web?"/>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42610" y="2576055"/>
            <a:ext cx="4850881" cy="24254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20048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F12D8E67-1386-FF6A-B55A-D1ABD5FF825F}"/>
            </a:ext>
          </a:extLst>
        </p:cNvPr>
        <p:cNvGrpSpPr/>
        <p:nvPr/>
      </p:nvGrpSpPr>
      <p:grpSpPr>
        <a:xfrm>
          <a:off x="0" y="0"/>
          <a:ext cx="0" cy="0"/>
          <a:chOff x="0" y="0"/>
          <a:chExt cx="0" cy="0"/>
        </a:xfrm>
      </p:grpSpPr>
      <p:pic>
        <p:nvPicPr>
          <p:cNvPr id="25" name="Imagen 24" descr="Interfaz de usuario gráfica, Texto, Aplicación&#10;&#10;Descripción generada automáticamente">
            <a:extLst>
              <a:ext uri="{FF2B5EF4-FFF2-40B4-BE49-F238E27FC236}">
                <a16:creationId xmlns:a16="http://schemas.microsoft.com/office/drawing/2014/main" id="{3F1EEFCD-DD45-B398-1F54-B88456909B0F}"/>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116702" y="6432907"/>
            <a:ext cx="1814653" cy="263815"/>
          </a:xfrm>
          <a:prstGeom prst="rect">
            <a:avLst/>
          </a:prstGeom>
        </p:spPr>
      </p:pic>
      <p:sp>
        <p:nvSpPr>
          <p:cNvPr id="2" name="Rectángulo 1">
            <a:extLst>
              <a:ext uri="{FF2B5EF4-FFF2-40B4-BE49-F238E27FC236}">
                <a16:creationId xmlns:a16="http://schemas.microsoft.com/office/drawing/2014/main" id="{E1A2CB8D-344B-5EDA-98C2-FE10034E1421}"/>
              </a:ext>
            </a:extLst>
          </p:cNvPr>
          <p:cNvSpPr/>
          <p:nvPr/>
        </p:nvSpPr>
        <p:spPr>
          <a:xfrm>
            <a:off x="273050" y="347357"/>
            <a:ext cx="765175" cy="758825"/>
          </a:xfrm>
          <a:prstGeom prst="rect">
            <a:avLst/>
          </a:prstGeom>
          <a:solidFill>
            <a:srgbClr val="263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Imagen 3">
            <a:extLst>
              <a:ext uri="{FF2B5EF4-FFF2-40B4-BE49-F238E27FC236}">
                <a16:creationId xmlns:a16="http://schemas.microsoft.com/office/drawing/2014/main" id="{D7EEAF87-A3E8-0FB0-51B3-5DDE313AFB6E}"/>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66796" y="389586"/>
            <a:ext cx="706374" cy="654050"/>
          </a:xfrm>
          <a:prstGeom prst="rect">
            <a:avLst/>
          </a:prstGeom>
        </p:spPr>
      </p:pic>
      <p:sp>
        <p:nvSpPr>
          <p:cNvPr id="3" name="CuadroTexto 2"/>
          <p:cNvSpPr txBox="1"/>
          <p:nvPr/>
        </p:nvSpPr>
        <p:spPr>
          <a:xfrm>
            <a:off x="873170" y="2488827"/>
            <a:ext cx="4854091" cy="2954655"/>
          </a:xfrm>
          <a:prstGeom prst="rect">
            <a:avLst/>
          </a:prstGeom>
          <a:noFill/>
        </p:spPr>
        <p:txBody>
          <a:bodyPr wrap="square" rtlCol="0">
            <a:spAutoFit/>
          </a:bodyPr>
          <a:lstStyle/>
          <a:p>
            <a:pPr algn="just"/>
            <a:r>
              <a:rPr lang="es-MX" sz="1400" dirty="0">
                <a:latin typeface="+mj-lt"/>
              </a:rPr>
              <a:t>El proyecto final consiste en desarrollar un sitio web completo utilizando HTML, que es el lenguaje base para la creación de páginas web. Este proyecto implica combinar el conocimiento adquirido sobre etiquetas HTML, estructura de páginas y prácticas recomendadas, lo que permitirá crear una página funcional, bien organizada y de fácil navegación.</a:t>
            </a:r>
          </a:p>
          <a:p>
            <a:pPr algn="just"/>
            <a:r>
              <a:rPr lang="es-MX" sz="1400" dirty="0">
                <a:latin typeface="+mj-lt"/>
              </a:rPr>
              <a:t>El objetivo principal del proyecto es que los estudiantes sean capaces de construir un sitio web desde cero, estructurando su contenido de manera lógica y utilizando adecuadamente las etiquetas HTML. Este proyecto permitirá poner en práctica los conceptos aprendidos, y servirá como introducción a la construcción de sitios web profesionales.</a:t>
            </a:r>
          </a:p>
          <a:p>
            <a:endParaRPr lang="es-CO" dirty="0"/>
          </a:p>
        </p:txBody>
      </p:sp>
      <p:sp>
        <p:nvSpPr>
          <p:cNvPr id="6" name="CuadroTexto 5"/>
          <p:cNvSpPr txBox="1"/>
          <p:nvPr/>
        </p:nvSpPr>
        <p:spPr>
          <a:xfrm>
            <a:off x="3391592" y="1189778"/>
            <a:ext cx="5212081" cy="523220"/>
          </a:xfrm>
          <a:prstGeom prst="rect">
            <a:avLst/>
          </a:prstGeom>
          <a:noFill/>
        </p:spPr>
        <p:txBody>
          <a:bodyPr wrap="square" rtlCol="0">
            <a:spAutoFit/>
          </a:bodyPr>
          <a:lstStyle/>
          <a:p>
            <a:r>
              <a:rPr lang="es-MX" sz="2800" b="1" dirty="0">
                <a:solidFill>
                  <a:schemeClr val="accent5">
                    <a:lumMod val="60000"/>
                    <a:lumOff val="40000"/>
                  </a:schemeClr>
                </a:solidFill>
              </a:rPr>
              <a:t>Presentación del Proyecto Final</a:t>
            </a:r>
            <a:endParaRPr lang="es-CO" sz="2800" b="1" dirty="0">
              <a:solidFill>
                <a:schemeClr val="accent5">
                  <a:lumMod val="60000"/>
                  <a:lumOff val="40000"/>
                </a:schemeClr>
              </a:solidFill>
            </a:endParaRPr>
          </a:p>
        </p:txBody>
      </p:sp>
      <p:pic>
        <p:nvPicPr>
          <p:cNvPr id="3074" name="Picture 2" descr="Código html: qué es y todo lo que debes sabe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97632" y="2142304"/>
            <a:ext cx="5675226" cy="31529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47972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F12D8E67-1386-FF6A-B55A-D1ABD5FF825F}"/>
            </a:ext>
          </a:extLst>
        </p:cNvPr>
        <p:cNvGrpSpPr/>
        <p:nvPr/>
      </p:nvGrpSpPr>
      <p:grpSpPr>
        <a:xfrm>
          <a:off x="0" y="0"/>
          <a:ext cx="0" cy="0"/>
          <a:chOff x="0" y="0"/>
          <a:chExt cx="0" cy="0"/>
        </a:xfrm>
      </p:grpSpPr>
      <p:pic>
        <p:nvPicPr>
          <p:cNvPr id="25" name="Imagen 24" descr="Interfaz de usuario gráfica, Texto, Aplicación&#10;&#10;Descripción generada automáticamente">
            <a:extLst>
              <a:ext uri="{FF2B5EF4-FFF2-40B4-BE49-F238E27FC236}">
                <a16:creationId xmlns:a16="http://schemas.microsoft.com/office/drawing/2014/main" id="{3F1EEFCD-DD45-B398-1F54-B88456909B0F}"/>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116702" y="6432907"/>
            <a:ext cx="1814653" cy="263815"/>
          </a:xfrm>
          <a:prstGeom prst="rect">
            <a:avLst/>
          </a:prstGeom>
        </p:spPr>
      </p:pic>
      <p:sp>
        <p:nvSpPr>
          <p:cNvPr id="2" name="Rectángulo 1">
            <a:extLst>
              <a:ext uri="{FF2B5EF4-FFF2-40B4-BE49-F238E27FC236}">
                <a16:creationId xmlns:a16="http://schemas.microsoft.com/office/drawing/2014/main" id="{E1A2CB8D-344B-5EDA-98C2-FE10034E1421}"/>
              </a:ext>
            </a:extLst>
          </p:cNvPr>
          <p:cNvSpPr/>
          <p:nvPr/>
        </p:nvSpPr>
        <p:spPr>
          <a:xfrm>
            <a:off x="273050" y="347357"/>
            <a:ext cx="765175" cy="758825"/>
          </a:xfrm>
          <a:prstGeom prst="rect">
            <a:avLst/>
          </a:prstGeom>
          <a:solidFill>
            <a:srgbClr val="263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Imagen 3">
            <a:extLst>
              <a:ext uri="{FF2B5EF4-FFF2-40B4-BE49-F238E27FC236}">
                <a16:creationId xmlns:a16="http://schemas.microsoft.com/office/drawing/2014/main" id="{D7EEAF87-A3E8-0FB0-51B3-5DDE313AFB6E}"/>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66796" y="389586"/>
            <a:ext cx="706374" cy="654050"/>
          </a:xfrm>
          <a:prstGeom prst="rect">
            <a:avLst/>
          </a:prstGeom>
        </p:spPr>
      </p:pic>
      <p:sp>
        <p:nvSpPr>
          <p:cNvPr id="6" name="CuadroTexto 5"/>
          <p:cNvSpPr txBox="1"/>
          <p:nvPr/>
        </p:nvSpPr>
        <p:spPr>
          <a:xfrm>
            <a:off x="3092334" y="1247607"/>
            <a:ext cx="5976851" cy="523220"/>
          </a:xfrm>
          <a:prstGeom prst="rect">
            <a:avLst/>
          </a:prstGeom>
          <a:noFill/>
        </p:spPr>
        <p:txBody>
          <a:bodyPr wrap="square" rtlCol="0">
            <a:spAutoFit/>
          </a:bodyPr>
          <a:lstStyle/>
          <a:p>
            <a:r>
              <a:rPr lang="es-MX" sz="2800" b="1" dirty="0">
                <a:solidFill>
                  <a:schemeClr val="accent5">
                    <a:lumMod val="60000"/>
                    <a:lumOff val="40000"/>
                  </a:schemeClr>
                </a:solidFill>
              </a:rPr>
              <a:t>Estructura Básica de una Página HTML</a:t>
            </a:r>
            <a:endParaRPr lang="es-CO" sz="2800" b="1" dirty="0">
              <a:solidFill>
                <a:schemeClr val="accent5">
                  <a:lumMod val="60000"/>
                  <a:lumOff val="40000"/>
                </a:schemeClr>
              </a:solidFill>
            </a:endParaRPr>
          </a:p>
        </p:txBody>
      </p:sp>
      <p:sp>
        <p:nvSpPr>
          <p:cNvPr id="5" name="Rectangle 1"/>
          <p:cNvSpPr>
            <a:spLocks noChangeArrowheads="1"/>
          </p:cNvSpPr>
          <p:nvPr/>
        </p:nvSpPr>
        <p:spPr bwMode="auto">
          <a:xfrm>
            <a:off x="873170" y="2149671"/>
            <a:ext cx="4805825" cy="4093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CO" altLang="es-CO" sz="1400" b="0" i="0" u="none" strike="noStrike" cap="none" normalizeH="0" baseline="0" dirty="0" smtClean="0">
                <a:ln>
                  <a:noFill/>
                </a:ln>
                <a:solidFill>
                  <a:schemeClr val="tx1"/>
                </a:solidFill>
                <a:effectLst/>
                <a:latin typeface="+mj-lt"/>
              </a:rPr>
              <a:t>Toda página HTML sigue una estructura básica que garantiza que los navegadores puedan interpretarla correctamente. Los elementos más importantes son: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CO" altLang="es-CO" sz="1400" b="0" i="0" u="none" strike="noStrike" cap="none" normalizeH="0" baseline="0" dirty="0" smtClean="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s-CO" altLang="es-CO" sz="1400" b="1" i="0" u="none" strike="noStrike" cap="none" normalizeH="0" baseline="0" dirty="0" smtClean="0">
                <a:ln>
                  <a:noFill/>
                </a:ln>
                <a:solidFill>
                  <a:schemeClr val="tx1"/>
                </a:solidFill>
                <a:effectLst/>
                <a:latin typeface="+mj-lt"/>
              </a:rPr>
              <a:t>&lt;html&gt;</a:t>
            </a:r>
            <a:r>
              <a:rPr kumimoji="0" lang="es-CO" altLang="es-CO" sz="1400" b="0" i="0" u="none" strike="noStrike" cap="none" normalizeH="0" baseline="0" dirty="0" smtClean="0">
                <a:ln>
                  <a:noFill/>
                </a:ln>
                <a:solidFill>
                  <a:schemeClr val="tx1"/>
                </a:solidFill>
                <a:effectLst/>
                <a:latin typeface="+mj-lt"/>
              </a:rPr>
              <a:t>: Es el contenedor principal que engloba todo el contenido de la página web. Todo el código HTML debe estar dentro de esta etiqueta.</a:t>
            </a:r>
          </a:p>
          <a:p>
            <a:pPr marL="0" marR="0" lvl="0" indent="0" algn="l" defTabSz="914400" rtl="0" eaLnBrk="0" fontAlgn="base" latinLnBrk="0" hangingPunct="0">
              <a:lnSpc>
                <a:spcPct val="100000"/>
              </a:lnSpc>
              <a:spcBef>
                <a:spcPct val="0"/>
              </a:spcBef>
              <a:spcAft>
                <a:spcPct val="0"/>
              </a:spcAft>
              <a:buClrTx/>
              <a:buSzTx/>
              <a:buFontTx/>
              <a:buAutoNum type="arabicPeriod"/>
              <a:tabLst/>
            </a:pPr>
            <a:endParaRPr kumimoji="0" lang="es-CO" altLang="es-CO" sz="1400" b="0" i="0" u="none" strike="noStrike" cap="none" normalizeH="0" baseline="0" dirty="0" smtClean="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s-CO" altLang="es-CO" sz="1400" b="1" i="0" u="none" strike="noStrike" cap="none" normalizeH="0" baseline="0" dirty="0" smtClean="0">
                <a:ln>
                  <a:noFill/>
                </a:ln>
                <a:solidFill>
                  <a:schemeClr val="tx1"/>
                </a:solidFill>
                <a:effectLst/>
                <a:latin typeface="+mj-lt"/>
              </a:rPr>
              <a:t>&lt;head&gt;</a:t>
            </a:r>
            <a:r>
              <a:rPr kumimoji="0" lang="es-CO" altLang="es-CO" sz="1400" b="0" i="0" u="none" strike="noStrike" cap="none" normalizeH="0" baseline="0" dirty="0" smtClean="0">
                <a:ln>
                  <a:noFill/>
                </a:ln>
                <a:solidFill>
                  <a:schemeClr val="tx1"/>
                </a:solidFill>
                <a:effectLst/>
                <a:latin typeface="+mj-lt"/>
              </a:rPr>
              <a:t>: Dentro de esta sección se incluye información sobre la página que no es visible directamente en el cuerpo del sitio, como metadatos, el título de la página, enlaces a hojas de estilo, fuentes, scripts y otras configuraciones importantes.</a:t>
            </a:r>
          </a:p>
          <a:p>
            <a:pPr marL="0" marR="0" lvl="0" indent="0" algn="l" defTabSz="914400" rtl="0" eaLnBrk="0" fontAlgn="base" latinLnBrk="0" hangingPunct="0">
              <a:lnSpc>
                <a:spcPct val="100000"/>
              </a:lnSpc>
              <a:spcBef>
                <a:spcPct val="0"/>
              </a:spcBef>
              <a:spcAft>
                <a:spcPct val="0"/>
              </a:spcAft>
              <a:buClrTx/>
              <a:buSzTx/>
              <a:tabLst/>
            </a:pPr>
            <a:endParaRPr kumimoji="0" lang="es-CO" altLang="es-CO" sz="1400" b="0" i="0" u="none" strike="noStrike" cap="none" normalizeH="0" baseline="0" dirty="0" smtClean="0">
              <a:ln>
                <a:noFill/>
              </a:ln>
              <a:solidFill>
                <a:schemeClr val="tx1"/>
              </a:solidFill>
              <a:effectLst/>
              <a:latin typeface="+mj-lt"/>
            </a:endParaRPr>
          </a:p>
          <a:p>
            <a:pPr marL="457200" marR="0" lvl="1" indent="0" algn="l" defTabSz="914400" rtl="0" eaLnBrk="0" fontAlgn="base" latinLnBrk="0" hangingPunct="0">
              <a:lnSpc>
                <a:spcPct val="100000"/>
              </a:lnSpc>
              <a:spcBef>
                <a:spcPct val="0"/>
              </a:spcBef>
              <a:spcAft>
                <a:spcPct val="0"/>
              </a:spcAft>
              <a:buClrTx/>
              <a:buSzTx/>
              <a:tabLst/>
            </a:pPr>
            <a:r>
              <a:rPr kumimoji="0" lang="es-CO" altLang="es-CO" sz="1400" b="1" i="0" u="none" strike="noStrike" cap="none" normalizeH="0" baseline="0" dirty="0" smtClean="0">
                <a:ln>
                  <a:noFill/>
                </a:ln>
                <a:solidFill>
                  <a:schemeClr val="tx1"/>
                </a:solidFill>
                <a:effectLst/>
                <a:latin typeface="+mj-lt"/>
              </a:rPr>
              <a:t>&lt;title&gt;</a:t>
            </a:r>
            <a:r>
              <a:rPr kumimoji="0" lang="es-CO" altLang="es-CO" sz="1400" b="0" i="0" u="none" strike="noStrike" cap="none" normalizeH="0" baseline="0" dirty="0" smtClean="0">
                <a:ln>
                  <a:noFill/>
                </a:ln>
                <a:solidFill>
                  <a:schemeClr val="tx1"/>
                </a:solidFill>
                <a:effectLst/>
                <a:latin typeface="+mj-lt"/>
              </a:rPr>
              <a:t>: Define el título de la página, que aparece en la pestaña del navegador.</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s-CO" altLang="es-CO" sz="1400" b="1" i="0" u="none" strike="noStrike" cap="none" normalizeH="0" baseline="0" dirty="0" smtClean="0">
                <a:ln>
                  <a:noFill/>
                </a:ln>
                <a:solidFill>
                  <a:schemeClr val="tx1"/>
                </a:solidFill>
                <a:effectLst/>
                <a:latin typeface="+mj-lt"/>
              </a:rPr>
              <a:t>&lt;body&gt;</a:t>
            </a:r>
            <a:r>
              <a:rPr kumimoji="0" lang="es-CO" altLang="es-CO" sz="1400" b="0" i="0" u="none" strike="noStrike" cap="none" normalizeH="0" baseline="0" dirty="0" smtClean="0">
                <a:ln>
                  <a:noFill/>
                </a:ln>
                <a:solidFill>
                  <a:schemeClr val="tx1"/>
                </a:solidFill>
                <a:effectLst/>
                <a:latin typeface="+mj-lt"/>
              </a:rPr>
              <a:t>: Contiene todo el contenido visible de la página web, como textos, imágenes, enlaces, formularios, y otros elementos interactivos. Es lo que el usuario ve y con lo que interactúa.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CO" altLang="es-CO" sz="800" b="0" i="0" u="none" strike="noStrike" cap="none" normalizeH="0" baseline="0" dirty="0" smtClean="0">
              <a:ln>
                <a:noFill/>
              </a:ln>
              <a:solidFill>
                <a:schemeClr val="tx1"/>
              </a:solidFill>
              <a:effectLst/>
              <a:latin typeface="Arial" panose="020B0604020202020204" pitchFamily="34" charset="0"/>
            </a:endParaRPr>
          </a:p>
        </p:txBody>
      </p:sp>
      <p:pic>
        <p:nvPicPr>
          <p:cNvPr id="4099" name="Picture 3" descr="Qué es el HTM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58695" y="2410536"/>
            <a:ext cx="5031432" cy="33751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16521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F12D8E67-1386-FF6A-B55A-D1ABD5FF825F}"/>
            </a:ext>
          </a:extLst>
        </p:cNvPr>
        <p:cNvGrpSpPr/>
        <p:nvPr/>
      </p:nvGrpSpPr>
      <p:grpSpPr>
        <a:xfrm>
          <a:off x="0" y="0"/>
          <a:ext cx="0" cy="0"/>
          <a:chOff x="0" y="0"/>
          <a:chExt cx="0" cy="0"/>
        </a:xfrm>
      </p:grpSpPr>
      <p:pic>
        <p:nvPicPr>
          <p:cNvPr id="25" name="Imagen 24" descr="Interfaz de usuario gráfica, Texto, Aplicación&#10;&#10;Descripción generada automáticamente">
            <a:extLst>
              <a:ext uri="{FF2B5EF4-FFF2-40B4-BE49-F238E27FC236}">
                <a16:creationId xmlns:a16="http://schemas.microsoft.com/office/drawing/2014/main" id="{3F1EEFCD-DD45-B398-1F54-B88456909B0F}"/>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116702" y="6432907"/>
            <a:ext cx="1814653" cy="263815"/>
          </a:xfrm>
          <a:prstGeom prst="rect">
            <a:avLst/>
          </a:prstGeom>
        </p:spPr>
      </p:pic>
      <p:sp>
        <p:nvSpPr>
          <p:cNvPr id="2" name="Rectángulo 1">
            <a:extLst>
              <a:ext uri="{FF2B5EF4-FFF2-40B4-BE49-F238E27FC236}">
                <a16:creationId xmlns:a16="http://schemas.microsoft.com/office/drawing/2014/main" id="{E1A2CB8D-344B-5EDA-98C2-FE10034E1421}"/>
              </a:ext>
            </a:extLst>
          </p:cNvPr>
          <p:cNvSpPr/>
          <p:nvPr/>
        </p:nvSpPr>
        <p:spPr>
          <a:xfrm>
            <a:off x="273050" y="347357"/>
            <a:ext cx="765175" cy="758825"/>
          </a:xfrm>
          <a:prstGeom prst="rect">
            <a:avLst/>
          </a:prstGeom>
          <a:solidFill>
            <a:srgbClr val="263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Imagen 3">
            <a:extLst>
              <a:ext uri="{FF2B5EF4-FFF2-40B4-BE49-F238E27FC236}">
                <a16:creationId xmlns:a16="http://schemas.microsoft.com/office/drawing/2014/main" id="{D7EEAF87-A3E8-0FB0-51B3-5DDE313AFB6E}"/>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66796" y="389586"/>
            <a:ext cx="706374" cy="654050"/>
          </a:xfrm>
          <a:prstGeom prst="rect">
            <a:avLst/>
          </a:prstGeom>
        </p:spPr>
      </p:pic>
      <p:sp>
        <p:nvSpPr>
          <p:cNvPr id="7" name="Rectangle 2"/>
          <p:cNvSpPr>
            <a:spLocks noChangeArrowheads="1"/>
          </p:cNvSpPr>
          <p:nvPr/>
        </p:nvSpPr>
        <p:spPr bwMode="auto">
          <a:xfrm>
            <a:off x="2408074" y="1320090"/>
            <a:ext cx="726154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lvl="0" indent="0" fontAlgn="base">
              <a:lnSpc>
                <a:spcPct val="100000"/>
              </a:lnSpc>
              <a:spcBef>
                <a:spcPct val="0"/>
              </a:spcBef>
              <a:spcAft>
                <a:spcPct val="0"/>
              </a:spcAft>
              <a:buClrTx/>
              <a:buSzTx/>
              <a:buFontTx/>
              <a:buNone/>
              <a:tabLst/>
            </a:pPr>
            <a:r>
              <a:rPr lang="es-CO" altLang="es-CO" sz="3200" b="1" dirty="0">
                <a:solidFill>
                  <a:schemeClr val="accent5">
                    <a:lumMod val="60000"/>
                    <a:lumOff val="40000"/>
                  </a:schemeClr>
                </a:solidFill>
              </a:rPr>
              <a:t>Creación del Archivo Principal index.html </a:t>
            </a:r>
          </a:p>
        </p:txBody>
      </p:sp>
      <p:sp>
        <p:nvSpPr>
          <p:cNvPr id="8" name="Rectangle 3"/>
          <p:cNvSpPr>
            <a:spLocks noChangeArrowheads="1"/>
          </p:cNvSpPr>
          <p:nvPr/>
        </p:nvSpPr>
        <p:spPr bwMode="auto">
          <a:xfrm>
            <a:off x="655637" y="2418996"/>
            <a:ext cx="4912385" cy="36625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s-CO" altLang="es-CO" sz="1400" b="0" i="0" u="none" strike="noStrike" cap="none" normalizeH="0" baseline="0" dirty="0" smtClean="0">
                <a:ln>
                  <a:noFill/>
                </a:ln>
                <a:solidFill>
                  <a:schemeClr val="tx1"/>
                </a:solidFill>
                <a:effectLst/>
                <a:latin typeface="+mj-lt"/>
              </a:rPr>
              <a:t>El archivo principal de un sitio web suele denominarse index.html. Este es el archivo que los servidores web buscan automáticamente cuando un usuario accede a un dominio. Es la página de inicio de tu sitio, por lo que debe ser informativa y estar bien estructurada para ofrecer una buena experiencia al usuario desde el inicio.</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s-CO" altLang="es-CO" sz="1400" b="0" i="0" u="none" strike="noStrike" cap="none" normalizeH="0" baseline="0" dirty="0" smtClean="0">
                <a:ln>
                  <a:noFill/>
                </a:ln>
                <a:solidFill>
                  <a:schemeClr val="tx1"/>
                </a:solidFill>
                <a:effectLst/>
                <a:latin typeface="+mj-lt"/>
              </a:rPr>
              <a:t>Para crear el archivo index.html:</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s-CO" altLang="es-CO" sz="1400" b="0" i="0" u="none" strike="noStrike" cap="none" normalizeH="0" baseline="0" dirty="0" smtClean="0">
              <a:ln>
                <a:noFill/>
              </a:ln>
              <a:solidFill>
                <a:schemeClr val="tx1"/>
              </a:solidFill>
              <a:effectLst/>
              <a:latin typeface="+mj-lt"/>
            </a:endParaRPr>
          </a:p>
          <a:p>
            <a:pPr marL="0" marR="0" lvl="0" indent="0" algn="just" defTabSz="914400" rtl="0" eaLnBrk="0" fontAlgn="base" latinLnBrk="0" hangingPunct="0">
              <a:lnSpc>
                <a:spcPct val="100000"/>
              </a:lnSpc>
              <a:spcBef>
                <a:spcPct val="0"/>
              </a:spcBef>
              <a:spcAft>
                <a:spcPct val="0"/>
              </a:spcAft>
              <a:buClrTx/>
              <a:buSzTx/>
              <a:buFontTx/>
              <a:buAutoNum type="arabicPeriod"/>
              <a:tabLst/>
            </a:pPr>
            <a:r>
              <a:rPr kumimoji="0" lang="es-CO" altLang="es-CO" sz="1400" b="0" i="0" u="none" strike="noStrike" cap="none" normalizeH="0" baseline="0" dirty="0" smtClean="0">
                <a:ln>
                  <a:noFill/>
                </a:ln>
                <a:solidFill>
                  <a:schemeClr val="tx1"/>
                </a:solidFill>
                <a:effectLst/>
                <a:latin typeface="+mj-lt"/>
              </a:rPr>
              <a:t>Abre tu editor de texto o IDE favorito.</a:t>
            </a:r>
          </a:p>
          <a:p>
            <a:pPr marL="0" marR="0" lvl="0" indent="0" algn="just" defTabSz="914400" rtl="0" eaLnBrk="0" fontAlgn="base" latinLnBrk="0" hangingPunct="0">
              <a:lnSpc>
                <a:spcPct val="100000"/>
              </a:lnSpc>
              <a:spcBef>
                <a:spcPct val="0"/>
              </a:spcBef>
              <a:spcAft>
                <a:spcPct val="0"/>
              </a:spcAft>
              <a:buClrTx/>
              <a:buSzTx/>
              <a:buFontTx/>
              <a:buAutoNum type="arabicPeriod"/>
              <a:tabLst/>
            </a:pPr>
            <a:endParaRPr kumimoji="0" lang="es-CO" altLang="es-CO" sz="1400" b="0" i="0" u="none" strike="noStrike" cap="none" normalizeH="0" baseline="0" dirty="0" smtClean="0">
              <a:ln>
                <a:noFill/>
              </a:ln>
              <a:solidFill>
                <a:schemeClr val="tx1"/>
              </a:solidFill>
              <a:effectLst/>
              <a:latin typeface="+mj-lt"/>
            </a:endParaRPr>
          </a:p>
          <a:p>
            <a:pPr marL="0" marR="0" lvl="0" indent="0" algn="just" defTabSz="914400" rtl="0" eaLnBrk="0" fontAlgn="base" latinLnBrk="0" hangingPunct="0">
              <a:lnSpc>
                <a:spcPct val="100000"/>
              </a:lnSpc>
              <a:spcBef>
                <a:spcPct val="0"/>
              </a:spcBef>
              <a:spcAft>
                <a:spcPct val="0"/>
              </a:spcAft>
              <a:buClrTx/>
              <a:buSzTx/>
              <a:buFontTx/>
              <a:buAutoNum type="arabicPeriod" startAt="2"/>
              <a:tabLst/>
            </a:pPr>
            <a:r>
              <a:rPr kumimoji="0" lang="es-CO" altLang="es-CO" sz="1400" b="0" i="0" u="none" strike="noStrike" cap="none" normalizeH="0" baseline="0" dirty="0" smtClean="0">
                <a:ln>
                  <a:noFill/>
                </a:ln>
                <a:solidFill>
                  <a:schemeClr val="tx1"/>
                </a:solidFill>
                <a:effectLst/>
                <a:latin typeface="+mj-lt"/>
              </a:rPr>
              <a:t>Crea un nuevo archivo y guárdalo como index.html.</a:t>
            </a:r>
          </a:p>
          <a:p>
            <a:pPr marL="0" marR="0" lvl="0" indent="0" algn="just" defTabSz="914400" rtl="0" eaLnBrk="0" fontAlgn="base" latinLnBrk="0" hangingPunct="0">
              <a:lnSpc>
                <a:spcPct val="100000"/>
              </a:lnSpc>
              <a:spcBef>
                <a:spcPct val="0"/>
              </a:spcBef>
              <a:spcAft>
                <a:spcPct val="0"/>
              </a:spcAft>
              <a:buClrTx/>
              <a:buSzTx/>
              <a:buFontTx/>
              <a:buAutoNum type="arabicPeriod" startAt="2"/>
              <a:tabLst/>
            </a:pPr>
            <a:endParaRPr kumimoji="0" lang="es-CO" altLang="es-CO" sz="1400" b="0" i="0" u="none" strike="noStrike" cap="none" normalizeH="0" baseline="0" dirty="0" smtClean="0">
              <a:ln>
                <a:noFill/>
              </a:ln>
              <a:solidFill>
                <a:schemeClr val="tx1"/>
              </a:solidFill>
              <a:effectLst/>
              <a:latin typeface="+mj-lt"/>
            </a:endParaRPr>
          </a:p>
          <a:p>
            <a:pPr marL="0" marR="0" lvl="0" indent="0" algn="just" defTabSz="914400" rtl="0" eaLnBrk="0" fontAlgn="base" latinLnBrk="0" hangingPunct="0">
              <a:lnSpc>
                <a:spcPct val="100000"/>
              </a:lnSpc>
              <a:spcBef>
                <a:spcPct val="0"/>
              </a:spcBef>
              <a:spcAft>
                <a:spcPct val="0"/>
              </a:spcAft>
              <a:buClrTx/>
              <a:buSzTx/>
              <a:buFontTx/>
              <a:buAutoNum type="arabicPeriod" startAt="3"/>
              <a:tabLst/>
            </a:pPr>
            <a:r>
              <a:rPr kumimoji="0" lang="es-CO" altLang="es-CO" sz="1400" b="0" i="0" u="none" strike="noStrike" cap="none" normalizeH="0" baseline="0" dirty="0" smtClean="0">
                <a:ln>
                  <a:noFill/>
                </a:ln>
                <a:solidFill>
                  <a:schemeClr val="tx1"/>
                </a:solidFill>
                <a:effectLst/>
                <a:latin typeface="+mj-lt"/>
              </a:rPr>
              <a:t>Define la estructura básica de HTML (como se mostró antes).</a:t>
            </a:r>
          </a:p>
          <a:p>
            <a:pPr marL="0" marR="0" lvl="0" indent="0" algn="just" defTabSz="914400" rtl="0" eaLnBrk="0" fontAlgn="base" latinLnBrk="0" hangingPunct="0">
              <a:lnSpc>
                <a:spcPct val="100000"/>
              </a:lnSpc>
              <a:spcBef>
                <a:spcPct val="0"/>
              </a:spcBef>
              <a:spcAft>
                <a:spcPct val="0"/>
              </a:spcAft>
              <a:buClrTx/>
              <a:buSzTx/>
              <a:buFontTx/>
              <a:buAutoNum type="arabicPeriod" startAt="3"/>
              <a:tabLst/>
            </a:pPr>
            <a:endParaRPr kumimoji="0" lang="es-CO" altLang="es-CO" sz="1400" b="0" i="0" u="none" strike="noStrike" cap="none" normalizeH="0" baseline="0" dirty="0" smtClean="0">
              <a:ln>
                <a:noFill/>
              </a:ln>
              <a:solidFill>
                <a:schemeClr val="tx1"/>
              </a:solidFill>
              <a:effectLst/>
              <a:latin typeface="+mj-lt"/>
            </a:endParaRPr>
          </a:p>
          <a:p>
            <a:pPr marL="0" marR="0" lvl="0" indent="0" algn="just" defTabSz="914400" rtl="0" eaLnBrk="0" fontAlgn="base" latinLnBrk="0" hangingPunct="0">
              <a:lnSpc>
                <a:spcPct val="100000"/>
              </a:lnSpc>
              <a:spcBef>
                <a:spcPct val="0"/>
              </a:spcBef>
              <a:spcAft>
                <a:spcPct val="0"/>
              </a:spcAft>
              <a:buClrTx/>
              <a:buSzTx/>
              <a:buFontTx/>
              <a:buAutoNum type="arabicPeriod" startAt="4"/>
              <a:tabLst/>
            </a:pPr>
            <a:r>
              <a:rPr kumimoji="0" lang="es-CO" altLang="es-CO" sz="1400" b="0" i="0" u="none" strike="noStrike" cap="none" normalizeH="0" baseline="0" dirty="0" smtClean="0">
                <a:ln>
                  <a:noFill/>
                </a:ln>
                <a:solidFill>
                  <a:schemeClr val="tx1"/>
                </a:solidFill>
                <a:effectLst/>
                <a:latin typeface="+mj-lt"/>
              </a:rPr>
              <a:t>Empieza a añadir contenido usando etiquetas HTML, como encabezados, párrafos, imágenes y enlaces.</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s-CO" altLang="es-CO" sz="800" b="0" i="0" u="none" strike="noStrike" cap="none" normalizeH="0" baseline="0" dirty="0" smtClean="0">
              <a:ln>
                <a:noFill/>
              </a:ln>
              <a:solidFill>
                <a:schemeClr val="tx1"/>
              </a:solidFill>
              <a:effectLst/>
              <a:latin typeface="+mj-lt"/>
            </a:endParaRPr>
          </a:p>
        </p:txBody>
      </p:sp>
      <p:pic>
        <p:nvPicPr>
          <p:cNvPr id="5125" name="Picture 5" descr="Entendiendo el lenguaje HTML - El blog de dinahosti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52661" y="2776863"/>
            <a:ext cx="5241330" cy="29468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80551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F12D8E67-1386-FF6A-B55A-D1ABD5FF825F}"/>
            </a:ext>
          </a:extLst>
        </p:cNvPr>
        <p:cNvGrpSpPr/>
        <p:nvPr/>
      </p:nvGrpSpPr>
      <p:grpSpPr>
        <a:xfrm>
          <a:off x="0" y="0"/>
          <a:ext cx="0" cy="0"/>
          <a:chOff x="0" y="0"/>
          <a:chExt cx="0" cy="0"/>
        </a:xfrm>
      </p:grpSpPr>
      <p:pic>
        <p:nvPicPr>
          <p:cNvPr id="25" name="Imagen 24" descr="Interfaz de usuario gráfica, Texto, Aplicación&#10;&#10;Descripción generada automáticamente">
            <a:extLst>
              <a:ext uri="{FF2B5EF4-FFF2-40B4-BE49-F238E27FC236}">
                <a16:creationId xmlns:a16="http://schemas.microsoft.com/office/drawing/2014/main" id="{3F1EEFCD-DD45-B398-1F54-B88456909B0F}"/>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116702" y="6432907"/>
            <a:ext cx="1814653" cy="263815"/>
          </a:xfrm>
          <a:prstGeom prst="rect">
            <a:avLst/>
          </a:prstGeom>
        </p:spPr>
      </p:pic>
      <p:sp>
        <p:nvSpPr>
          <p:cNvPr id="2" name="Rectángulo 1">
            <a:extLst>
              <a:ext uri="{FF2B5EF4-FFF2-40B4-BE49-F238E27FC236}">
                <a16:creationId xmlns:a16="http://schemas.microsoft.com/office/drawing/2014/main" id="{E1A2CB8D-344B-5EDA-98C2-FE10034E1421}"/>
              </a:ext>
            </a:extLst>
          </p:cNvPr>
          <p:cNvSpPr/>
          <p:nvPr/>
        </p:nvSpPr>
        <p:spPr>
          <a:xfrm>
            <a:off x="273050" y="347357"/>
            <a:ext cx="765175" cy="758825"/>
          </a:xfrm>
          <a:prstGeom prst="rect">
            <a:avLst/>
          </a:prstGeom>
          <a:solidFill>
            <a:srgbClr val="263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Imagen 3">
            <a:extLst>
              <a:ext uri="{FF2B5EF4-FFF2-40B4-BE49-F238E27FC236}">
                <a16:creationId xmlns:a16="http://schemas.microsoft.com/office/drawing/2014/main" id="{D7EEAF87-A3E8-0FB0-51B3-5DDE313AFB6E}"/>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66796" y="389586"/>
            <a:ext cx="706374" cy="654050"/>
          </a:xfrm>
          <a:prstGeom prst="rect">
            <a:avLst/>
          </a:prstGeom>
        </p:spPr>
      </p:pic>
      <p:sp>
        <p:nvSpPr>
          <p:cNvPr id="6" name="CuadroTexto 5"/>
          <p:cNvSpPr txBox="1"/>
          <p:nvPr/>
        </p:nvSpPr>
        <p:spPr>
          <a:xfrm>
            <a:off x="3461818" y="1378869"/>
            <a:ext cx="5299980" cy="523220"/>
          </a:xfrm>
          <a:prstGeom prst="rect">
            <a:avLst/>
          </a:prstGeom>
          <a:noFill/>
        </p:spPr>
        <p:txBody>
          <a:bodyPr wrap="square" rtlCol="0">
            <a:spAutoFit/>
          </a:bodyPr>
          <a:lstStyle/>
          <a:p>
            <a:r>
              <a:rPr lang="es-MX" sz="2800" b="1" dirty="0">
                <a:solidFill>
                  <a:schemeClr val="accent5">
                    <a:lumMod val="60000"/>
                    <a:lumOff val="40000"/>
                  </a:schemeClr>
                </a:solidFill>
              </a:rPr>
              <a:t>Buenas Prácticas al Escribir HTML</a:t>
            </a:r>
            <a:endParaRPr lang="es-CO" sz="2800" b="1" dirty="0">
              <a:solidFill>
                <a:schemeClr val="accent5">
                  <a:lumMod val="60000"/>
                  <a:lumOff val="40000"/>
                </a:schemeClr>
              </a:solidFill>
            </a:endParaRPr>
          </a:p>
        </p:txBody>
      </p:sp>
      <p:sp>
        <p:nvSpPr>
          <p:cNvPr id="5" name="Rectangle 1"/>
          <p:cNvSpPr>
            <a:spLocks noChangeArrowheads="1"/>
          </p:cNvSpPr>
          <p:nvPr/>
        </p:nvSpPr>
        <p:spPr bwMode="auto">
          <a:xfrm>
            <a:off x="1329604" y="2386651"/>
            <a:ext cx="4264428"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s-CO" altLang="es-CO" sz="1400" b="1" i="0" u="none" strike="noStrike" cap="none" normalizeH="0" baseline="0" dirty="0" smtClean="0">
                <a:ln>
                  <a:noFill/>
                </a:ln>
                <a:solidFill>
                  <a:schemeClr val="tx1"/>
                </a:solidFill>
                <a:effectLst/>
                <a:latin typeface="+mj-lt"/>
              </a:rPr>
              <a:t>Usar etiquetas de manera semántica</a:t>
            </a:r>
            <a:r>
              <a:rPr kumimoji="0" lang="es-CO" altLang="es-CO" sz="1400" b="0" i="0" u="none" strike="noStrike" cap="none" normalizeH="0" baseline="0" dirty="0" smtClean="0">
                <a:ln>
                  <a:noFill/>
                </a:ln>
                <a:solidFill>
                  <a:schemeClr val="tx1"/>
                </a:solidFill>
                <a:effectLst/>
                <a:latin typeface="+mj-lt"/>
              </a:rPr>
              <a:t>: Cada etiqueta tiene un propósito específico. Utiliza etiquetas de encabezado (&lt;h1&gt;, &lt;h2&gt;, etc.) para títulos y subtítulos; no uses etiquetas de párrafo (&lt;p&gt;) para lo que debería ser un encabezado.</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s-CO" altLang="es-CO" sz="1400" b="0" i="0" u="none" strike="noStrike" cap="none" normalizeH="0" baseline="0" dirty="0" smtClean="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tabLst/>
            </a:pPr>
            <a:r>
              <a:rPr kumimoji="0" lang="es-CO" altLang="es-CO" sz="1400" b="1" i="0" u="none" strike="noStrike" cap="none" normalizeH="0" baseline="0" dirty="0" smtClean="0">
                <a:ln>
                  <a:noFill/>
                </a:ln>
                <a:solidFill>
                  <a:schemeClr val="tx1"/>
                </a:solidFill>
                <a:effectLst/>
                <a:latin typeface="+mj-lt"/>
              </a:rPr>
              <a:t>Mantén una estructura ordenada</a:t>
            </a:r>
            <a:r>
              <a:rPr kumimoji="0" lang="es-CO" altLang="es-CO" sz="1400" b="0" i="0" u="none" strike="noStrike" cap="none" normalizeH="0" baseline="0" dirty="0" smtClean="0">
                <a:ln>
                  <a:noFill/>
                </a:ln>
                <a:solidFill>
                  <a:schemeClr val="tx1"/>
                </a:solidFill>
                <a:effectLst/>
                <a:latin typeface="+mj-lt"/>
              </a:rPr>
              <a:t>: Indenta correctamente el código para mejorar la legibilidad. Cada etiqueta anidada debe estar alineada con su contenedor, lo que facilita la lectura y el mantenimiento.</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s-CO" altLang="es-CO" sz="1400" b="0" i="0" u="none" strike="noStrike" cap="none" normalizeH="0" baseline="0" dirty="0" smtClean="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tabLst/>
            </a:pPr>
            <a:r>
              <a:rPr kumimoji="0" lang="es-CO" altLang="es-CO" sz="1400" b="1" i="0" u="none" strike="noStrike" cap="none" normalizeH="0" baseline="0" dirty="0" smtClean="0">
                <a:ln>
                  <a:noFill/>
                </a:ln>
                <a:solidFill>
                  <a:schemeClr val="tx1"/>
                </a:solidFill>
                <a:effectLst/>
                <a:latin typeface="+mj-lt"/>
              </a:rPr>
              <a:t>Añadir descripciones en etiquetas importantes</a:t>
            </a:r>
            <a:r>
              <a:rPr kumimoji="0" lang="es-CO" altLang="es-CO" sz="1400" b="0" i="0" u="none" strike="noStrike" cap="none" normalizeH="0" baseline="0" dirty="0" smtClean="0">
                <a:ln>
                  <a:noFill/>
                </a:ln>
                <a:solidFill>
                  <a:schemeClr val="tx1"/>
                </a:solidFill>
                <a:effectLst/>
                <a:latin typeface="+mj-lt"/>
              </a:rPr>
              <a:t>: Por ejemplo, usa el atributo alt en imágenes para describirlas, esto no solo mejora la accesibilidad, sino que también ayuda a los motores de búsqueda a indexar el contenido.</a:t>
            </a:r>
          </a:p>
        </p:txBody>
      </p:sp>
      <p:pic>
        <p:nvPicPr>
          <p:cNvPr id="6147" name="Picture 3" descr="La Mejor Forma de Aprender HTML Gratis (y Por Qué Debería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35292" y="2557724"/>
            <a:ext cx="5853011" cy="29265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3205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F12D8E67-1386-FF6A-B55A-D1ABD5FF825F}"/>
            </a:ext>
          </a:extLst>
        </p:cNvPr>
        <p:cNvGrpSpPr/>
        <p:nvPr/>
      </p:nvGrpSpPr>
      <p:grpSpPr>
        <a:xfrm>
          <a:off x="0" y="0"/>
          <a:ext cx="0" cy="0"/>
          <a:chOff x="0" y="0"/>
          <a:chExt cx="0" cy="0"/>
        </a:xfrm>
      </p:grpSpPr>
      <p:pic>
        <p:nvPicPr>
          <p:cNvPr id="25" name="Imagen 24" descr="Interfaz de usuario gráfica, Texto, Aplicación&#10;&#10;Descripción generada automáticamente">
            <a:extLst>
              <a:ext uri="{FF2B5EF4-FFF2-40B4-BE49-F238E27FC236}">
                <a16:creationId xmlns:a16="http://schemas.microsoft.com/office/drawing/2014/main" id="{3F1EEFCD-DD45-B398-1F54-B88456909B0F}"/>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116702" y="6432907"/>
            <a:ext cx="1814653" cy="263815"/>
          </a:xfrm>
          <a:prstGeom prst="rect">
            <a:avLst/>
          </a:prstGeom>
        </p:spPr>
      </p:pic>
      <p:sp>
        <p:nvSpPr>
          <p:cNvPr id="2" name="Rectángulo 1">
            <a:extLst>
              <a:ext uri="{FF2B5EF4-FFF2-40B4-BE49-F238E27FC236}">
                <a16:creationId xmlns:a16="http://schemas.microsoft.com/office/drawing/2014/main" id="{E1A2CB8D-344B-5EDA-98C2-FE10034E1421}"/>
              </a:ext>
            </a:extLst>
          </p:cNvPr>
          <p:cNvSpPr/>
          <p:nvPr/>
        </p:nvSpPr>
        <p:spPr>
          <a:xfrm>
            <a:off x="273050" y="347357"/>
            <a:ext cx="765175" cy="758825"/>
          </a:xfrm>
          <a:prstGeom prst="rect">
            <a:avLst/>
          </a:prstGeom>
          <a:solidFill>
            <a:srgbClr val="263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Imagen 3">
            <a:extLst>
              <a:ext uri="{FF2B5EF4-FFF2-40B4-BE49-F238E27FC236}">
                <a16:creationId xmlns:a16="http://schemas.microsoft.com/office/drawing/2014/main" id="{D7EEAF87-A3E8-0FB0-51B3-5DDE313AFB6E}"/>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66796" y="389586"/>
            <a:ext cx="706374" cy="654050"/>
          </a:xfrm>
          <a:prstGeom prst="rect">
            <a:avLst/>
          </a:prstGeom>
        </p:spPr>
      </p:pic>
      <p:sp>
        <p:nvSpPr>
          <p:cNvPr id="5" name="CuadroTexto 4"/>
          <p:cNvSpPr txBox="1"/>
          <p:nvPr/>
        </p:nvSpPr>
        <p:spPr>
          <a:xfrm>
            <a:off x="3165516" y="1238631"/>
            <a:ext cx="5724196" cy="646331"/>
          </a:xfrm>
          <a:prstGeom prst="rect">
            <a:avLst/>
          </a:prstGeom>
          <a:noFill/>
        </p:spPr>
        <p:txBody>
          <a:bodyPr wrap="none" rtlCol="0">
            <a:spAutoFit/>
          </a:bodyPr>
          <a:lstStyle/>
          <a:p>
            <a:r>
              <a:rPr lang="es-MX" sz="3600" b="1" dirty="0">
                <a:solidFill>
                  <a:schemeClr val="accent5">
                    <a:lumMod val="60000"/>
                    <a:lumOff val="40000"/>
                  </a:schemeClr>
                </a:solidFill>
              </a:rPr>
              <a:t>Crear un Sitio Web Completo</a:t>
            </a:r>
            <a:endParaRPr lang="es-CO" dirty="0"/>
          </a:p>
        </p:txBody>
      </p:sp>
      <p:sp>
        <p:nvSpPr>
          <p:cNvPr id="7" name="Rectangle 1"/>
          <p:cNvSpPr>
            <a:spLocks noChangeArrowheads="1"/>
          </p:cNvSpPr>
          <p:nvPr/>
        </p:nvSpPr>
        <p:spPr bwMode="auto">
          <a:xfrm>
            <a:off x="519983" y="2186954"/>
            <a:ext cx="5794424"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s-MX" sz="1400" dirty="0">
                <a:latin typeface="+mj-lt"/>
              </a:rPr>
              <a:t>El proyecto final implica la creación de un sitio web completo desde cero, que sirva como una solución funcional para un problema específico o una necesidad. Este tipo de proyecto tiene varios componentes clave</a:t>
            </a:r>
            <a:r>
              <a:rPr lang="es-MX" sz="1400" dirty="0" smtClean="0">
                <a:latin typeface="+mj-lt"/>
              </a:rPr>
              <a:t>:</a:t>
            </a:r>
          </a:p>
          <a:p>
            <a:endParaRPr lang="es-MX" sz="1400" dirty="0">
              <a:latin typeface="+mj-lt"/>
            </a:endParaRPr>
          </a:p>
          <a:p>
            <a:r>
              <a:rPr lang="es-MX" sz="1400" b="1" dirty="0">
                <a:latin typeface="+mj-lt"/>
              </a:rPr>
              <a:t>Requisitos funcionales</a:t>
            </a:r>
            <a:r>
              <a:rPr lang="es-MX" sz="1400" dirty="0">
                <a:latin typeface="+mj-lt"/>
              </a:rPr>
              <a:t>: El sitio debe incluir al menos una página de inicio, una página de contacto, y otras secciones dependiendo del propósito del sitio</a:t>
            </a:r>
            <a:r>
              <a:rPr lang="es-MX" sz="1400" dirty="0" smtClean="0">
                <a:latin typeface="+mj-lt"/>
              </a:rPr>
              <a:t>.</a:t>
            </a:r>
          </a:p>
          <a:p>
            <a:endParaRPr lang="es-MX" sz="1400" dirty="0">
              <a:latin typeface="+mj-lt"/>
            </a:endParaRPr>
          </a:p>
          <a:p>
            <a:r>
              <a:rPr lang="es-MX" sz="1400" b="1" dirty="0">
                <a:latin typeface="+mj-lt"/>
              </a:rPr>
              <a:t>Diseño adaptable</a:t>
            </a:r>
            <a:r>
              <a:rPr lang="es-MX" sz="1400" dirty="0">
                <a:latin typeface="+mj-lt"/>
              </a:rPr>
              <a:t>: El sitio debe ser responsivo, es decir, debe ajustarse y verse bien en diferentes dispositivos (móviles, tabletas, escritorios</a:t>
            </a:r>
            <a:r>
              <a:rPr lang="es-MX" sz="1400" dirty="0" smtClean="0">
                <a:latin typeface="+mj-lt"/>
              </a:rPr>
              <a:t>).</a:t>
            </a:r>
          </a:p>
          <a:p>
            <a:endParaRPr lang="es-MX" sz="1400" dirty="0">
              <a:latin typeface="+mj-lt"/>
            </a:endParaRPr>
          </a:p>
          <a:p>
            <a:r>
              <a:rPr lang="es-MX" sz="1400" b="1" dirty="0">
                <a:latin typeface="+mj-lt"/>
              </a:rPr>
              <a:t>Interactividad básica</a:t>
            </a:r>
            <a:r>
              <a:rPr lang="es-MX" sz="1400" dirty="0">
                <a:latin typeface="+mj-lt"/>
              </a:rPr>
              <a:t>: Puede incorporar formularios de contacto, enlaces navegables, y otros elementos interactivos que mejoren la experiencia del usuario</a:t>
            </a:r>
            <a:r>
              <a:rPr lang="es-MX" sz="1400" dirty="0" smtClean="0">
                <a:latin typeface="+mj-lt"/>
              </a:rPr>
              <a:t>.</a:t>
            </a:r>
          </a:p>
          <a:p>
            <a:endParaRPr lang="es-MX" sz="1400" dirty="0">
              <a:latin typeface="+mj-lt"/>
            </a:endParaRPr>
          </a:p>
          <a:p>
            <a:r>
              <a:rPr lang="es-MX" sz="1400" dirty="0">
                <a:latin typeface="+mj-lt"/>
              </a:rPr>
              <a:t>El objetivo principal es demostrar un dominio sólido del desarrollo web usando HTML, CSS y, opcionalmente, JavaScript. Los estudiantes deben también mostrar habilidades en organización del proyecto y uso de buenas prácticas en desarrollo web.</a:t>
            </a:r>
          </a:p>
        </p:txBody>
      </p:sp>
      <p:pic>
        <p:nvPicPr>
          <p:cNvPr id="7170" name="Picture 2" descr="Cómo crear una página web (para principiantes) | Convierte Má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41111" y="2826327"/>
            <a:ext cx="5130747" cy="26850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5138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F12D8E67-1386-FF6A-B55A-D1ABD5FF825F}"/>
            </a:ext>
          </a:extLst>
        </p:cNvPr>
        <p:cNvGrpSpPr/>
        <p:nvPr/>
      </p:nvGrpSpPr>
      <p:grpSpPr>
        <a:xfrm>
          <a:off x="0" y="0"/>
          <a:ext cx="0" cy="0"/>
          <a:chOff x="0" y="0"/>
          <a:chExt cx="0" cy="0"/>
        </a:xfrm>
      </p:grpSpPr>
      <p:sp>
        <p:nvSpPr>
          <p:cNvPr id="7" name="Rectángulo redondeado 6"/>
          <p:cNvSpPr/>
          <p:nvPr/>
        </p:nvSpPr>
        <p:spPr>
          <a:xfrm>
            <a:off x="706582" y="1596044"/>
            <a:ext cx="11089178" cy="4098174"/>
          </a:xfrm>
          <a:prstGeom prst="roundRect">
            <a:avLst/>
          </a:prstGeom>
          <a:solidFill>
            <a:srgbClr val="CCCCFF"/>
          </a:solidFill>
          <a:ln>
            <a:solidFill>
              <a:srgbClr val="CC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1028" name="Picture 4" descr="Bombilla idea - Iconos gratis de arte y diseñ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65" y="1148411"/>
            <a:ext cx="2820381" cy="2820382"/>
          </a:xfrm>
          <a:prstGeom prst="rect">
            <a:avLst/>
          </a:prstGeom>
          <a:noFill/>
          <a:extLst>
            <a:ext uri="{909E8E84-426E-40DD-AFC4-6F175D3DCCD1}">
              <a14:hiddenFill xmlns:a14="http://schemas.microsoft.com/office/drawing/2010/main">
                <a:solidFill>
                  <a:srgbClr val="FFFFFF"/>
                </a:solidFill>
              </a14:hiddenFill>
            </a:ext>
          </a:extLst>
        </p:spPr>
      </p:pic>
      <p:pic>
        <p:nvPicPr>
          <p:cNvPr id="25" name="Imagen 24" descr="Interfaz de usuario gráfica, Texto, Aplicación&#10;&#10;Descripción generada automáticamente">
            <a:extLst>
              <a:ext uri="{FF2B5EF4-FFF2-40B4-BE49-F238E27FC236}">
                <a16:creationId xmlns:a16="http://schemas.microsoft.com/office/drawing/2014/main" id="{3F1EEFCD-DD45-B398-1F54-B88456909B0F}"/>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116702" y="6432907"/>
            <a:ext cx="1814653" cy="263815"/>
          </a:xfrm>
          <a:prstGeom prst="rect">
            <a:avLst/>
          </a:prstGeom>
        </p:spPr>
      </p:pic>
      <p:sp>
        <p:nvSpPr>
          <p:cNvPr id="2" name="Rectángulo 1">
            <a:extLst>
              <a:ext uri="{FF2B5EF4-FFF2-40B4-BE49-F238E27FC236}">
                <a16:creationId xmlns:a16="http://schemas.microsoft.com/office/drawing/2014/main" id="{E1A2CB8D-344B-5EDA-98C2-FE10034E1421}"/>
              </a:ext>
            </a:extLst>
          </p:cNvPr>
          <p:cNvSpPr/>
          <p:nvPr/>
        </p:nvSpPr>
        <p:spPr>
          <a:xfrm>
            <a:off x="273050" y="347357"/>
            <a:ext cx="765175" cy="758825"/>
          </a:xfrm>
          <a:prstGeom prst="rect">
            <a:avLst/>
          </a:prstGeom>
          <a:solidFill>
            <a:srgbClr val="263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Imagen 3">
            <a:extLst>
              <a:ext uri="{FF2B5EF4-FFF2-40B4-BE49-F238E27FC236}">
                <a16:creationId xmlns:a16="http://schemas.microsoft.com/office/drawing/2014/main" id="{D7EEAF87-A3E8-0FB0-51B3-5DDE313AFB6E}"/>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166796" y="389586"/>
            <a:ext cx="706374" cy="654050"/>
          </a:xfrm>
          <a:prstGeom prst="rect">
            <a:avLst/>
          </a:prstGeom>
        </p:spPr>
      </p:pic>
      <p:sp>
        <p:nvSpPr>
          <p:cNvPr id="5" name="CuadroTexto 4"/>
          <p:cNvSpPr txBox="1"/>
          <p:nvPr/>
        </p:nvSpPr>
        <p:spPr>
          <a:xfrm>
            <a:off x="2713718" y="6284423"/>
            <a:ext cx="5973082" cy="1222002"/>
          </a:xfrm>
          <a:prstGeom prst="rect">
            <a:avLst/>
          </a:prstGeom>
          <a:noFill/>
        </p:spPr>
        <p:txBody>
          <a:bodyPr wrap="square" rtlCol="0">
            <a:spAutoFit/>
          </a:bodyPr>
          <a:lstStyle/>
          <a:p>
            <a:endParaRPr lang="es-CO" dirty="0"/>
          </a:p>
        </p:txBody>
      </p:sp>
      <p:sp>
        <p:nvSpPr>
          <p:cNvPr id="6" name="Rectangle 2"/>
          <p:cNvSpPr>
            <a:spLocks noChangeArrowheads="1"/>
          </p:cNvSpPr>
          <p:nvPr/>
        </p:nvSpPr>
        <p:spPr bwMode="auto">
          <a:xfrm>
            <a:off x="2069869" y="2505368"/>
            <a:ext cx="9335192"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just" eaLnBrk="0" fontAlgn="base" hangingPunct="0">
              <a:spcBef>
                <a:spcPct val="0"/>
              </a:spcBef>
              <a:spcAft>
                <a:spcPct val="0"/>
              </a:spcAft>
            </a:pPr>
            <a:r>
              <a:rPr lang="es-MX" altLang="es-CO" sz="2800" b="1" dirty="0">
                <a:solidFill>
                  <a:srgbClr val="7030A0"/>
                </a:solidFill>
                <a:latin typeface="+mj-lt"/>
              </a:rPr>
              <a:t>La creación de un sitio web completo implica el uso eficiente de HTML para estructurar contenido de forma semántica, siguiendo buenas prácticas como el uso de etiquetas adecuadas, optimización para SEO y accesibilidad. Dominar estos elementos es crucial para desarrollar sitios funcionales, responsivos y fáciles de mantener.</a:t>
            </a:r>
            <a:endParaRPr kumimoji="0" lang="es-CO" altLang="es-CO" sz="2800" b="0" i="0" u="none" strike="noStrike" cap="none" normalizeH="0" baseline="0" dirty="0" smtClean="0">
              <a:ln>
                <a:noFill/>
              </a:ln>
              <a:solidFill>
                <a:schemeClr val="tx1"/>
              </a:solidFill>
              <a:effectLst/>
              <a:latin typeface="+mj-lt"/>
            </a:endParaRPr>
          </a:p>
        </p:txBody>
      </p:sp>
    </p:spTree>
    <p:extLst>
      <p:ext uri="{BB962C8B-B14F-4D97-AF65-F5344CB8AC3E}">
        <p14:creationId xmlns:p14="http://schemas.microsoft.com/office/powerpoint/2010/main" val="21975861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5B0C9AD7-4662-12C2-868F-F740801D09FF}"/>
            </a:ext>
          </a:extLst>
        </p:cNvPr>
        <p:cNvGrpSpPr/>
        <p:nvPr/>
      </p:nvGrpSpPr>
      <p:grpSpPr>
        <a:xfrm>
          <a:off x="0" y="0"/>
          <a:ext cx="0" cy="0"/>
          <a:chOff x="0" y="0"/>
          <a:chExt cx="0" cy="0"/>
        </a:xfrm>
      </p:grpSpPr>
      <p:pic>
        <p:nvPicPr>
          <p:cNvPr id="25" name="Imagen 24" descr="Interfaz de usuario gráfica, Texto, Aplicación&#10;&#10;Descripción generada automáticamente">
            <a:extLst>
              <a:ext uri="{FF2B5EF4-FFF2-40B4-BE49-F238E27FC236}">
                <a16:creationId xmlns:a16="http://schemas.microsoft.com/office/drawing/2014/main" id="{24695D4E-168E-3DAA-FAEF-4F9772C72AFB}"/>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116702" y="6432907"/>
            <a:ext cx="1814653" cy="263815"/>
          </a:xfrm>
          <a:prstGeom prst="rect">
            <a:avLst/>
          </a:prstGeom>
        </p:spPr>
      </p:pic>
      <p:sp>
        <p:nvSpPr>
          <p:cNvPr id="2" name="Rectángulo 1">
            <a:extLst>
              <a:ext uri="{FF2B5EF4-FFF2-40B4-BE49-F238E27FC236}">
                <a16:creationId xmlns:a16="http://schemas.microsoft.com/office/drawing/2014/main" id="{420C9C4C-6603-FA29-1B24-BACC3ADB11AE}"/>
              </a:ext>
            </a:extLst>
          </p:cNvPr>
          <p:cNvSpPr/>
          <p:nvPr/>
        </p:nvSpPr>
        <p:spPr>
          <a:xfrm>
            <a:off x="273050" y="347357"/>
            <a:ext cx="765175" cy="758825"/>
          </a:xfrm>
          <a:prstGeom prst="rect">
            <a:avLst/>
          </a:prstGeom>
          <a:solidFill>
            <a:srgbClr val="263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Imagen 3">
            <a:extLst>
              <a:ext uri="{FF2B5EF4-FFF2-40B4-BE49-F238E27FC236}">
                <a16:creationId xmlns:a16="http://schemas.microsoft.com/office/drawing/2014/main" id="{B424D51D-5984-4D77-44EC-F71B66DB971B}"/>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66796" y="389586"/>
            <a:ext cx="706374" cy="654050"/>
          </a:xfrm>
          <a:prstGeom prst="rect">
            <a:avLst/>
          </a:prstGeom>
        </p:spPr>
      </p:pic>
      <p:sp>
        <p:nvSpPr>
          <p:cNvPr id="7" name="CuadroTexto 6">
            <a:extLst>
              <a:ext uri="{FF2B5EF4-FFF2-40B4-BE49-F238E27FC236}">
                <a16:creationId xmlns:a16="http://schemas.microsoft.com/office/drawing/2014/main" id="{1596FDA4-55E2-A82B-CA22-980272838B35}"/>
              </a:ext>
            </a:extLst>
          </p:cNvPr>
          <p:cNvSpPr txBox="1"/>
          <p:nvPr/>
        </p:nvSpPr>
        <p:spPr>
          <a:xfrm>
            <a:off x="628194" y="362668"/>
            <a:ext cx="11303161" cy="707886"/>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s-MX" sz="4000" b="1" dirty="0">
                <a:solidFill>
                  <a:prstClr val="white"/>
                </a:solidFill>
                <a:latin typeface="Montserrat" panose="00000500000000000000" pitchFamily="2" charset="0"/>
              </a:rPr>
              <a:t>www.pio.edu.co</a:t>
            </a:r>
            <a:endParaRPr kumimoji="0" lang="es-CO" sz="4000" b="1" i="0" u="none" strike="noStrike" kern="1200" cap="none" spc="0" normalizeH="0" baseline="0" noProof="0" dirty="0">
              <a:ln>
                <a:noFill/>
              </a:ln>
              <a:solidFill>
                <a:prstClr val="white"/>
              </a:solidFill>
              <a:effectLst/>
              <a:uLnTx/>
              <a:uFillTx/>
              <a:latin typeface="Montserrat" panose="00000500000000000000" pitchFamily="2" charset="0"/>
              <a:ea typeface="+mn-ea"/>
              <a:cs typeface="+mn-cs"/>
            </a:endParaRPr>
          </a:p>
        </p:txBody>
      </p:sp>
      <p:sp>
        <p:nvSpPr>
          <p:cNvPr id="3" name="object 2">
            <a:extLst>
              <a:ext uri="{FF2B5EF4-FFF2-40B4-BE49-F238E27FC236}">
                <a16:creationId xmlns:a16="http://schemas.microsoft.com/office/drawing/2014/main" id="{C648E2EC-F965-E9D4-1A36-9AF2F7459980}"/>
              </a:ext>
            </a:extLst>
          </p:cNvPr>
          <p:cNvSpPr/>
          <p:nvPr/>
        </p:nvSpPr>
        <p:spPr>
          <a:xfrm>
            <a:off x="0" y="2512895"/>
            <a:ext cx="12192000" cy="1846659"/>
          </a:xfrm>
          <a:custGeom>
            <a:avLst/>
            <a:gdLst/>
            <a:ahLst/>
            <a:cxnLst/>
            <a:rect l="l" t="t" r="r" b="b"/>
            <a:pathLst>
              <a:path w="12192000" h="3949700">
                <a:moveTo>
                  <a:pt x="0" y="3949700"/>
                </a:moveTo>
                <a:lnTo>
                  <a:pt x="12192000" y="3949700"/>
                </a:lnTo>
                <a:lnTo>
                  <a:pt x="12192000" y="0"/>
                </a:lnTo>
                <a:lnTo>
                  <a:pt x="0" y="0"/>
                </a:lnTo>
                <a:lnTo>
                  <a:pt x="0" y="3949700"/>
                </a:lnTo>
                <a:close/>
              </a:path>
            </a:pathLst>
          </a:custGeom>
          <a:solidFill>
            <a:schemeClr val="bg2">
              <a:lumMod val="90000"/>
              <a:alpha val="60000"/>
            </a:schemeClr>
          </a:solidFill>
        </p:spPr>
        <p:txBody>
          <a:bodyPr wrap="square" lIns="0" tIns="0" rIns="0" bIns="0" rtlCol="0"/>
          <a:lstStyle/>
          <a:p>
            <a:endParaRPr dirty="0"/>
          </a:p>
        </p:txBody>
      </p:sp>
      <p:sp>
        <p:nvSpPr>
          <p:cNvPr id="8" name="object 7">
            <a:extLst>
              <a:ext uri="{FF2B5EF4-FFF2-40B4-BE49-F238E27FC236}">
                <a16:creationId xmlns:a16="http://schemas.microsoft.com/office/drawing/2014/main" id="{542753D0-B517-ADBA-F7A7-C952CDF82D83}"/>
              </a:ext>
            </a:extLst>
          </p:cNvPr>
          <p:cNvSpPr txBox="1"/>
          <p:nvPr/>
        </p:nvSpPr>
        <p:spPr>
          <a:xfrm>
            <a:off x="0" y="2596249"/>
            <a:ext cx="12209617" cy="1687641"/>
          </a:xfrm>
          <a:prstGeom prst="rect">
            <a:avLst/>
          </a:prstGeom>
          <a:noFill/>
        </p:spPr>
        <p:txBody>
          <a:bodyPr vert="horz" wrap="square" lIns="0" tIns="12700" rIns="0" bIns="0" rtlCol="0">
            <a:spAutoFit/>
          </a:bodyPr>
          <a:lstStyle/>
          <a:p>
            <a:pPr marL="1592580" marR="5080" indent="-1580515" algn="ctr">
              <a:spcBef>
                <a:spcPts val="100"/>
              </a:spcBef>
            </a:pPr>
            <a:r>
              <a:rPr lang="es-CO" sz="5400" b="1" spc="-20" dirty="0">
                <a:solidFill>
                  <a:srgbClr val="0A51A1"/>
                </a:solidFill>
                <a:latin typeface="Montserrat" panose="00000500000000000000" pitchFamily="2" charset="0"/>
                <a:cs typeface="Arial"/>
              </a:rPr>
              <a:t>Formamos </a:t>
            </a:r>
            <a:r>
              <a:rPr lang="es-CO" sz="5400" b="1" spc="-20" dirty="0" err="1">
                <a:solidFill>
                  <a:srgbClr val="002060"/>
                </a:solidFill>
                <a:latin typeface="Montserrat" panose="00000500000000000000" pitchFamily="2" charset="0"/>
                <a:cs typeface="Arial"/>
              </a:rPr>
              <a:t>pioner@s</a:t>
            </a:r>
            <a:r>
              <a:rPr lang="es-CO" sz="5400" b="1" spc="-20" dirty="0">
                <a:solidFill>
                  <a:srgbClr val="0A51A1"/>
                </a:solidFill>
                <a:latin typeface="Montserrat" panose="00000500000000000000" pitchFamily="2" charset="0"/>
                <a:cs typeface="Arial"/>
              </a:rPr>
              <a:t> para un</a:t>
            </a:r>
          </a:p>
          <a:p>
            <a:pPr marL="1592580" marR="5080" indent="-1580515" algn="ctr">
              <a:spcBef>
                <a:spcPts val="100"/>
              </a:spcBef>
            </a:pPr>
            <a:r>
              <a:rPr lang="es-CO" sz="5400" b="1" spc="-20" dirty="0">
                <a:solidFill>
                  <a:srgbClr val="0A51A1"/>
                </a:solidFill>
                <a:latin typeface="Montserrat" panose="00000500000000000000" pitchFamily="2" charset="0"/>
                <a:cs typeface="Arial"/>
              </a:rPr>
              <a:t>mundo laboral que sí existe…</a:t>
            </a:r>
            <a:endParaRPr lang="es-CO" sz="5400" b="1" spc="-15" dirty="0">
              <a:solidFill>
                <a:srgbClr val="0A51A1"/>
              </a:solidFill>
              <a:latin typeface="Montserrat" panose="00000500000000000000" pitchFamily="2" charset="0"/>
              <a:cs typeface="Arial"/>
            </a:endParaRPr>
          </a:p>
        </p:txBody>
      </p:sp>
      <p:pic>
        <p:nvPicPr>
          <p:cNvPr id="9" name="Imagen 8" descr="Un grupo de personas en una cancha&#10;&#10;Descripción generada automáticamente">
            <a:extLst>
              <a:ext uri="{FF2B5EF4-FFF2-40B4-BE49-F238E27FC236}">
                <a16:creationId xmlns:a16="http://schemas.microsoft.com/office/drawing/2014/main" id="{0A862BFF-D521-B4E6-55F7-7136E17545B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8486" y="4894307"/>
            <a:ext cx="12422365" cy="1846659"/>
          </a:xfrm>
          <a:prstGeom prst="rect">
            <a:avLst/>
          </a:prstGeom>
        </p:spPr>
      </p:pic>
      <p:sp>
        <p:nvSpPr>
          <p:cNvPr id="10" name="CuadroTexto 9">
            <a:extLst>
              <a:ext uri="{FF2B5EF4-FFF2-40B4-BE49-F238E27FC236}">
                <a16:creationId xmlns:a16="http://schemas.microsoft.com/office/drawing/2014/main" id="{E8557DD9-E31A-437A-6EAB-BDA5FE1B7B85}"/>
              </a:ext>
            </a:extLst>
          </p:cNvPr>
          <p:cNvSpPr txBox="1"/>
          <p:nvPr/>
        </p:nvSpPr>
        <p:spPr>
          <a:xfrm>
            <a:off x="4702830" y="4359554"/>
            <a:ext cx="2786340" cy="646331"/>
          </a:xfrm>
          <a:prstGeom prst="rect">
            <a:avLst/>
          </a:prstGeom>
          <a:noFill/>
        </p:spPr>
        <p:txBody>
          <a:bodyPr wrap="none" rtlCol="0">
            <a:spAutoFit/>
          </a:bodyPr>
          <a:lstStyle/>
          <a:p>
            <a:r>
              <a:rPr lang="es-CO" sz="3600" b="1" dirty="0">
                <a:solidFill>
                  <a:srgbClr val="002060"/>
                </a:solidFill>
                <a:latin typeface="Montserrat" panose="00000500000000000000" pitchFamily="2" charset="0"/>
              </a:rPr>
              <a:t>#YoSoyPio</a:t>
            </a:r>
          </a:p>
        </p:txBody>
      </p:sp>
    </p:spTree>
    <p:extLst>
      <p:ext uri="{BB962C8B-B14F-4D97-AF65-F5344CB8AC3E}">
        <p14:creationId xmlns:p14="http://schemas.microsoft.com/office/powerpoint/2010/main" val="2489556877"/>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4274</TotalTime>
  <Words>871</Words>
  <Application>Microsoft Office PowerPoint</Application>
  <PresentationFormat>Panorámica</PresentationFormat>
  <Paragraphs>48</Paragraphs>
  <Slides>9</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9</vt:i4>
      </vt:variant>
    </vt:vector>
  </HeadingPairs>
  <TitlesOfParts>
    <vt:vector size="14" baseType="lpstr">
      <vt:lpstr>Arial</vt:lpstr>
      <vt:lpstr>Calibri</vt:lpstr>
      <vt:lpstr>Calibri Light</vt:lpstr>
      <vt:lpstr>Montserrat</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Ogp Informatica</dc:creator>
  <cp:lastModifiedBy>CARLOS RODRIGUEZ</cp:lastModifiedBy>
  <cp:revision>100</cp:revision>
  <dcterms:created xsi:type="dcterms:W3CDTF">2023-03-30T14:23:16Z</dcterms:created>
  <dcterms:modified xsi:type="dcterms:W3CDTF">2024-10-04T02:36:05Z</dcterms:modified>
</cp:coreProperties>
</file>