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300" r:id="rId3"/>
    <p:sldId id="302" r:id="rId4"/>
    <p:sldId id="316" r:id="rId5"/>
    <p:sldId id="317" r:id="rId6"/>
    <p:sldId id="318" r:id="rId7"/>
    <p:sldId id="319" r:id="rId8"/>
    <p:sldId id="320" r:id="rId9"/>
    <p:sldId id="315" r:id="rId10"/>
    <p:sldId id="301"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66FF"/>
    <a:srgbClr val="27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showGuides="1">
      <p:cViewPr varScale="1">
        <p:scale>
          <a:sx n="115" d="100"/>
          <a:sy n="115" d="100"/>
        </p:scale>
        <p:origin x="45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ACBA4-8822-4E8E-90D9-C72ABB978AE2}" type="datetimeFigureOut">
              <a:rPr lang="es-CO" smtClean="0"/>
              <a:t>3/10/2024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2EA6-2CD7-43AD-BE78-0CAD7E41D3C9}" type="slidenum">
              <a:rPr lang="es-CO" smtClean="0"/>
              <a:t>‹Nº›</a:t>
            </a:fld>
            <a:endParaRPr lang="es-CO"/>
          </a:p>
        </p:txBody>
      </p:sp>
    </p:spTree>
    <p:extLst>
      <p:ext uri="{BB962C8B-B14F-4D97-AF65-F5344CB8AC3E}">
        <p14:creationId xmlns:p14="http://schemas.microsoft.com/office/powerpoint/2010/main" val="2072690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BE1C2-C00B-55D5-9804-A551B04C15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3EF3C71-DA2A-CB76-6330-30BFCAD14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091DEB4-DCE1-0DA0-FECC-1C90BB39876F}"/>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3C12E6A9-8229-6019-5F4E-A9D2157C880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BCC44F-8055-A11A-D075-084E47A1527B}"/>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39203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46091-770A-6A69-C5B5-9295007AA10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6E65EB1-1C94-3687-3AD3-D64C21E9C7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210EB4B-228D-68E4-720A-0C8F78525171}"/>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1542E340-E14B-D328-FCC7-8D3E7E67AB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3EB9406-BEE7-10AF-958D-C930B9C736E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65224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D62CF46-F518-DB5E-7CB0-190AB229B08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6E91D25-94D1-7C9E-CFE6-7B9329ED345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5F2EC86-F52F-A9CC-E0EE-4D952F001FE4}"/>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DD08AC59-5936-E82D-4621-C8E78CC9B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FC4F32-6340-9B46-AE92-36A59A667C24}"/>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85582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C48F6-F4E0-3DFD-AC26-04EAE9A222B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8D405-3C28-7947-DD71-25C6ED3A925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275DC6C-5A90-4EC6-A8DE-07D35AE310A9}"/>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A246D21C-DA62-B3E0-B781-81E82344388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CD5BD8-4489-5DEC-C72E-8BA7D292E815}"/>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02835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C42897-4D39-367E-91CE-20788108AD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3DC14D3-6568-9438-1112-9F269C9FC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50194A9-9DA2-098A-DE91-048022AFA63C}"/>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6A5D4FC9-3D2C-4612-EED7-0FC6AB70E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4F0936-F200-2B6D-B1E1-C81D19F772D9}"/>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272697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1D8E6-4070-74A5-50A5-BE7AB7F7495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C10D02-ED9D-3F1F-7BF6-CF085DE0C0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3A6F45B-1119-E469-870C-A954120B3C9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619DD39-C825-1508-F797-1741B458322A}"/>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6" name="Marcador de pie de página 5">
            <a:extLst>
              <a:ext uri="{FF2B5EF4-FFF2-40B4-BE49-F238E27FC236}">
                <a16:creationId xmlns:a16="http://schemas.microsoft.com/office/drawing/2014/main" id="{573116CE-7A6D-B812-1ED3-08DE737E9CF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944B45C-A803-EACC-A7DD-E9D39C96C057}"/>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373615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0645-DA5F-D3E4-2633-4EBAABB0AA9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E8418FF-E794-8640-C85C-6F9E8376D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969DF01-3F3D-6936-EFE9-0CCAE88086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C0EF6E8-D1C9-9CF2-1E95-A8F4B1914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DDA514-020B-63A5-6D5D-88542F5A00C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3F05874-1C7D-2F93-AE74-BBE656B10DA1}"/>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8" name="Marcador de pie de página 7">
            <a:extLst>
              <a:ext uri="{FF2B5EF4-FFF2-40B4-BE49-F238E27FC236}">
                <a16:creationId xmlns:a16="http://schemas.microsoft.com/office/drawing/2014/main" id="{478D3331-9D8A-2AA5-CB4D-12E8A07FC8E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174DAFA-142A-7BDD-05E3-4E26EEE9D70A}"/>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01560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F83B6-D1BA-993B-57EF-4D6EF43E549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9C6A3DC-FC06-5425-6E4F-7B07824E9F83}"/>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4" name="Marcador de pie de página 3">
            <a:extLst>
              <a:ext uri="{FF2B5EF4-FFF2-40B4-BE49-F238E27FC236}">
                <a16:creationId xmlns:a16="http://schemas.microsoft.com/office/drawing/2014/main" id="{C3CCD0D6-922E-FA5B-A12F-B24AFE08B07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EB49CA6-0874-BF59-BC8C-EDF59503F67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23219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55FECB-7D69-3945-43E4-0384BA160F1D}"/>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3" name="Marcador de pie de página 2">
            <a:extLst>
              <a:ext uri="{FF2B5EF4-FFF2-40B4-BE49-F238E27FC236}">
                <a16:creationId xmlns:a16="http://schemas.microsoft.com/office/drawing/2014/main" id="{D82102E4-4195-E357-602F-08C964F0CF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EA8DDC3-6CFC-8705-AE83-87D5D72D739D}"/>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158922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1C4D-3E9C-4965-DE35-AD95252FF3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4710F2-4405-0CBE-18ED-5FEDDAA4A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43DCBDE-62A2-912E-EB3E-C3614829C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D7D883C-1014-3B51-1999-9F553857A0A5}"/>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6" name="Marcador de pie de página 5">
            <a:extLst>
              <a:ext uri="{FF2B5EF4-FFF2-40B4-BE49-F238E27FC236}">
                <a16:creationId xmlns:a16="http://schemas.microsoft.com/office/drawing/2014/main" id="{40FE15F0-45AF-47E1-2443-CC0522C0B1D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21FC41-EF9A-FE9F-17F2-C7442084810C}"/>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130595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AD41-85F0-5DD1-4372-9D3A430201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342FF3D-F72D-B8FF-7A5B-F2202CF6C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2807D6D-B152-F0DB-8501-F4B0DF34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C22BFB-C88E-DED7-387C-B0495B497C2E}"/>
              </a:ext>
            </a:extLst>
          </p:cNvPr>
          <p:cNvSpPr>
            <a:spLocks noGrp="1"/>
          </p:cNvSpPr>
          <p:nvPr>
            <p:ph type="dt" sz="half" idx="10"/>
          </p:nvPr>
        </p:nvSpPr>
        <p:spPr/>
        <p:txBody>
          <a:bodyPr/>
          <a:lstStyle/>
          <a:p>
            <a:fld id="{238DA42B-BF99-4754-B806-90D7563EF8DA}" type="datetimeFigureOut">
              <a:rPr lang="es-CO" smtClean="0"/>
              <a:t>3/10/2024</a:t>
            </a:fld>
            <a:endParaRPr lang="es-CO"/>
          </a:p>
        </p:txBody>
      </p:sp>
      <p:sp>
        <p:nvSpPr>
          <p:cNvPr id="6" name="Marcador de pie de página 5">
            <a:extLst>
              <a:ext uri="{FF2B5EF4-FFF2-40B4-BE49-F238E27FC236}">
                <a16:creationId xmlns:a16="http://schemas.microsoft.com/office/drawing/2014/main" id="{51F401F7-8B4A-3B8D-3FAB-AD4BC35CB7B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D8C06F-BC82-106B-5C1A-78F0184FF0EF}"/>
              </a:ext>
            </a:extLst>
          </p:cNvPr>
          <p:cNvSpPr>
            <a:spLocks noGrp="1"/>
          </p:cNvSpPr>
          <p:nvPr>
            <p:ph type="sldNum" sz="quarter" idx="12"/>
          </p:nvPr>
        </p:nvSpPr>
        <p:spPr/>
        <p:txBody>
          <a:bodyPr/>
          <a:lstStyle/>
          <a:p>
            <a:fld id="{7B300B3B-3447-4120-B37F-80156B3D5CC4}" type="slidenum">
              <a:rPr lang="es-CO" smtClean="0"/>
              <a:t>‹Nº›</a:t>
            </a:fld>
            <a:endParaRPr lang="es-CO"/>
          </a:p>
        </p:txBody>
      </p:sp>
    </p:spTree>
    <p:extLst>
      <p:ext uri="{BB962C8B-B14F-4D97-AF65-F5344CB8AC3E}">
        <p14:creationId xmlns:p14="http://schemas.microsoft.com/office/powerpoint/2010/main" val="415942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E45DCD4-BE74-CEC7-0088-433B1306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B3F23CC-088C-0CCA-9BDC-A1C384CF1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C74FC5-E92F-ED0E-7EE2-69248F62E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DA42B-BF99-4754-B806-90D7563EF8DA}" type="datetimeFigureOut">
              <a:rPr lang="es-CO" smtClean="0"/>
              <a:t>3/10/2024</a:t>
            </a:fld>
            <a:endParaRPr lang="es-CO"/>
          </a:p>
        </p:txBody>
      </p:sp>
      <p:sp>
        <p:nvSpPr>
          <p:cNvPr id="5" name="Marcador de pie de página 4">
            <a:extLst>
              <a:ext uri="{FF2B5EF4-FFF2-40B4-BE49-F238E27FC236}">
                <a16:creationId xmlns:a16="http://schemas.microsoft.com/office/drawing/2014/main" id="{4B4AB052-D403-92E8-A334-C9C0E6637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5CC4BB4-CD11-F2E0-A876-0B0E285BA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0B3B-3447-4120-B37F-80156B3D5CC4}" type="slidenum">
              <a:rPr lang="es-CO" smtClean="0"/>
              <a:t>‹Nº›</a:t>
            </a:fld>
            <a:endParaRPr lang="es-CO"/>
          </a:p>
        </p:txBody>
      </p:sp>
    </p:spTree>
    <p:extLst>
      <p:ext uri="{BB962C8B-B14F-4D97-AF65-F5344CB8AC3E}">
        <p14:creationId xmlns:p14="http://schemas.microsoft.com/office/powerpoint/2010/main" val="3579348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FC4DDBEC-A60F-1E97-361C-F2FAB2ED53E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7838" y="6418217"/>
            <a:ext cx="1814653" cy="263815"/>
          </a:xfrm>
          <a:prstGeom prst="rect">
            <a:avLst/>
          </a:prstGeom>
        </p:spPr>
      </p:pic>
      <p:sp>
        <p:nvSpPr>
          <p:cNvPr id="8" name="CuadroTexto 7">
            <a:extLst>
              <a:ext uri="{FF2B5EF4-FFF2-40B4-BE49-F238E27FC236}">
                <a16:creationId xmlns:a16="http://schemas.microsoft.com/office/drawing/2014/main" id="{D6283AC3-139C-24F2-EF40-1EC0A42C1268}"/>
              </a:ext>
            </a:extLst>
          </p:cNvPr>
          <p:cNvSpPr txBox="1"/>
          <p:nvPr/>
        </p:nvSpPr>
        <p:spPr>
          <a:xfrm>
            <a:off x="716747" y="2093833"/>
            <a:ext cx="11110841" cy="769441"/>
          </a:xfrm>
          <a:prstGeom prst="rect">
            <a:avLst/>
          </a:prstGeom>
          <a:noFill/>
        </p:spPr>
        <p:txBody>
          <a:bodyPr wrap="square" rtlCol="0">
            <a:spAutoFit/>
          </a:bodyPr>
          <a:lstStyle/>
          <a:p>
            <a:pPr lvl="0" algn="ctr">
              <a:defRPr/>
            </a:pPr>
            <a:r>
              <a:rPr lang="es-MX" sz="4400" b="1" dirty="0">
                <a:solidFill>
                  <a:schemeClr val="accent5">
                    <a:lumMod val="75000"/>
                  </a:schemeClr>
                </a:solidFill>
                <a:effectLst>
                  <a:outerShdw blurRad="38100" dist="38100" dir="2700000" algn="tl">
                    <a:srgbClr val="000000">
                      <a:alpha val="43137"/>
                    </a:srgbClr>
                  </a:outerShdw>
                </a:effectLst>
                <a:latin typeface="Montserrat" panose="00000500000000000000" pitchFamily="2" charset="0"/>
              </a:rPr>
              <a:t>Estructuración Avanzada con HTML</a:t>
            </a:r>
            <a:endParaRPr kumimoji="0" lang="es-CO" sz="4400" b="1" strike="noStrike" kern="1200" cap="none" spc="0" normalizeH="0" baseline="0" noProof="0" dirty="0">
              <a:ln>
                <a:noFill/>
              </a:ln>
              <a:solidFill>
                <a:schemeClr val="accent5">
                  <a:lumMod val="75000"/>
                </a:schemeClr>
              </a:solidFill>
              <a:effectLst>
                <a:outerShdw blurRad="38100" dist="38100" dir="2700000" algn="tl">
                  <a:srgbClr val="000000">
                    <a:alpha val="43137"/>
                  </a:srgbClr>
                </a:outerShdw>
              </a:effectLst>
              <a:uLnTx/>
              <a:uFillTx/>
              <a:latin typeface="Montserrat" panose="00000500000000000000" pitchFamily="2" charset="0"/>
            </a:endParaRPr>
          </a:p>
        </p:txBody>
      </p:sp>
      <p:pic>
        <p:nvPicPr>
          <p:cNvPr id="3" name="Imagen 2" descr="Logotipo&#10;&#10;Descripción generada automáticamente">
            <a:extLst>
              <a:ext uri="{FF2B5EF4-FFF2-40B4-BE49-F238E27FC236}">
                <a16:creationId xmlns:a16="http://schemas.microsoft.com/office/drawing/2014/main" id="{838424A0-33AC-5DE3-A872-BA75BA4365B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305702" y="703322"/>
            <a:ext cx="966466" cy="883434"/>
          </a:xfrm>
          <a:prstGeom prst="rect">
            <a:avLst/>
          </a:prstGeom>
        </p:spPr>
      </p:pic>
      <p:pic>
        <p:nvPicPr>
          <p:cNvPr id="1026" name="Picture 2" descr="Texto Avanzado HTML | Manual We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0436" y="3229033"/>
            <a:ext cx="2652265" cy="2652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472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0C9AD7-4662-12C2-868F-F740801D09F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24695D4E-168E-3DAA-FAEF-4F9772C72AF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420C9C4C-6603-FA29-1B24-BACC3ADB11AE}"/>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B424D51D-5984-4D77-44EC-F71B66DB971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7" name="CuadroTexto 6">
            <a:extLst>
              <a:ext uri="{FF2B5EF4-FFF2-40B4-BE49-F238E27FC236}">
                <a16:creationId xmlns:a16="http://schemas.microsoft.com/office/drawing/2014/main" id="{1596FDA4-55E2-A82B-CA22-980272838B35}"/>
              </a:ext>
            </a:extLst>
          </p:cNvPr>
          <p:cNvSpPr txBox="1"/>
          <p:nvPr/>
        </p:nvSpPr>
        <p:spPr>
          <a:xfrm>
            <a:off x="628194" y="362668"/>
            <a:ext cx="113031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MX" sz="4000" b="1" dirty="0">
                <a:solidFill>
                  <a:prstClr val="white"/>
                </a:solidFill>
                <a:latin typeface="Montserrat" panose="00000500000000000000" pitchFamily="2" charset="0"/>
              </a:rPr>
              <a:t>www.pio.edu.co</a:t>
            </a:r>
            <a:endParaRPr kumimoji="0" lang="es-CO" sz="4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object 2">
            <a:extLst>
              <a:ext uri="{FF2B5EF4-FFF2-40B4-BE49-F238E27FC236}">
                <a16:creationId xmlns:a16="http://schemas.microsoft.com/office/drawing/2014/main" id="{C648E2EC-F965-E9D4-1A36-9AF2F7459980}"/>
              </a:ext>
            </a:extLst>
          </p:cNvPr>
          <p:cNvSpPr/>
          <p:nvPr/>
        </p:nvSpPr>
        <p:spPr>
          <a:xfrm>
            <a:off x="0" y="2512895"/>
            <a:ext cx="12192000" cy="1846659"/>
          </a:xfrm>
          <a:custGeom>
            <a:avLst/>
            <a:gdLst/>
            <a:ahLst/>
            <a:cxnLst/>
            <a:rect l="l" t="t" r="r" b="b"/>
            <a:pathLst>
              <a:path w="12192000" h="3949700">
                <a:moveTo>
                  <a:pt x="0" y="3949700"/>
                </a:moveTo>
                <a:lnTo>
                  <a:pt x="12192000" y="3949700"/>
                </a:lnTo>
                <a:lnTo>
                  <a:pt x="12192000" y="0"/>
                </a:lnTo>
                <a:lnTo>
                  <a:pt x="0" y="0"/>
                </a:lnTo>
                <a:lnTo>
                  <a:pt x="0" y="3949700"/>
                </a:lnTo>
                <a:close/>
              </a:path>
            </a:pathLst>
          </a:custGeom>
          <a:solidFill>
            <a:schemeClr val="bg2">
              <a:lumMod val="90000"/>
              <a:alpha val="60000"/>
            </a:schemeClr>
          </a:solidFill>
        </p:spPr>
        <p:txBody>
          <a:bodyPr wrap="square" lIns="0" tIns="0" rIns="0" bIns="0" rtlCol="0"/>
          <a:lstStyle/>
          <a:p>
            <a:endParaRPr dirty="0"/>
          </a:p>
        </p:txBody>
      </p:sp>
      <p:sp>
        <p:nvSpPr>
          <p:cNvPr id="8" name="object 7">
            <a:extLst>
              <a:ext uri="{FF2B5EF4-FFF2-40B4-BE49-F238E27FC236}">
                <a16:creationId xmlns:a16="http://schemas.microsoft.com/office/drawing/2014/main" id="{542753D0-B517-ADBA-F7A7-C952CDF82D83}"/>
              </a:ext>
            </a:extLst>
          </p:cNvPr>
          <p:cNvSpPr txBox="1"/>
          <p:nvPr/>
        </p:nvSpPr>
        <p:spPr>
          <a:xfrm>
            <a:off x="0" y="2596249"/>
            <a:ext cx="12209617" cy="1687641"/>
          </a:xfrm>
          <a:prstGeom prst="rect">
            <a:avLst/>
          </a:prstGeom>
          <a:noFill/>
        </p:spPr>
        <p:txBody>
          <a:bodyPr vert="horz" wrap="square" lIns="0" tIns="12700" rIns="0" bIns="0" rtlCol="0">
            <a:spAutoFit/>
          </a:bodyPr>
          <a:lstStyle/>
          <a:p>
            <a:pPr marL="1592580" marR="5080" indent="-1580515" algn="ctr">
              <a:spcBef>
                <a:spcPts val="100"/>
              </a:spcBef>
            </a:pPr>
            <a:r>
              <a:rPr lang="es-CO" sz="5400" b="1" spc="-20" dirty="0">
                <a:solidFill>
                  <a:srgbClr val="0A51A1"/>
                </a:solidFill>
                <a:latin typeface="Montserrat" panose="00000500000000000000" pitchFamily="2" charset="0"/>
                <a:cs typeface="Arial"/>
              </a:rPr>
              <a:t>Formamos </a:t>
            </a:r>
            <a:r>
              <a:rPr lang="es-CO" sz="5400" b="1" spc="-20" dirty="0" err="1">
                <a:solidFill>
                  <a:srgbClr val="002060"/>
                </a:solidFill>
                <a:latin typeface="Montserrat" panose="00000500000000000000" pitchFamily="2" charset="0"/>
                <a:cs typeface="Arial"/>
              </a:rPr>
              <a:t>pioner@s</a:t>
            </a:r>
            <a:r>
              <a:rPr lang="es-CO" sz="5400" b="1" spc="-20" dirty="0">
                <a:solidFill>
                  <a:srgbClr val="0A51A1"/>
                </a:solidFill>
                <a:latin typeface="Montserrat" panose="00000500000000000000" pitchFamily="2" charset="0"/>
                <a:cs typeface="Arial"/>
              </a:rPr>
              <a:t> para un</a:t>
            </a:r>
          </a:p>
          <a:p>
            <a:pPr marL="1592580" marR="5080" indent="-1580515" algn="ctr">
              <a:spcBef>
                <a:spcPts val="100"/>
              </a:spcBef>
            </a:pPr>
            <a:r>
              <a:rPr lang="es-CO" sz="5400" b="1" spc="-20" dirty="0">
                <a:solidFill>
                  <a:srgbClr val="0A51A1"/>
                </a:solidFill>
                <a:latin typeface="Montserrat" panose="00000500000000000000" pitchFamily="2" charset="0"/>
                <a:cs typeface="Arial"/>
              </a:rPr>
              <a:t>mundo laboral que sí existe…</a:t>
            </a:r>
            <a:endParaRPr lang="es-CO" sz="5400" b="1" spc="-15" dirty="0">
              <a:solidFill>
                <a:srgbClr val="0A51A1"/>
              </a:solidFill>
              <a:latin typeface="Montserrat" panose="00000500000000000000" pitchFamily="2" charset="0"/>
              <a:cs typeface="Arial"/>
            </a:endParaRPr>
          </a:p>
        </p:txBody>
      </p:sp>
      <p:pic>
        <p:nvPicPr>
          <p:cNvPr id="9" name="Imagen 8" descr="Un grupo de personas en una cancha&#10;&#10;Descripción generada automáticamente">
            <a:extLst>
              <a:ext uri="{FF2B5EF4-FFF2-40B4-BE49-F238E27FC236}">
                <a16:creationId xmlns:a16="http://schemas.microsoft.com/office/drawing/2014/main" id="{0A862BFF-D521-B4E6-55F7-7136E1754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486" y="4894307"/>
            <a:ext cx="12422365" cy="1846659"/>
          </a:xfrm>
          <a:prstGeom prst="rect">
            <a:avLst/>
          </a:prstGeom>
        </p:spPr>
      </p:pic>
      <p:sp>
        <p:nvSpPr>
          <p:cNvPr id="10" name="CuadroTexto 9">
            <a:extLst>
              <a:ext uri="{FF2B5EF4-FFF2-40B4-BE49-F238E27FC236}">
                <a16:creationId xmlns:a16="http://schemas.microsoft.com/office/drawing/2014/main" id="{E8557DD9-E31A-437A-6EAB-BDA5FE1B7B85}"/>
              </a:ext>
            </a:extLst>
          </p:cNvPr>
          <p:cNvSpPr txBox="1"/>
          <p:nvPr/>
        </p:nvSpPr>
        <p:spPr>
          <a:xfrm>
            <a:off x="4702830" y="4359554"/>
            <a:ext cx="2786340" cy="646331"/>
          </a:xfrm>
          <a:prstGeom prst="rect">
            <a:avLst/>
          </a:prstGeom>
          <a:noFill/>
        </p:spPr>
        <p:txBody>
          <a:bodyPr wrap="none" rtlCol="0">
            <a:spAutoFit/>
          </a:bodyPr>
          <a:lstStyle/>
          <a:p>
            <a:r>
              <a:rPr lang="es-CO" sz="3600" b="1" dirty="0">
                <a:solidFill>
                  <a:srgbClr val="002060"/>
                </a:solidFill>
                <a:latin typeface="Montserrat" panose="00000500000000000000" pitchFamily="2" charset="0"/>
              </a:rPr>
              <a:t>#YoSoyPio</a:t>
            </a:r>
          </a:p>
        </p:txBody>
      </p:sp>
    </p:spTree>
    <p:extLst>
      <p:ext uri="{BB962C8B-B14F-4D97-AF65-F5344CB8AC3E}">
        <p14:creationId xmlns:p14="http://schemas.microsoft.com/office/powerpoint/2010/main" val="2489556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2 CuadroTexto">
            <a:extLst>
              <a:ext uri="{FF2B5EF4-FFF2-40B4-BE49-F238E27FC236}">
                <a16:creationId xmlns:a16="http://schemas.microsoft.com/office/drawing/2014/main" id="{8FB1816E-F98E-2419-D5A5-893026A2759D}"/>
              </a:ext>
            </a:extLst>
          </p:cNvPr>
          <p:cNvSpPr txBox="1"/>
          <p:nvPr/>
        </p:nvSpPr>
        <p:spPr>
          <a:xfrm>
            <a:off x="873170" y="2150689"/>
            <a:ext cx="4978990" cy="3970318"/>
          </a:xfrm>
          <a:prstGeom prst="rect">
            <a:avLst/>
          </a:prstGeom>
          <a:noFill/>
        </p:spPr>
        <p:txBody>
          <a:bodyPr wrap="square" rtlCol="0">
            <a:spAutoFit/>
          </a:bodyPr>
          <a:lstStyle/>
          <a:p>
            <a:pPr algn="just"/>
            <a:r>
              <a:rPr lang="es-MX" sz="1400" dirty="0">
                <a:latin typeface="+mj-lt"/>
              </a:rPr>
              <a:t>Las listas y tablas son elementos clave para organizar y presentar información en un sitio web.</a:t>
            </a:r>
          </a:p>
          <a:p>
            <a:pPr algn="just"/>
            <a:r>
              <a:rPr lang="es-MX" sz="1400" b="1" dirty="0">
                <a:latin typeface="+mj-lt"/>
              </a:rPr>
              <a:t>Listas</a:t>
            </a:r>
            <a:r>
              <a:rPr lang="es-MX" sz="1400" dirty="0">
                <a:latin typeface="+mj-lt"/>
              </a:rPr>
              <a:t>: Se utilizan para agrupar ítems relacionados. Existen dos tipos principales</a:t>
            </a:r>
            <a:r>
              <a:rPr lang="es-MX" sz="1400" dirty="0" smtClean="0">
                <a:latin typeface="+mj-lt"/>
              </a:rPr>
              <a:t>:</a:t>
            </a:r>
          </a:p>
          <a:p>
            <a:pPr algn="just"/>
            <a:endParaRPr lang="es-MX" sz="1400" dirty="0">
              <a:latin typeface="+mj-lt"/>
            </a:endParaRPr>
          </a:p>
          <a:p>
            <a:pPr lvl="1" algn="just"/>
            <a:r>
              <a:rPr lang="es-MX" sz="1400" b="1" dirty="0">
                <a:latin typeface="+mj-lt"/>
              </a:rPr>
              <a:t>Listas ordenadas</a:t>
            </a:r>
            <a:r>
              <a:rPr lang="es-MX" sz="1400" dirty="0">
                <a:latin typeface="+mj-lt"/>
              </a:rPr>
              <a:t>: Donde los ítems están numerados</a:t>
            </a:r>
            <a:r>
              <a:rPr lang="es-MX" sz="1400" dirty="0" smtClean="0">
                <a:latin typeface="+mj-lt"/>
              </a:rPr>
              <a:t>.</a:t>
            </a:r>
          </a:p>
          <a:p>
            <a:pPr lvl="1" algn="just"/>
            <a:endParaRPr lang="es-MX" sz="1400" dirty="0">
              <a:latin typeface="+mj-lt"/>
            </a:endParaRPr>
          </a:p>
          <a:p>
            <a:pPr lvl="1" algn="just"/>
            <a:r>
              <a:rPr lang="es-MX" sz="1400" b="1" dirty="0">
                <a:latin typeface="+mj-lt"/>
              </a:rPr>
              <a:t>Listas no ordenadas</a:t>
            </a:r>
            <a:r>
              <a:rPr lang="es-MX" sz="1400" dirty="0">
                <a:latin typeface="+mj-lt"/>
              </a:rPr>
              <a:t>: Donde los ítems están marcados con viñetas</a:t>
            </a:r>
            <a:r>
              <a:rPr lang="es-MX" sz="1400" dirty="0" smtClean="0">
                <a:latin typeface="+mj-lt"/>
              </a:rPr>
              <a:t>.</a:t>
            </a:r>
          </a:p>
          <a:p>
            <a:pPr lvl="1" algn="just"/>
            <a:endParaRPr lang="es-MX" sz="1400" dirty="0">
              <a:latin typeface="+mj-lt"/>
            </a:endParaRPr>
          </a:p>
          <a:p>
            <a:pPr algn="just"/>
            <a:r>
              <a:rPr lang="es-MX" sz="1400" dirty="0">
                <a:latin typeface="+mj-lt"/>
              </a:rPr>
              <a:t>Las listas permiten una visualización clara de elementos en secuencia o sin un orden específico</a:t>
            </a:r>
            <a:r>
              <a:rPr lang="es-MX" sz="1400" dirty="0" smtClean="0">
                <a:latin typeface="+mj-lt"/>
              </a:rPr>
              <a:t>.</a:t>
            </a:r>
          </a:p>
          <a:p>
            <a:pPr algn="just"/>
            <a:endParaRPr lang="es-MX" sz="1400" dirty="0">
              <a:latin typeface="+mj-lt"/>
            </a:endParaRPr>
          </a:p>
          <a:p>
            <a:pPr algn="just"/>
            <a:r>
              <a:rPr lang="es-MX" sz="1400" b="1" dirty="0">
                <a:latin typeface="+mj-lt"/>
              </a:rPr>
              <a:t>Tablas</a:t>
            </a:r>
            <a:r>
              <a:rPr lang="es-MX" sz="1400" dirty="0">
                <a:latin typeface="+mj-lt"/>
              </a:rPr>
              <a:t>: Son estructuras que organizan datos en filas y columnas. Son útiles para presentar grandes cantidades de información en un formato estructurado y fácil de leer. Las tablas se componen de cabeceras de columnas, celdas de datos y, opcionalmente, pies de tabla para resumir o aclarar información adicional.</a:t>
            </a:r>
          </a:p>
        </p:txBody>
      </p:sp>
      <p:sp>
        <p:nvSpPr>
          <p:cNvPr id="3" name="Rectángulo 2"/>
          <p:cNvSpPr/>
          <p:nvPr/>
        </p:nvSpPr>
        <p:spPr>
          <a:xfrm>
            <a:off x="4207030" y="1211902"/>
            <a:ext cx="2863540"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s-ES" sz="3600" b="1" dirty="0">
                <a:ln/>
                <a:solidFill>
                  <a:schemeClr val="accent5">
                    <a:lumMod val="60000"/>
                    <a:lumOff val="40000"/>
                  </a:schemeClr>
                </a:solidFill>
              </a:rPr>
              <a:t>Listas y Tablas</a:t>
            </a:r>
            <a:endParaRPr lang="es-ES" sz="3600" b="1" cap="none" spc="0" dirty="0">
              <a:ln/>
              <a:solidFill>
                <a:schemeClr val="accent5">
                  <a:lumMod val="60000"/>
                  <a:lumOff val="40000"/>
                </a:schemeClr>
              </a:solidFill>
              <a:effectLst/>
            </a:endParaRPr>
          </a:p>
        </p:txBody>
      </p:sp>
      <p:pic>
        <p:nvPicPr>
          <p:cNvPr id="2050" name="Picture 2" descr="Tablas en HTML - Tutorial Monsters - Diseño Web, Photoshop, Wordpress, CSS,  Lightro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2117" y="2315434"/>
            <a:ext cx="5019884" cy="3346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04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873170" y="2123019"/>
            <a:ext cx="5294666" cy="4247317"/>
          </a:xfrm>
          <a:prstGeom prst="rect">
            <a:avLst/>
          </a:prstGeom>
          <a:noFill/>
        </p:spPr>
        <p:txBody>
          <a:bodyPr wrap="square" rtlCol="0">
            <a:spAutoFit/>
          </a:bodyPr>
          <a:lstStyle/>
          <a:p>
            <a:r>
              <a:rPr lang="es-MX" sz="1400" dirty="0">
                <a:latin typeface="+mj-lt"/>
              </a:rPr>
              <a:t>Los formularios son elementos fundamentales en las páginas web para recopilar datos de los usuarios</a:t>
            </a:r>
            <a:r>
              <a:rPr lang="es-MX" sz="1400" dirty="0" smtClean="0">
                <a:latin typeface="+mj-lt"/>
              </a:rPr>
              <a:t>.</a:t>
            </a:r>
          </a:p>
          <a:p>
            <a:endParaRPr lang="es-MX" sz="1400" dirty="0">
              <a:latin typeface="+mj-lt"/>
            </a:endParaRPr>
          </a:p>
          <a:p>
            <a:r>
              <a:rPr lang="es-MX" sz="1400" b="1" dirty="0">
                <a:latin typeface="+mj-lt"/>
              </a:rPr>
              <a:t>Inputs</a:t>
            </a:r>
            <a:r>
              <a:rPr lang="es-MX" sz="1400" dirty="0">
                <a:latin typeface="+mj-lt"/>
              </a:rPr>
              <a:t>: Son los campos donde los usuarios pueden ingresar datos. Hay diferentes tipos de inputs según la información solicitada, como texto, correo electrónico, contraseñas, entre otros. Los inputs permiten la interacción directa entre el usuario y el sitio web</a:t>
            </a:r>
            <a:r>
              <a:rPr lang="es-MX" sz="1400" dirty="0" smtClean="0">
                <a:latin typeface="+mj-lt"/>
              </a:rPr>
              <a:t>.</a:t>
            </a:r>
          </a:p>
          <a:p>
            <a:endParaRPr lang="es-MX" sz="1400" dirty="0">
              <a:latin typeface="+mj-lt"/>
            </a:endParaRPr>
          </a:p>
          <a:p>
            <a:r>
              <a:rPr lang="es-MX" sz="1400" b="1" dirty="0">
                <a:latin typeface="+mj-lt"/>
              </a:rPr>
              <a:t>Botones</a:t>
            </a:r>
            <a:r>
              <a:rPr lang="es-MX" sz="1400" dirty="0">
                <a:latin typeface="+mj-lt"/>
              </a:rPr>
              <a:t>: Se utilizan para enviar los datos del formulario o para realizar acciones específicas. El botón más común en un formulario es el de envío, que transmite los datos ingresados al servidor para ser procesados</a:t>
            </a:r>
            <a:r>
              <a:rPr lang="es-MX" sz="1400" dirty="0" smtClean="0">
                <a:latin typeface="+mj-lt"/>
              </a:rPr>
              <a:t>.</a:t>
            </a:r>
          </a:p>
          <a:p>
            <a:endParaRPr lang="es-MX" sz="1400" dirty="0">
              <a:latin typeface="+mj-lt"/>
            </a:endParaRPr>
          </a:p>
          <a:p>
            <a:r>
              <a:rPr lang="es-MX" sz="1400" b="1" dirty="0">
                <a:latin typeface="+mj-lt"/>
              </a:rPr>
              <a:t>Etiquetas</a:t>
            </a:r>
            <a:r>
              <a:rPr lang="es-MX" sz="1400" dirty="0">
                <a:latin typeface="+mj-lt"/>
              </a:rPr>
              <a:t>: Proveen descripciones claras y accesibles para los elementos del formulario. Las etiquetas están asociadas a los inputs y ayudan a los usuarios a entender qué información se espera que proporcionen en cada campo. Las etiquetas también mejoran la accesibilidad para tecnologías de asistencia, como lectores de pantalla.</a:t>
            </a:r>
          </a:p>
          <a:p>
            <a:endParaRPr lang="es-CO" dirty="0"/>
          </a:p>
        </p:txBody>
      </p:sp>
      <p:sp>
        <p:nvSpPr>
          <p:cNvPr id="6" name="CuadroTexto 5"/>
          <p:cNvSpPr txBox="1"/>
          <p:nvPr/>
        </p:nvSpPr>
        <p:spPr>
          <a:xfrm>
            <a:off x="2888146" y="1204600"/>
            <a:ext cx="8135882" cy="523220"/>
          </a:xfrm>
          <a:prstGeom prst="rect">
            <a:avLst/>
          </a:prstGeom>
          <a:noFill/>
        </p:spPr>
        <p:txBody>
          <a:bodyPr wrap="square" rtlCol="0">
            <a:spAutoFit/>
          </a:bodyPr>
          <a:lstStyle/>
          <a:p>
            <a:r>
              <a:rPr lang="es-MX" sz="2800" b="1" dirty="0">
                <a:solidFill>
                  <a:schemeClr val="accent5">
                    <a:lumMod val="60000"/>
                    <a:lumOff val="40000"/>
                  </a:schemeClr>
                </a:solidFill>
              </a:rPr>
              <a:t>Formularios: Inputs, Botones, Etiquetas</a:t>
            </a:r>
            <a:endParaRPr lang="es-CO" sz="2800" b="1" dirty="0">
              <a:solidFill>
                <a:schemeClr val="accent5">
                  <a:lumMod val="60000"/>
                  <a:lumOff val="40000"/>
                </a:schemeClr>
              </a:solidFill>
            </a:endParaRPr>
          </a:p>
        </p:txBody>
      </p:sp>
      <p:pic>
        <p:nvPicPr>
          <p:cNvPr id="3074" name="Picture 2" descr="Diseñando Formularios más efectivos: Estructura, Inputs, Labels y Acciones.  | by Juan Carlos Ferraris | 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5368" y="2123019"/>
            <a:ext cx="4801298" cy="4039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79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3" name="CuadroTexto 2"/>
          <p:cNvSpPr txBox="1"/>
          <p:nvPr/>
        </p:nvSpPr>
        <p:spPr>
          <a:xfrm>
            <a:off x="431396" y="2342593"/>
            <a:ext cx="5587018" cy="3323987"/>
          </a:xfrm>
          <a:prstGeom prst="rect">
            <a:avLst/>
          </a:prstGeom>
          <a:noFill/>
        </p:spPr>
        <p:txBody>
          <a:bodyPr wrap="square" rtlCol="0">
            <a:spAutoFit/>
          </a:bodyPr>
          <a:lstStyle/>
          <a:p>
            <a:r>
              <a:rPr lang="es-MX" sz="1600" dirty="0">
                <a:latin typeface="+mj-lt"/>
              </a:rPr>
              <a:t>Los enlaces son esenciales para la navegación web, permitiendo a los usuarios moverse entre diferentes páginas o sitios web</a:t>
            </a:r>
            <a:r>
              <a:rPr lang="es-MX" sz="1600" dirty="0" smtClean="0">
                <a:latin typeface="+mj-lt"/>
              </a:rPr>
              <a:t>.</a:t>
            </a:r>
          </a:p>
          <a:p>
            <a:endParaRPr lang="es-MX" sz="1600" dirty="0">
              <a:latin typeface="+mj-lt"/>
            </a:endParaRPr>
          </a:p>
          <a:p>
            <a:r>
              <a:rPr lang="es-MX" sz="1600" b="1" dirty="0">
                <a:latin typeface="+mj-lt"/>
              </a:rPr>
              <a:t>Enlaces internos</a:t>
            </a:r>
            <a:r>
              <a:rPr lang="es-MX" sz="1600" dirty="0">
                <a:latin typeface="+mj-lt"/>
              </a:rPr>
              <a:t>: Son aquellos que llevan al usuario a otra página dentro del mismo sitio web. Facilitan la navegación interna y organizan la información en diferentes secciones</a:t>
            </a:r>
            <a:r>
              <a:rPr lang="es-MX" sz="1600" dirty="0" smtClean="0">
                <a:latin typeface="+mj-lt"/>
              </a:rPr>
              <a:t>.</a:t>
            </a:r>
          </a:p>
          <a:p>
            <a:endParaRPr lang="es-MX" sz="1600" dirty="0">
              <a:latin typeface="+mj-lt"/>
            </a:endParaRPr>
          </a:p>
          <a:p>
            <a:r>
              <a:rPr lang="es-MX" sz="1600" b="1" dirty="0">
                <a:latin typeface="+mj-lt"/>
              </a:rPr>
              <a:t>Enlaces externos</a:t>
            </a:r>
            <a:r>
              <a:rPr lang="es-MX" sz="1600" dirty="0">
                <a:latin typeface="+mj-lt"/>
              </a:rPr>
              <a:t>: Son aquellos que dirigen al usuario fuera del sitio web actual, hacia otros dominios o recursos. Es importante tener en cuenta el contexto de los enlaces externos para no interrumpir la experiencia de usuario y asegurar que el contenido vinculado sea confiable y relevante.</a:t>
            </a:r>
          </a:p>
          <a:p>
            <a:endParaRPr lang="es-CO" dirty="0"/>
          </a:p>
        </p:txBody>
      </p:sp>
      <p:sp>
        <p:nvSpPr>
          <p:cNvPr id="6" name="CuadroTexto 5"/>
          <p:cNvSpPr txBox="1"/>
          <p:nvPr/>
        </p:nvSpPr>
        <p:spPr>
          <a:xfrm>
            <a:off x="3474719" y="1314656"/>
            <a:ext cx="8135882" cy="523220"/>
          </a:xfrm>
          <a:prstGeom prst="rect">
            <a:avLst/>
          </a:prstGeom>
          <a:noFill/>
        </p:spPr>
        <p:txBody>
          <a:bodyPr wrap="square" rtlCol="0">
            <a:spAutoFit/>
          </a:bodyPr>
          <a:lstStyle/>
          <a:p>
            <a:r>
              <a:rPr lang="es-MX" sz="2800" b="1" dirty="0">
                <a:solidFill>
                  <a:schemeClr val="accent5">
                    <a:lumMod val="60000"/>
                    <a:lumOff val="40000"/>
                  </a:schemeClr>
                </a:solidFill>
              </a:rPr>
              <a:t>Enlaces Internos y Externos</a:t>
            </a:r>
            <a:endParaRPr lang="es-CO" sz="2800" b="1" dirty="0">
              <a:solidFill>
                <a:schemeClr val="accent5">
                  <a:lumMod val="60000"/>
                  <a:lumOff val="40000"/>
                </a:schemeClr>
              </a:solidFill>
            </a:endParaRPr>
          </a:p>
        </p:txBody>
      </p:sp>
      <p:pic>
        <p:nvPicPr>
          <p:cNvPr id="4098" name="Picture 2" descr="Qué son los enlaces internos y externos? Guía comple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676" y="2519548"/>
            <a:ext cx="4725161" cy="3147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652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3690719" y="1257420"/>
            <a:ext cx="4422636" cy="523220"/>
          </a:xfrm>
          <a:prstGeom prst="rect">
            <a:avLst/>
          </a:prstGeom>
          <a:noFill/>
        </p:spPr>
        <p:txBody>
          <a:bodyPr wrap="square" rtlCol="0">
            <a:spAutoFit/>
          </a:bodyPr>
          <a:lstStyle/>
          <a:p>
            <a:r>
              <a:rPr lang="es-MX" sz="2800" b="1" dirty="0">
                <a:solidFill>
                  <a:schemeClr val="accent5">
                    <a:lumMod val="60000"/>
                    <a:lumOff val="40000"/>
                  </a:schemeClr>
                </a:solidFill>
              </a:rPr>
              <a:t>Introducción a la Semántica</a:t>
            </a:r>
            <a:endParaRPr lang="es-CO" sz="2800" b="1" dirty="0">
              <a:solidFill>
                <a:schemeClr val="accent5">
                  <a:lumMod val="60000"/>
                  <a:lumOff val="40000"/>
                </a:schemeClr>
              </a:solidFill>
            </a:endParaRPr>
          </a:p>
        </p:txBody>
      </p:sp>
      <p:sp>
        <p:nvSpPr>
          <p:cNvPr id="5" name="Rectangle 1"/>
          <p:cNvSpPr>
            <a:spLocks noChangeArrowheads="1"/>
          </p:cNvSpPr>
          <p:nvPr/>
        </p:nvSpPr>
        <p:spPr bwMode="auto">
          <a:xfrm>
            <a:off x="364692" y="2039941"/>
            <a:ext cx="633536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smtClean="0">
                <a:ln>
                  <a:noFill/>
                </a:ln>
                <a:solidFill>
                  <a:schemeClr val="tx1"/>
                </a:solidFill>
                <a:effectLst/>
                <a:latin typeface="+mj-lt"/>
              </a:rPr>
              <a:t>La semántica web se refiere al uso de etiquetas HTML específicas que describen el significado del contenido, facilitando tanto la legibilidad para los humanos como la comprensión por parte de los motores de búsqueda.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1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&lt;header&gt;</a:t>
            </a:r>
            <a:r>
              <a:rPr kumimoji="0" lang="es-CO" altLang="es-CO" sz="1400" b="0" i="0" u="none" strike="noStrike" cap="none" normalizeH="0" baseline="0" dirty="0" smtClean="0">
                <a:ln>
                  <a:noFill/>
                </a:ln>
                <a:solidFill>
                  <a:schemeClr val="tx1"/>
                </a:solidFill>
                <a:effectLst/>
                <a:latin typeface="+mj-lt"/>
              </a:rPr>
              <a:t>: Representa la cabecera de un documento o sección. Suele incluir elementos como logotipos, títulos, o menús de navegación.</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&lt;nav&gt;</a:t>
            </a:r>
            <a:r>
              <a:rPr kumimoji="0" lang="es-CO" altLang="es-CO" sz="1400" b="0" i="0" u="none" strike="noStrike" cap="none" normalizeH="0" baseline="0" dirty="0" smtClean="0">
                <a:ln>
                  <a:noFill/>
                </a:ln>
                <a:solidFill>
                  <a:schemeClr val="tx1"/>
                </a:solidFill>
                <a:effectLst/>
                <a:latin typeface="+mj-lt"/>
              </a:rPr>
              <a:t>: Indica un bloque de navegación que contiene enlaces a otras partes del sitio o páginas relacionadas. Mejora la organización del sitio y facilita la navegación.</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&lt;footer&gt;</a:t>
            </a:r>
            <a:r>
              <a:rPr kumimoji="0" lang="es-CO" altLang="es-CO" sz="1400" b="0" i="0" u="none" strike="noStrike" cap="none" normalizeH="0" baseline="0" dirty="0" smtClean="0">
                <a:ln>
                  <a:noFill/>
                </a:ln>
                <a:solidFill>
                  <a:schemeClr val="tx1"/>
                </a:solidFill>
                <a:effectLst/>
                <a:latin typeface="+mj-lt"/>
              </a:rPr>
              <a:t>: Representa el pie de página de un documento o sección. Generalmente incluye información de contacto, derechos de autor, o enlaces importantes.</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&lt;article&gt;</a:t>
            </a:r>
            <a:r>
              <a:rPr kumimoji="0" lang="es-CO" altLang="es-CO" sz="1400" b="0" i="0" u="none" strike="noStrike" cap="none" normalizeH="0" baseline="0" dirty="0" smtClean="0">
                <a:ln>
                  <a:noFill/>
                </a:ln>
                <a:solidFill>
                  <a:schemeClr val="tx1"/>
                </a:solidFill>
                <a:effectLst/>
                <a:latin typeface="+mj-lt"/>
              </a:rPr>
              <a:t>: Define contenido autónomo que tiene sentido por sí mismo, como un artículo de un blog o una entrada de noticias.</a:t>
            </a:r>
          </a:p>
          <a:p>
            <a:pPr marL="0" marR="0" lvl="0" indent="0" algn="just" defTabSz="914400" rtl="0" eaLnBrk="0" fontAlgn="base" latinLnBrk="0" hangingPunct="0">
              <a:lnSpc>
                <a:spcPct val="100000"/>
              </a:lnSpc>
              <a:spcBef>
                <a:spcPct val="0"/>
              </a:spcBef>
              <a:spcAft>
                <a:spcPct val="0"/>
              </a:spcAft>
              <a:buClrTx/>
              <a:buSzTx/>
              <a:tabLst/>
            </a:pPr>
            <a:endParaRPr kumimoji="0" lang="es-CO" altLang="es-CO" sz="14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&lt;section&gt;</a:t>
            </a:r>
            <a:r>
              <a:rPr kumimoji="0" lang="es-CO" altLang="es-CO" sz="1400" b="0" i="0" u="none" strike="noStrike" cap="none" normalizeH="0" baseline="0" dirty="0" smtClean="0">
                <a:ln>
                  <a:noFill/>
                </a:ln>
                <a:solidFill>
                  <a:schemeClr val="tx1"/>
                </a:solidFill>
                <a:effectLst/>
                <a:latin typeface="+mj-lt"/>
              </a:rPr>
              <a:t>: Agrupa secciones temáticas o funcionales dentro de una página. Se utiliza para organizar el contenido de manera lógica.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pic>
        <p:nvPicPr>
          <p:cNvPr id="5123" name="Picture 3" descr="Duda: ¿Qué es mejor WEP o WPA? | CALIDAD EN GESTIÓN DE PROYECT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7022" y="2131383"/>
            <a:ext cx="3435506" cy="373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05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6" name="CuadroTexto 5"/>
          <p:cNvSpPr txBox="1"/>
          <p:nvPr/>
        </p:nvSpPr>
        <p:spPr>
          <a:xfrm>
            <a:off x="2385752" y="1230283"/>
            <a:ext cx="8135882" cy="461665"/>
          </a:xfrm>
          <a:prstGeom prst="rect">
            <a:avLst/>
          </a:prstGeom>
          <a:noFill/>
        </p:spPr>
        <p:txBody>
          <a:bodyPr wrap="square" rtlCol="0">
            <a:spAutoFit/>
          </a:bodyPr>
          <a:lstStyle/>
          <a:p>
            <a:r>
              <a:rPr lang="es-MX" sz="2400" b="1" dirty="0">
                <a:solidFill>
                  <a:schemeClr val="accent5">
                    <a:lumMod val="60000"/>
                    <a:lumOff val="40000"/>
                  </a:schemeClr>
                </a:solidFill>
              </a:rPr>
              <a:t>Creación de una Estructura de Página para el Sitio Web</a:t>
            </a:r>
            <a:endParaRPr lang="es-CO" sz="2400" b="1" dirty="0">
              <a:solidFill>
                <a:schemeClr val="accent5">
                  <a:lumMod val="60000"/>
                  <a:lumOff val="40000"/>
                </a:schemeClr>
              </a:solidFill>
            </a:endParaRPr>
          </a:p>
        </p:txBody>
      </p:sp>
      <p:sp>
        <p:nvSpPr>
          <p:cNvPr id="5" name="Rectangle 1"/>
          <p:cNvSpPr>
            <a:spLocks noChangeArrowheads="1"/>
          </p:cNvSpPr>
          <p:nvPr/>
        </p:nvSpPr>
        <p:spPr bwMode="auto">
          <a:xfrm>
            <a:off x="873170" y="2078648"/>
            <a:ext cx="5270269"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smtClean="0">
                <a:ln>
                  <a:noFill/>
                </a:ln>
                <a:solidFill>
                  <a:schemeClr val="tx1"/>
                </a:solidFill>
                <a:effectLst/>
                <a:latin typeface="+mj-lt"/>
              </a:rPr>
              <a:t>Una buena estructura de página es clave para que el sitio web sea navegable, funcional y accesible. La estructura debe seguir un flujo lógico y semántico, utilizando las etiquetas adecuadas para cada sección. En general, las páginas web suelen organizarse de la siguiente manera: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Cabecera (&lt;header&gt;)</a:t>
            </a:r>
            <a:r>
              <a:rPr kumimoji="0" lang="es-CO" altLang="es-CO" sz="1400" b="0" i="0" u="none" strike="noStrike" cap="none" normalizeH="0" baseline="0" dirty="0" smtClean="0">
                <a:ln>
                  <a:noFill/>
                </a:ln>
                <a:solidFill>
                  <a:schemeClr val="tx1"/>
                </a:solidFill>
                <a:effectLst/>
                <a:latin typeface="+mj-lt"/>
              </a:rPr>
              <a:t>: Contiene el logo, título, y menú de navegación.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Barra de navegación (&lt;nav&gt;)</a:t>
            </a:r>
            <a:r>
              <a:rPr kumimoji="0" lang="es-CO" altLang="es-CO" sz="1400" b="0" i="0" u="none" strike="noStrike" cap="none" normalizeH="0" baseline="0" dirty="0" smtClean="0">
                <a:ln>
                  <a:noFill/>
                </a:ln>
                <a:solidFill>
                  <a:schemeClr val="tx1"/>
                </a:solidFill>
                <a:effectLst/>
                <a:latin typeface="+mj-lt"/>
              </a:rPr>
              <a:t>: Sección con enlaces que permite al usuario moverse entre las páginas del sitio.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Cuerpo de contenido (&lt;section&gt; o &lt;article&gt;)</a:t>
            </a:r>
            <a:r>
              <a:rPr kumimoji="0" lang="es-CO" altLang="es-CO" sz="1400" b="0" i="0" u="none" strike="noStrike" cap="none" normalizeH="0" baseline="0" dirty="0" smtClean="0">
                <a:ln>
                  <a:noFill/>
                </a:ln>
                <a:solidFill>
                  <a:schemeClr val="tx1"/>
                </a:solidFill>
                <a:effectLst/>
                <a:latin typeface="+mj-lt"/>
              </a:rPr>
              <a:t>: El contenido principal de la página.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400" b="1" i="0" u="none" strike="noStrike" cap="none" normalizeH="0" baseline="0" dirty="0" smtClean="0">
                <a:ln>
                  <a:noFill/>
                </a:ln>
                <a:solidFill>
                  <a:schemeClr val="tx1"/>
                </a:solidFill>
                <a:effectLst/>
                <a:latin typeface="+mj-lt"/>
              </a:rPr>
              <a:t>Pie de página (&lt;footer&gt;)</a:t>
            </a:r>
            <a:r>
              <a:rPr kumimoji="0" lang="es-CO" altLang="es-CO" sz="1400" b="0" i="0" u="none" strike="noStrike" cap="none" normalizeH="0" baseline="0" dirty="0" smtClean="0">
                <a:ln>
                  <a:noFill/>
                </a:ln>
                <a:solidFill>
                  <a:schemeClr val="tx1"/>
                </a:solidFill>
                <a:effectLst/>
                <a:latin typeface="+mj-lt"/>
              </a:rPr>
              <a:t>: Con enlaces de contacto, términos legales o información adicional.</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400" b="0" i="0" u="none" strike="noStrike" cap="none" normalizeH="0" baseline="0" dirty="0" smtClean="0">
                <a:ln>
                  <a:noFill/>
                </a:ln>
                <a:solidFill>
                  <a:schemeClr val="tx1"/>
                </a:solidFill>
                <a:effectLst/>
                <a:latin typeface="+mj-lt"/>
              </a:rPr>
              <a:t>La estructura semántica y lógica no solo facilita la navegación, sino que también es clave para la optimización en motores de búsqueda (SEO) y la accesibilidad.</a:t>
            </a:r>
          </a:p>
        </p:txBody>
      </p:sp>
      <p:pic>
        <p:nvPicPr>
          <p:cNvPr id="6147" name="Picture 3" descr="logotipo de wepp. carta wep. diseño del logotipo de la letra wep. logotipo  de iniciales wep vinculado con círculo y logotipo de monograma en  mayúsculas. tipografía wep para tecnología, negocios y marca"/>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170311" y="2527069"/>
            <a:ext cx="3512895" cy="351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20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4074609" y="1263568"/>
            <a:ext cx="3550396" cy="523220"/>
          </a:xfrm>
          <a:prstGeom prst="rect">
            <a:avLst/>
          </a:prstGeom>
          <a:noFill/>
        </p:spPr>
        <p:txBody>
          <a:bodyPr wrap="none" rtlCol="0">
            <a:spAutoFit/>
          </a:bodyPr>
          <a:lstStyle/>
          <a:p>
            <a:r>
              <a:rPr lang="es-MX" sz="2800" b="1" dirty="0">
                <a:solidFill>
                  <a:schemeClr val="accent5">
                    <a:lumMod val="60000"/>
                    <a:lumOff val="40000"/>
                  </a:schemeClr>
                </a:solidFill>
              </a:rPr>
              <a:t>Validación y Seguridad</a:t>
            </a:r>
            <a:endParaRPr lang="es-CO" sz="2800" dirty="0"/>
          </a:p>
        </p:txBody>
      </p:sp>
      <p:sp>
        <p:nvSpPr>
          <p:cNvPr id="3" name="Rectangle 1"/>
          <p:cNvSpPr>
            <a:spLocks noChangeArrowheads="1"/>
          </p:cNvSpPr>
          <p:nvPr/>
        </p:nvSpPr>
        <p:spPr bwMode="auto">
          <a:xfrm>
            <a:off x="519983" y="2252978"/>
            <a:ext cx="623238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O" altLang="es-CO" sz="1600" b="1" i="0" u="none" strike="noStrike" cap="none" normalizeH="0" baseline="0" dirty="0" smtClean="0">
                <a:ln>
                  <a:noFill/>
                </a:ln>
                <a:solidFill>
                  <a:schemeClr val="tx1"/>
                </a:solidFill>
                <a:effectLst/>
                <a:latin typeface="+mj-lt"/>
              </a:rPr>
              <a:t>Validación</a:t>
            </a:r>
            <a:r>
              <a:rPr kumimoji="0" lang="es-CO" altLang="es-CO" sz="1600" b="0" i="0" u="none" strike="noStrike" cap="none" normalizeH="0" baseline="0" dirty="0" smtClean="0">
                <a:ln>
                  <a:noFill/>
                </a:ln>
                <a:solidFill>
                  <a:schemeClr val="tx1"/>
                </a:solidFill>
                <a:effectLst/>
                <a:latin typeface="+mj-lt"/>
              </a:rPr>
              <a:t>: Uno de los aspectos más importantes de los formularios es la validación de los datos introducidos. La validación puede realizarse tanto del lado del cliente como del servidor. Las validaciones del lado del cliente, utilizando HTML5 o JavaScript, permiten una retroalimentación inmediata al usuario, mejorando la experiencia de uso. Sin embargo, la validación en el servidor sigue siendo crucial para evitar el envío de datos maliciosos o inválidos.</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s-CO" altLang="es-CO" sz="1600" b="1" i="0" u="none" strike="noStrike" cap="none" normalizeH="0" baseline="0" dirty="0" smtClean="0">
                <a:ln>
                  <a:noFill/>
                </a:ln>
                <a:solidFill>
                  <a:schemeClr val="tx1"/>
                </a:solidFill>
                <a:effectLst/>
                <a:latin typeface="+mj-lt"/>
              </a:rPr>
              <a:t>Seguridad</a:t>
            </a:r>
            <a:r>
              <a:rPr kumimoji="0" lang="es-CO" altLang="es-CO" sz="1600" b="0" i="0" u="none" strike="noStrike" cap="none" normalizeH="0" baseline="0" dirty="0" smtClean="0">
                <a:ln>
                  <a:noFill/>
                </a:ln>
                <a:solidFill>
                  <a:schemeClr val="tx1"/>
                </a:solidFill>
                <a:effectLst/>
                <a:latin typeface="+mj-lt"/>
              </a:rPr>
              <a:t>: Los formularios son a menudo el punto de entrada de vulnerabilidades como la inyección SQL o ataques XSS (Cross-</a:t>
            </a:r>
            <a:r>
              <a:rPr kumimoji="0" lang="es-CO" altLang="es-CO" sz="1600" b="0" i="0" u="none" strike="noStrike" cap="none" normalizeH="0" baseline="0" dirty="0" err="1" smtClean="0">
                <a:ln>
                  <a:noFill/>
                </a:ln>
                <a:solidFill>
                  <a:schemeClr val="tx1"/>
                </a:solidFill>
                <a:effectLst/>
                <a:latin typeface="+mj-lt"/>
              </a:rPr>
              <a:t>Site</a:t>
            </a:r>
            <a:r>
              <a:rPr kumimoji="0" lang="es-CO" altLang="es-CO" sz="1600" b="0" i="0" u="none" strike="noStrike" cap="none" normalizeH="0" baseline="0" dirty="0" smtClean="0">
                <a:ln>
                  <a:noFill/>
                </a:ln>
                <a:solidFill>
                  <a:schemeClr val="tx1"/>
                </a:solidFill>
                <a:effectLst/>
                <a:latin typeface="+mj-lt"/>
              </a:rPr>
              <a:t> Scripting). Por ello, se deben implementar prácticas de seguridad como el uso de tokens CSRF (Cross-</a:t>
            </a:r>
            <a:r>
              <a:rPr kumimoji="0" lang="es-CO" altLang="es-CO" sz="1600" b="0" i="0" u="none" strike="noStrike" cap="none" normalizeH="0" baseline="0" dirty="0" err="1" smtClean="0">
                <a:ln>
                  <a:noFill/>
                </a:ln>
                <a:solidFill>
                  <a:schemeClr val="tx1"/>
                </a:solidFill>
                <a:effectLst/>
                <a:latin typeface="+mj-lt"/>
              </a:rPr>
              <a:t>Site</a:t>
            </a:r>
            <a:r>
              <a:rPr kumimoji="0" lang="es-CO" altLang="es-CO" sz="1600" b="0" i="0" u="none" strike="noStrike" cap="none" normalizeH="0" baseline="0" dirty="0" smtClean="0">
                <a:ln>
                  <a:noFill/>
                </a:ln>
                <a:solidFill>
                  <a:schemeClr val="tx1"/>
                </a:solidFill>
                <a:effectLst/>
                <a:latin typeface="+mj-lt"/>
              </a:rPr>
              <a:t> Request Forgery), la sanitización de entradas y la utilización de HTTPS para garantizar la encriptación de los datos enviados.</a:t>
            </a:r>
          </a:p>
        </p:txBody>
      </p:sp>
      <p:pic>
        <p:nvPicPr>
          <p:cNvPr id="7171" name="Picture 3" descr="Dispositivos de Validación | Productos | IDéntico S.A.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5483" y="2795086"/>
            <a:ext cx="4439887" cy="225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13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653133" y="1222005"/>
            <a:ext cx="7279878" cy="646331"/>
          </a:xfrm>
          <a:prstGeom prst="rect">
            <a:avLst/>
          </a:prstGeom>
          <a:noFill/>
        </p:spPr>
        <p:txBody>
          <a:bodyPr wrap="none" rtlCol="0">
            <a:spAutoFit/>
          </a:bodyPr>
          <a:lstStyle/>
          <a:p>
            <a:r>
              <a:rPr lang="es-MX" sz="3600" b="1" dirty="0">
                <a:solidFill>
                  <a:schemeClr val="accent5">
                    <a:lumMod val="60000"/>
                    <a:lumOff val="40000"/>
                  </a:schemeClr>
                </a:solidFill>
              </a:rPr>
              <a:t>Impacto en la Experiencia de Usuario</a:t>
            </a:r>
            <a:endParaRPr lang="es-CO" dirty="0"/>
          </a:p>
        </p:txBody>
      </p:sp>
      <p:sp>
        <p:nvSpPr>
          <p:cNvPr id="3" name="Rectangle 1"/>
          <p:cNvSpPr>
            <a:spLocks noChangeArrowheads="1"/>
          </p:cNvSpPr>
          <p:nvPr/>
        </p:nvSpPr>
        <p:spPr bwMode="auto">
          <a:xfrm>
            <a:off x="1279293" y="2651627"/>
            <a:ext cx="4315172"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400" b="1" i="0" u="none" strike="noStrike" cap="none" normalizeH="0" baseline="0" dirty="0" smtClean="0">
                <a:ln>
                  <a:noFill/>
                </a:ln>
                <a:solidFill>
                  <a:schemeClr val="tx1"/>
                </a:solidFill>
                <a:effectLst/>
                <a:latin typeface="+mj-lt"/>
              </a:rPr>
              <a:t>Experiencia de Usuario</a:t>
            </a:r>
            <a:r>
              <a:rPr kumimoji="0" lang="es-CO" altLang="es-CO" sz="1400" b="0" i="0" u="none" strike="noStrike" cap="none" normalizeH="0" baseline="0" dirty="0" smtClean="0">
                <a:ln>
                  <a:noFill/>
                </a:ln>
                <a:solidFill>
                  <a:schemeClr val="tx1"/>
                </a:solidFill>
                <a:effectLst/>
                <a:latin typeface="+mj-lt"/>
              </a:rPr>
              <a:t>: Los enlaces internos bien colocados facilitan la navegación fluida, manteniendo al usuario dentro del sitio web. Las "migas de pan" o breadcrumbs son un buen ejemplo de enlaces internos que mejoran la usabilidad, mostrando al usuario su ubicación actual en el sitio.</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CO" altLang="es-CO" sz="1400" b="0" i="0" u="none" strike="noStrike" cap="none" normalizeH="0" baseline="0" dirty="0" smtClean="0">
              <a:ln>
                <a:noFill/>
              </a:ln>
              <a:solidFill>
                <a:schemeClr val="tx1"/>
              </a:solidFill>
              <a:effectLst/>
              <a:latin typeface="+mj-l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CO" altLang="es-CO" sz="1400" b="1" i="0" u="none" strike="noStrike" cap="none" normalizeH="0" baseline="0" dirty="0" smtClean="0">
                <a:ln>
                  <a:noFill/>
                </a:ln>
                <a:solidFill>
                  <a:schemeClr val="tx1"/>
                </a:solidFill>
                <a:effectLst/>
                <a:latin typeface="+mj-lt"/>
              </a:rPr>
              <a:t>Estrategias de Navegación</a:t>
            </a:r>
            <a:r>
              <a:rPr kumimoji="0" lang="es-CO" altLang="es-CO" sz="1400" b="0" i="0" u="none" strike="noStrike" cap="none" normalizeH="0" baseline="0" dirty="0" smtClean="0">
                <a:ln>
                  <a:noFill/>
                </a:ln>
                <a:solidFill>
                  <a:schemeClr val="tx1"/>
                </a:solidFill>
                <a:effectLst/>
                <a:latin typeface="+mj-lt"/>
              </a:rPr>
              <a:t>: Los enlaces externos, aunque llevan a otros dominios, pueden mejorar la credibilidad del sitio al enlazar recursos de alta autoridad o sitios relevantes. Sin embargo, es importante que los enlaces externos se abran en una nueva pestaña para no perder la atención del usuario.</a:t>
            </a:r>
          </a:p>
        </p:txBody>
      </p:sp>
      <p:pic>
        <p:nvPicPr>
          <p:cNvPr id="8195" name="Picture 3" descr="Experiencia del usuario: Qué es y cuál es su importanc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5960" y="2312269"/>
            <a:ext cx="4848687" cy="323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3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2D8E67-1386-FF6A-B55A-D1ABD5FF825F}"/>
            </a:ext>
          </a:extLst>
        </p:cNvPr>
        <p:cNvGrpSpPr/>
        <p:nvPr/>
      </p:nvGrpSpPr>
      <p:grpSpPr>
        <a:xfrm>
          <a:off x="0" y="0"/>
          <a:ext cx="0" cy="0"/>
          <a:chOff x="0" y="0"/>
          <a:chExt cx="0" cy="0"/>
        </a:xfrm>
      </p:grpSpPr>
      <p:sp>
        <p:nvSpPr>
          <p:cNvPr id="7" name="Rectángulo redondeado 6"/>
          <p:cNvSpPr/>
          <p:nvPr/>
        </p:nvSpPr>
        <p:spPr>
          <a:xfrm>
            <a:off x="706582" y="1596044"/>
            <a:ext cx="11089178" cy="4098174"/>
          </a:xfrm>
          <a:prstGeom prst="round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Bombilla idea - Iconos gratis de arte y diseñ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797" y="1503925"/>
            <a:ext cx="2372748" cy="2372749"/>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n 24" descr="Interfaz de usuario gráfica, Texto, Aplicación&#10;&#10;Descripción generada automáticamente">
            <a:extLst>
              <a:ext uri="{FF2B5EF4-FFF2-40B4-BE49-F238E27FC236}">
                <a16:creationId xmlns:a16="http://schemas.microsoft.com/office/drawing/2014/main" id="{3F1EEFCD-DD45-B398-1F54-B88456909B0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16702" y="6432907"/>
            <a:ext cx="1814653" cy="263815"/>
          </a:xfrm>
          <a:prstGeom prst="rect">
            <a:avLst/>
          </a:prstGeom>
        </p:spPr>
      </p:pic>
      <p:sp>
        <p:nvSpPr>
          <p:cNvPr id="2" name="Rectángulo 1">
            <a:extLst>
              <a:ext uri="{FF2B5EF4-FFF2-40B4-BE49-F238E27FC236}">
                <a16:creationId xmlns:a16="http://schemas.microsoft.com/office/drawing/2014/main" id="{E1A2CB8D-344B-5EDA-98C2-FE10034E1421}"/>
              </a:ext>
            </a:extLst>
          </p:cNvPr>
          <p:cNvSpPr/>
          <p:nvPr/>
        </p:nvSpPr>
        <p:spPr>
          <a:xfrm>
            <a:off x="273050" y="347357"/>
            <a:ext cx="765175" cy="758825"/>
          </a:xfrm>
          <a:prstGeom prst="rect">
            <a:avLst/>
          </a:prstGeom>
          <a:solidFill>
            <a:srgbClr val="26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7EEAF87-A3E8-0FB0-51B3-5DDE313AFB6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6796" y="389586"/>
            <a:ext cx="706374" cy="654050"/>
          </a:xfrm>
          <a:prstGeom prst="rect">
            <a:avLst/>
          </a:prstGeom>
        </p:spPr>
      </p:pic>
      <p:sp>
        <p:nvSpPr>
          <p:cNvPr id="5" name="CuadroTexto 4"/>
          <p:cNvSpPr txBox="1"/>
          <p:nvPr/>
        </p:nvSpPr>
        <p:spPr>
          <a:xfrm>
            <a:off x="2713718" y="6284423"/>
            <a:ext cx="5973082" cy="1222002"/>
          </a:xfrm>
          <a:prstGeom prst="rect">
            <a:avLst/>
          </a:prstGeom>
          <a:noFill/>
        </p:spPr>
        <p:txBody>
          <a:bodyPr wrap="square" rtlCol="0">
            <a:spAutoFit/>
          </a:bodyPr>
          <a:lstStyle/>
          <a:p>
            <a:endParaRPr lang="es-CO" dirty="0"/>
          </a:p>
        </p:txBody>
      </p:sp>
      <p:sp>
        <p:nvSpPr>
          <p:cNvPr id="6" name="Rectangle 2"/>
          <p:cNvSpPr>
            <a:spLocks noChangeArrowheads="1"/>
          </p:cNvSpPr>
          <p:nvPr/>
        </p:nvSpPr>
        <p:spPr bwMode="auto">
          <a:xfrm>
            <a:off x="2651760" y="2306303"/>
            <a:ext cx="709906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s-MX" altLang="es-CO" sz="2400" b="1" dirty="0">
                <a:solidFill>
                  <a:srgbClr val="7030A0"/>
                </a:solidFill>
                <a:latin typeface="Arial" panose="020B0604020202020204" pitchFamily="34" charset="0"/>
              </a:rPr>
              <a:t>Esta versión amplía el conocimiento base sobre los temas, ofreciendo un enfoque más profundo en los aspectos técnicos, de accesibilidad, SEO, seguridad y planificación estratégica, esenciales para un desarrollador que busque crear sitios web robustos y bien estructurados.</a:t>
            </a:r>
            <a:endParaRPr kumimoji="0" lang="es-CO" altLang="es-CO"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586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4271</TotalTime>
  <Words>1038</Words>
  <Application>Microsoft Office PowerPoint</Application>
  <PresentationFormat>Panorámica</PresentationFormat>
  <Paragraphs>62</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Montserrat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Ogp Informatica</dc:creator>
  <cp:lastModifiedBy>CARLOS RODRIGUEZ</cp:lastModifiedBy>
  <cp:revision>100</cp:revision>
  <dcterms:created xsi:type="dcterms:W3CDTF">2023-03-30T14:23:16Z</dcterms:created>
  <dcterms:modified xsi:type="dcterms:W3CDTF">2024-10-04T03:06:56Z</dcterms:modified>
</cp:coreProperties>
</file>