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0" r:id="rId2"/>
    <p:sldId id="300" r:id="rId3"/>
    <p:sldId id="302" r:id="rId4"/>
    <p:sldId id="316" r:id="rId5"/>
    <p:sldId id="317" r:id="rId6"/>
    <p:sldId id="318" r:id="rId7"/>
    <p:sldId id="319" r:id="rId8"/>
    <p:sldId id="320" r:id="rId9"/>
    <p:sldId id="315" r:id="rId10"/>
    <p:sldId id="301" r:id="rId1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9966FF"/>
    <a:srgbClr val="273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5" d="100"/>
          <a:sy n="115" d="100"/>
        </p:scale>
        <p:origin x="37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ACBA4-8822-4E8E-90D9-C72ABB978AE2}" type="datetimeFigureOut">
              <a:rPr lang="es-CO" smtClean="0"/>
              <a:t>3/10/2024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A2EA6-2CD7-43AD-BE78-0CAD7E41D3C9}" type="slidenum">
              <a:rPr lang="es-CO" smtClean="0"/>
              <a:t>‹Nº›</a:t>
            </a:fld>
            <a:endParaRPr lang="es-CO"/>
          </a:p>
        </p:txBody>
      </p:sp>
    </p:spTree>
    <p:extLst>
      <p:ext uri="{BB962C8B-B14F-4D97-AF65-F5344CB8AC3E}">
        <p14:creationId xmlns:p14="http://schemas.microsoft.com/office/powerpoint/2010/main" val="2072690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FBE1C2-C00B-55D5-9804-A551B04C158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3EF3C71-DA2A-CB76-6330-30BFCAD14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091DEB4-DCE1-0DA0-FECC-1C90BB39876F}"/>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5" name="Marcador de pie de página 4">
            <a:extLst>
              <a:ext uri="{FF2B5EF4-FFF2-40B4-BE49-F238E27FC236}">
                <a16:creationId xmlns:a16="http://schemas.microsoft.com/office/drawing/2014/main" id="{3C12E6A9-8229-6019-5F4E-A9D2157C880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8BCC44F-8055-A11A-D075-084E47A1527B}"/>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39203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46091-770A-6A69-C5B5-9295007AA10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6E65EB1-1C94-3687-3AD3-D64C21E9C7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210EB4B-228D-68E4-720A-0C8F78525171}"/>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5" name="Marcador de pie de página 4">
            <a:extLst>
              <a:ext uri="{FF2B5EF4-FFF2-40B4-BE49-F238E27FC236}">
                <a16:creationId xmlns:a16="http://schemas.microsoft.com/office/drawing/2014/main" id="{1542E340-E14B-D328-FCC7-8D3E7E67AB2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3EB9406-BEE7-10AF-958D-C930B9C736E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65224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D62CF46-F518-DB5E-7CB0-190AB229B0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6E91D25-94D1-7C9E-CFE6-7B9329ED345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5F2EC86-F52F-A9CC-E0EE-4D952F001FE4}"/>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5" name="Marcador de pie de página 4">
            <a:extLst>
              <a:ext uri="{FF2B5EF4-FFF2-40B4-BE49-F238E27FC236}">
                <a16:creationId xmlns:a16="http://schemas.microsoft.com/office/drawing/2014/main" id="{DD08AC59-5936-E82D-4621-C8E78CC9B20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2FC4F32-6340-9B46-AE92-36A59A667C2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85582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C48F6-F4E0-3DFD-AC26-04EAE9A222B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078D405-3C28-7947-DD71-25C6ED3A925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275DC6C-5A90-4EC6-A8DE-07D35AE310A9}"/>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5" name="Marcador de pie de página 4">
            <a:extLst>
              <a:ext uri="{FF2B5EF4-FFF2-40B4-BE49-F238E27FC236}">
                <a16:creationId xmlns:a16="http://schemas.microsoft.com/office/drawing/2014/main" id="{A246D21C-DA62-B3E0-B781-81E82344388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1CD5BD8-4489-5DEC-C72E-8BA7D292E815}"/>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02835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C42897-4D39-367E-91CE-20788108AD5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3DC14D3-6568-9438-1112-9F269C9FCD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50194A9-9DA2-098A-DE91-048022AFA63C}"/>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5" name="Marcador de pie de página 4">
            <a:extLst>
              <a:ext uri="{FF2B5EF4-FFF2-40B4-BE49-F238E27FC236}">
                <a16:creationId xmlns:a16="http://schemas.microsoft.com/office/drawing/2014/main" id="{6A5D4FC9-3D2C-4612-EED7-0FC6AB70EF1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4F0936-F200-2B6D-B1E1-C81D19F772D9}"/>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726970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1D8E6-4070-74A5-50A5-BE7AB7F7495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EC10D02-ED9D-3F1F-7BF6-CF085DE0C0F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33A6F45B-1119-E469-870C-A954120B3C9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619DD39-C825-1508-F797-1741B458322A}"/>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6" name="Marcador de pie de página 5">
            <a:extLst>
              <a:ext uri="{FF2B5EF4-FFF2-40B4-BE49-F238E27FC236}">
                <a16:creationId xmlns:a16="http://schemas.microsoft.com/office/drawing/2014/main" id="{573116CE-7A6D-B812-1ED3-08DE737E9CF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944B45C-A803-EACC-A7DD-E9D39C96C057}"/>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73615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570645-DA5F-D3E4-2633-4EBAABB0AA9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E8418FF-E794-8640-C85C-6F9E8376D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969DF01-3F3D-6936-EFE9-0CCAE88086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C0EF6E8-D1C9-9CF2-1E95-A8F4B1914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1DDA514-020B-63A5-6D5D-88542F5A00C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3F05874-1C7D-2F93-AE74-BBE656B10DA1}"/>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8" name="Marcador de pie de página 7">
            <a:extLst>
              <a:ext uri="{FF2B5EF4-FFF2-40B4-BE49-F238E27FC236}">
                <a16:creationId xmlns:a16="http://schemas.microsoft.com/office/drawing/2014/main" id="{478D3331-9D8A-2AA5-CB4D-12E8A07FC8E0}"/>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2174DAFA-142A-7BDD-05E3-4E26EEE9D70A}"/>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01560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F83B6-D1BA-993B-57EF-4D6EF43E549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9C6A3DC-FC06-5425-6E4F-7B07824E9F83}"/>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4" name="Marcador de pie de página 3">
            <a:extLst>
              <a:ext uri="{FF2B5EF4-FFF2-40B4-BE49-F238E27FC236}">
                <a16:creationId xmlns:a16="http://schemas.microsoft.com/office/drawing/2014/main" id="{C3CCD0D6-922E-FA5B-A12F-B24AFE08B07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EB49CA6-0874-BF59-BC8C-EDF59503F67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23219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655FECB-7D69-3945-43E4-0384BA160F1D}"/>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3" name="Marcador de pie de página 2">
            <a:extLst>
              <a:ext uri="{FF2B5EF4-FFF2-40B4-BE49-F238E27FC236}">
                <a16:creationId xmlns:a16="http://schemas.microsoft.com/office/drawing/2014/main" id="{D82102E4-4195-E357-602F-08C964F0CFA0}"/>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EA8DDC3-6CFC-8705-AE83-87D5D72D739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15892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61C4D-3E9C-4965-DE35-AD95252FF3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14710F2-4405-0CBE-18ED-5FEDDAA4A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43DCBDE-62A2-912E-EB3E-C3614829C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D7D883C-1014-3B51-1999-9F553857A0A5}"/>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6" name="Marcador de pie de página 5">
            <a:extLst>
              <a:ext uri="{FF2B5EF4-FFF2-40B4-BE49-F238E27FC236}">
                <a16:creationId xmlns:a16="http://schemas.microsoft.com/office/drawing/2014/main" id="{40FE15F0-45AF-47E1-2443-CC0522C0B1D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721FC41-EF9A-FE9F-17F2-C7442084810C}"/>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30595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9AD41-85F0-5DD1-4372-9D3A430201B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A342FF3D-F72D-B8FF-7A5B-F2202CF6C0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2807D6D-B152-F0DB-8501-F4B0DF34C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BC22BFB-C88E-DED7-387C-B0495B497C2E}"/>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6" name="Marcador de pie de página 5">
            <a:extLst>
              <a:ext uri="{FF2B5EF4-FFF2-40B4-BE49-F238E27FC236}">
                <a16:creationId xmlns:a16="http://schemas.microsoft.com/office/drawing/2014/main" id="{51F401F7-8B4A-3B8D-3FAB-AD4BC35CB7B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BD8C06F-BC82-106B-5C1A-78F0184FF0EF}"/>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415942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E45DCD4-BE74-CEC7-0088-433B1306A4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B3F23CC-088C-0CCA-9BDC-A1C384CF18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1C74FC5-E92F-ED0E-7EE2-69248F62E3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DA42B-BF99-4754-B806-90D7563EF8DA}" type="datetimeFigureOut">
              <a:rPr lang="es-CO" smtClean="0"/>
              <a:t>3/10/2024</a:t>
            </a:fld>
            <a:endParaRPr lang="es-CO"/>
          </a:p>
        </p:txBody>
      </p:sp>
      <p:sp>
        <p:nvSpPr>
          <p:cNvPr id="5" name="Marcador de pie de página 4">
            <a:extLst>
              <a:ext uri="{FF2B5EF4-FFF2-40B4-BE49-F238E27FC236}">
                <a16:creationId xmlns:a16="http://schemas.microsoft.com/office/drawing/2014/main" id="{4B4AB052-D403-92E8-A334-C9C0E6637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5CC4BB4-CD11-F2E0-A876-0B0E285BA9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00B3B-3447-4120-B37F-80156B3D5CC4}" type="slidenum">
              <a:rPr lang="es-CO" smtClean="0"/>
              <a:t>‹Nº›</a:t>
            </a:fld>
            <a:endParaRPr lang="es-CO"/>
          </a:p>
        </p:txBody>
      </p:sp>
    </p:spTree>
    <p:extLst>
      <p:ext uri="{BB962C8B-B14F-4D97-AF65-F5344CB8AC3E}">
        <p14:creationId xmlns:p14="http://schemas.microsoft.com/office/powerpoint/2010/main" val="3579348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7.gif"/></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gif"/><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gi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7.gif"/></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gif"/><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gif"/><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7.gif"/></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7.gif"/></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gif"/><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Imagen 6" descr="Interfaz de usuario gráfica, Texto, Aplicación&#10;&#10;Descripción generada automáticamente">
            <a:extLst>
              <a:ext uri="{FF2B5EF4-FFF2-40B4-BE49-F238E27FC236}">
                <a16:creationId xmlns:a16="http://schemas.microsoft.com/office/drawing/2014/main" id="{FC4DDBEC-A60F-1E97-361C-F2FAB2ED53E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37838" y="6418217"/>
            <a:ext cx="1814653" cy="263815"/>
          </a:xfrm>
          <a:prstGeom prst="rect">
            <a:avLst/>
          </a:prstGeom>
        </p:spPr>
      </p:pic>
      <p:sp>
        <p:nvSpPr>
          <p:cNvPr id="8" name="CuadroTexto 7">
            <a:extLst>
              <a:ext uri="{FF2B5EF4-FFF2-40B4-BE49-F238E27FC236}">
                <a16:creationId xmlns:a16="http://schemas.microsoft.com/office/drawing/2014/main" id="{D6283AC3-139C-24F2-EF40-1EC0A42C1268}"/>
              </a:ext>
            </a:extLst>
          </p:cNvPr>
          <p:cNvSpPr txBox="1"/>
          <p:nvPr/>
        </p:nvSpPr>
        <p:spPr>
          <a:xfrm>
            <a:off x="707251" y="1938331"/>
            <a:ext cx="11110841" cy="769441"/>
          </a:xfrm>
          <a:prstGeom prst="rect">
            <a:avLst/>
          </a:prstGeom>
          <a:noFill/>
        </p:spPr>
        <p:txBody>
          <a:bodyPr wrap="square" rtlCol="0">
            <a:spAutoFit/>
          </a:bodyPr>
          <a:lstStyle/>
          <a:p>
            <a:pPr lvl="0" algn="ctr">
              <a:defRPr/>
            </a:pPr>
            <a:r>
              <a:rPr lang="es-MX" sz="4400" b="1" dirty="0">
                <a:solidFill>
                  <a:schemeClr val="accent5">
                    <a:lumMod val="75000"/>
                  </a:schemeClr>
                </a:solidFill>
                <a:effectLst>
                  <a:outerShdw blurRad="38100" dist="38100" dir="2700000" algn="tl">
                    <a:srgbClr val="000000">
                      <a:alpha val="43137"/>
                    </a:srgbClr>
                  </a:outerShdw>
                </a:effectLst>
                <a:latin typeface="Montserrat" panose="00000500000000000000" pitchFamily="2" charset="0"/>
              </a:rPr>
              <a:t>Introducción a CSS</a:t>
            </a:r>
            <a:endParaRPr kumimoji="0" lang="es-CO" sz="4400" b="1" strike="noStrike" kern="1200" cap="none" spc="0" normalizeH="0" baseline="0" noProof="0" dirty="0">
              <a:ln>
                <a:noFill/>
              </a:ln>
              <a:solidFill>
                <a:schemeClr val="accent5">
                  <a:lumMod val="75000"/>
                </a:schemeClr>
              </a:solidFill>
              <a:effectLst>
                <a:outerShdw blurRad="38100" dist="38100" dir="2700000" algn="tl">
                  <a:srgbClr val="000000">
                    <a:alpha val="43137"/>
                  </a:srgbClr>
                </a:outerShdw>
              </a:effectLst>
              <a:uLnTx/>
              <a:uFillTx/>
              <a:latin typeface="Montserrat" panose="00000500000000000000" pitchFamily="2" charset="0"/>
            </a:endParaRPr>
          </a:p>
        </p:txBody>
      </p:sp>
      <p:pic>
        <p:nvPicPr>
          <p:cNvPr id="3" name="Imagen 2" descr="Logotipo&#10;&#10;Descripción generada automáticamente">
            <a:extLst>
              <a:ext uri="{FF2B5EF4-FFF2-40B4-BE49-F238E27FC236}">
                <a16:creationId xmlns:a16="http://schemas.microsoft.com/office/drawing/2014/main" id="{838424A0-33AC-5DE3-A872-BA75BA4365B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424173" y="506929"/>
            <a:ext cx="966466" cy="883434"/>
          </a:xfrm>
          <a:prstGeom prst="rect">
            <a:avLst/>
          </a:prstGeom>
        </p:spPr>
      </p:pic>
      <p:pic>
        <p:nvPicPr>
          <p:cNvPr id="1026" name="Picture 2" descr="CSS: aprende a crear diseños atractivos - CRONUTS.DIGITAL"/>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4056608" y="3186283"/>
            <a:ext cx="4129491" cy="2919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472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B0C9AD7-4662-12C2-868F-F740801D09F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24695D4E-168E-3DAA-FAEF-4F9772C72AF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420C9C4C-6603-FA29-1B24-BACC3ADB11AE}"/>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B424D51D-5984-4D77-44EC-F71B66DB971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7" name="CuadroTexto 6">
            <a:extLst>
              <a:ext uri="{FF2B5EF4-FFF2-40B4-BE49-F238E27FC236}">
                <a16:creationId xmlns:a16="http://schemas.microsoft.com/office/drawing/2014/main" id="{1596FDA4-55E2-A82B-CA22-980272838B35}"/>
              </a:ext>
            </a:extLst>
          </p:cNvPr>
          <p:cNvSpPr txBox="1"/>
          <p:nvPr/>
        </p:nvSpPr>
        <p:spPr>
          <a:xfrm>
            <a:off x="628194" y="362668"/>
            <a:ext cx="11303161" cy="707886"/>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MX" sz="4000" b="1" dirty="0">
                <a:solidFill>
                  <a:prstClr val="white"/>
                </a:solidFill>
                <a:latin typeface="Montserrat" panose="00000500000000000000" pitchFamily="2" charset="0"/>
              </a:rPr>
              <a:t>www.pio.edu.co</a:t>
            </a:r>
            <a:endParaRPr kumimoji="0" lang="es-CO" sz="4000" b="1" i="0" u="none" strike="noStrike" kern="1200" cap="none" spc="0" normalizeH="0" baseline="0" noProof="0" dirty="0">
              <a:ln>
                <a:noFill/>
              </a:ln>
              <a:solidFill>
                <a:prstClr val="white"/>
              </a:solidFill>
              <a:effectLst/>
              <a:uLnTx/>
              <a:uFillTx/>
              <a:latin typeface="Montserrat" panose="00000500000000000000" pitchFamily="2" charset="0"/>
              <a:ea typeface="+mn-ea"/>
              <a:cs typeface="+mn-cs"/>
            </a:endParaRPr>
          </a:p>
        </p:txBody>
      </p:sp>
      <p:sp>
        <p:nvSpPr>
          <p:cNvPr id="3" name="object 2">
            <a:extLst>
              <a:ext uri="{FF2B5EF4-FFF2-40B4-BE49-F238E27FC236}">
                <a16:creationId xmlns:a16="http://schemas.microsoft.com/office/drawing/2014/main" id="{C648E2EC-F965-E9D4-1A36-9AF2F7459980}"/>
              </a:ext>
            </a:extLst>
          </p:cNvPr>
          <p:cNvSpPr/>
          <p:nvPr/>
        </p:nvSpPr>
        <p:spPr>
          <a:xfrm>
            <a:off x="0" y="2512895"/>
            <a:ext cx="12192000" cy="1846659"/>
          </a:xfrm>
          <a:custGeom>
            <a:avLst/>
            <a:gdLst/>
            <a:ahLst/>
            <a:cxnLst/>
            <a:rect l="l" t="t" r="r" b="b"/>
            <a:pathLst>
              <a:path w="12192000" h="3949700">
                <a:moveTo>
                  <a:pt x="0" y="3949700"/>
                </a:moveTo>
                <a:lnTo>
                  <a:pt x="12192000" y="3949700"/>
                </a:lnTo>
                <a:lnTo>
                  <a:pt x="12192000" y="0"/>
                </a:lnTo>
                <a:lnTo>
                  <a:pt x="0" y="0"/>
                </a:lnTo>
                <a:lnTo>
                  <a:pt x="0" y="3949700"/>
                </a:lnTo>
                <a:close/>
              </a:path>
            </a:pathLst>
          </a:custGeom>
          <a:solidFill>
            <a:schemeClr val="bg2">
              <a:lumMod val="90000"/>
              <a:alpha val="60000"/>
            </a:schemeClr>
          </a:solidFill>
        </p:spPr>
        <p:txBody>
          <a:bodyPr wrap="square" lIns="0" tIns="0" rIns="0" bIns="0" rtlCol="0"/>
          <a:lstStyle/>
          <a:p>
            <a:endParaRPr dirty="0"/>
          </a:p>
        </p:txBody>
      </p:sp>
      <p:sp>
        <p:nvSpPr>
          <p:cNvPr id="8" name="object 7">
            <a:extLst>
              <a:ext uri="{FF2B5EF4-FFF2-40B4-BE49-F238E27FC236}">
                <a16:creationId xmlns:a16="http://schemas.microsoft.com/office/drawing/2014/main" id="{542753D0-B517-ADBA-F7A7-C952CDF82D83}"/>
              </a:ext>
            </a:extLst>
          </p:cNvPr>
          <p:cNvSpPr txBox="1"/>
          <p:nvPr/>
        </p:nvSpPr>
        <p:spPr>
          <a:xfrm>
            <a:off x="0" y="2596249"/>
            <a:ext cx="12209617" cy="1687641"/>
          </a:xfrm>
          <a:prstGeom prst="rect">
            <a:avLst/>
          </a:prstGeom>
          <a:noFill/>
        </p:spPr>
        <p:txBody>
          <a:bodyPr vert="horz" wrap="square" lIns="0" tIns="12700" rIns="0" bIns="0" rtlCol="0">
            <a:spAutoFit/>
          </a:bodyPr>
          <a:lstStyle/>
          <a:p>
            <a:pPr marL="1592580" marR="5080" indent="-1580515" algn="ctr">
              <a:spcBef>
                <a:spcPts val="100"/>
              </a:spcBef>
            </a:pPr>
            <a:r>
              <a:rPr lang="es-CO" sz="5400" b="1" spc="-20" dirty="0">
                <a:solidFill>
                  <a:srgbClr val="0A51A1"/>
                </a:solidFill>
                <a:latin typeface="Montserrat" panose="00000500000000000000" pitchFamily="2" charset="0"/>
                <a:cs typeface="Arial"/>
              </a:rPr>
              <a:t>Formamos </a:t>
            </a:r>
            <a:r>
              <a:rPr lang="es-CO" sz="5400" b="1" spc="-20" dirty="0" err="1">
                <a:solidFill>
                  <a:srgbClr val="002060"/>
                </a:solidFill>
                <a:latin typeface="Montserrat" panose="00000500000000000000" pitchFamily="2" charset="0"/>
                <a:cs typeface="Arial"/>
              </a:rPr>
              <a:t>pioner@s</a:t>
            </a:r>
            <a:r>
              <a:rPr lang="es-CO" sz="5400" b="1" spc="-20" dirty="0">
                <a:solidFill>
                  <a:srgbClr val="0A51A1"/>
                </a:solidFill>
                <a:latin typeface="Montserrat" panose="00000500000000000000" pitchFamily="2" charset="0"/>
                <a:cs typeface="Arial"/>
              </a:rPr>
              <a:t> para un</a:t>
            </a:r>
          </a:p>
          <a:p>
            <a:pPr marL="1592580" marR="5080" indent="-1580515" algn="ctr">
              <a:spcBef>
                <a:spcPts val="100"/>
              </a:spcBef>
            </a:pPr>
            <a:r>
              <a:rPr lang="es-CO" sz="5400" b="1" spc="-20" dirty="0">
                <a:solidFill>
                  <a:srgbClr val="0A51A1"/>
                </a:solidFill>
                <a:latin typeface="Montserrat" panose="00000500000000000000" pitchFamily="2" charset="0"/>
                <a:cs typeface="Arial"/>
              </a:rPr>
              <a:t>mundo laboral que sí existe…</a:t>
            </a:r>
            <a:endParaRPr lang="es-CO" sz="5400" b="1" spc="-15" dirty="0">
              <a:solidFill>
                <a:srgbClr val="0A51A1"/>
              </a:solidFill>
              <a:latin typeface="Montserrat" panose="00000500000000000000" pitchFamily="2" charset="0"/>
              <a:cs typeface="Arial"/>
            </a:endParaRPr>
          </a:p>
        </p:txBody>
      </p:sp>
      <p:pic>
        <p:nvPicPr>
          <p:cNvPr id="9" name="Imagen 8" descr="Un grupo de personas en una cancha&#10;&#10;Descripción generada automáticamente">
            <a:extLst>
              <a:ext uri="{FF2B5EF4-FFF2-40B4-BE49-F238E27FC236}">
                <a16:creationId xmlns:a16="http://schemas.microsoft.com/office/drawing/2014/main" id="{0A862BFF-D521-B4E6-55F7-7136E17545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486" y="4894307"/>
            <a:ext cx="12422365" cy="1846659"/>
          </a:xfrm>
          <a:prstGeom prst="rect">
            <a:avLst/>
          </a:prstGeom>
        </p:spPr>
      </p:pic>
      <p:sp>
        <p:nvSpPr>
          <p:cNvPr id="10" name="CuadroTexto 9">
            <a:extLst>
              <a:ext uri="{FF2B5EF4-FFF2-40B4-BE49-F238E27FC236}">
                <a16:creationId xmlns:a16="http://schemas.microsoft.com/office/drawing/2014/main" id="{E8557DD9-E31A-437A-6EAB-BDA5FE1B7B85}"/>
              </a:ext>
            </a:extLst>
          </p:cNvPr>
          <p:cNvSpPr txBox="1"/>
          <p:nvPr/>
        </p:nvSpPr>
        <p:spPr>
          <a:xfrm>
            <a:off x="4702830" y="4359554"/>
            <a:ext cx="2786340" cy="646331"/>
          </a:xfrm>
          <a:prstGeom prst="rect">
            <a:avLst/>
          </a:prstGeom>
          <a:noFill/>
        </p:spPr>
        <p:txBody>
          <a:bodyPr wrap="none" rtlCol="0">
            <a:spAutoFit/>
          </a:bodyPr>
          <a:lstStyle/>
          <a:p>
            <a:r>
              <a:rPr lang="es-CO" sz="3600" b="1" dirty="0">
                <a:solidFill>
                  <a:srgbClr val="002060"/>
                </a:solidFill>
                <a:latin typeface="Montserrat" panose="00000500000000000000" pitchFamily="2" charset="0"/>
              </a:rPr>
              <a:t>#YoSoyPio</a:t>
            </a:r>
          </a:p>
        </p:txBody>
      </p:sp>
    </p:spTree>
    <p:extLst>
      <p:ext uri="{BB962C8B-B14F-4D97-AF65-F5344CB8AC3E}">
        <p14:creationId xmlns:p14="http://schemas.microsoft.com/office/powerpoint/2010/main" val="2489556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050" name="Picture 2" descr="CSS Logo - símbolo, significado logotipo, historia, PN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938058" y="2533075"/>
            <a:ext cx="4901910" cy="2777749"/>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2 CuadroTexto">
            <a:extLst>
              <a:ext uri="{FF2B5EF4-FFF2-40B4-BE49-F238E27FC236}">
                <a16:creationId xmlns:a16="http://schemas.microsoft.com/office/drawing/2014/main" id="{8FB1816E-F98E-2419-D5A5-893026A2759D}"/>
              </a:ext>
            </a:extLst>
          </p:cNvPr>
          <p:cNvSpPr txBox="1"/>
          <p:nvPr/>
        </p:nvSpPr>
        <p:spPr>
          <a:xfrm>
            <a:off x="1420530" y="2834290"/>
            <a:ext cx="4426089" cy="2308324"/>
          </a:xfrm>
          <a:prstGeom prst="rect">
            <a:avLst/>
          </a:prstGeom>
          <a:noFill/>
        </p:spPr>
        <p:txBody>
          <a:bodyPr wrap="square" rtlCol="0">
            <a:spAutoFit/>
          </a:bodyPr>
          <a:lstStyle/>
          <a:p>
            <a:pPr algn="just"/>
            <a:r>
              <a:rPr lang="es-MX" sz="1600" dirty="0">
                <a:latin typeface="+mj-lt"/>
              </a:rPr>
              <a:t>CSS (Hojas de Estilo en Cascada, por sus siglas en inglés) es el lenguaje utilizado para describir la presentación visual de un documento web escrito en HTML. Mientras que HTML se encarga de la estructura y contenido de la página, CSS define cómo esos elementos deben aparecer visualmente, es decir, cómo deben ser estilizados en términos de colores, fuentes, márgenes, alineación, entre otros aspectos.</a:t>
            </a:r>
            <a:endParaRPr lang="es-CO" sz="1600" b="1" dirty="0">
              <a:latin typeface="+mj-lt"/>
            </a:endParaRPr>
          </a:p>
        </p:txBody>
      </p:sp>
      <p:sp>
        <p:nvSpPr>
          <p:cNvPr id="3" name="Rectángulo 2"/>
          <p:cNvSpPr/>
          <p:nvPr/>
        </p:nvSpPr>
        <p:spPr>
          <a:xfrm>
            <a:off x="3962709" y="1295619"/>
            <a:ext cx="3601563"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3600" b="1" dirty="0">
                <a:ln/>
                <a:solidFill>
                  <a:schemeClr val="accent5">
                    <a:lumMod val="60000"/>
                    <a:lumOff val="40000"/>
                  </a:schemeClr>
                </a:solidFill>
                <a:latin typeface="+mj-lt"/>
              </a:rPr>
              <a:t>Introducción a CSS</a:t>
            </a:r>
            <a:endParaRPr lang="es-ES" sz="3600" b="1" cap="none" spc="0" dirty="0">
              <a:ln/>
              <a:solidFill>
                <a:schemeClr val="accent5">
                  <a:lumMod val="60000"/>
                  <a:lumOff val="40000"/>
                </a:schemeClr>
              </a:solidFill>
              <a:effectLst/>
              <a:latin typeface="+mj-lt"/>
            </a:endParaRPr>
          </a:p>
        </p:txBody>
      </p:sp>
    </p:spTree>
    <p:extLst>
      <p:ext uri="{BB962C8B-B14F-4D97-AF65-F5344CB8AC3E}">
        <p14:creationId xmlns:p14="http://schemas.microsoft.com/office/powerpoint/2010/main" val="2412004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CuadroTexto 2"/>
          <p:cNvSpPr txBox="1"/>
          <p:nvPr/>
        </p:nvSpPr>
        <p:spPr>
          <a:xfrm>
            <a:off x="1205888" y="2884359"/>
            <a:ext cx="4854091" cy="2031325"/>
          </a:xfrm>
          <a:prstGeom prst="rect">
            <a:avLst/>
          </a:prstGeom>
          <a:noFill/>
        </p:spPr>
        <p:txBody>
          <a:bodyPr wrap="square" rtlCol="0">
            <a:spAutoFit/>
          </a:bodyPr>
          <a:lstStyle/>
          <a:p>
            <a:pPr algn="just"/>
            <a:r>
              <a:rPr lang="es-MX" dirty="0">
                <a:latin typeface="+mj-lt"/>
              </a:rPr>
              <a:t>CSS es un lenguaje de diseño que separa la presentación visual de un sitio web de su estructura. Al utilizar CSS, puedes controlar la apariencia de múltiples páginas a la vez, modificando elementos como el diseño, los colores, las tipografías y el espaciado sin tener que modificar el código HTML.</a:t>
            </a:r>
            <a:endParaRPr lang="es-CO" dirty="0">
              <a:latin typeface="+mj-lt"/>
            </a:endParaRPr>
          </a:p>
        </p:txBody>
      </p:sp>
      <p:sp>
        <p:nvSpPr>
          <p:cNvPr id="6" name="CuadroTexto 5"/>
          <p:cNvSpPr txBox="1"/>
          <p:nvPr/>
        </p:nvSpPr>
        <p:spPr>
          <a:xfrm>
            <a:off x="3998421" y="1338349"/>
            <a:ext cx="3034146" cy="584775"/>
          </a:xfrm>
          <a:prstGeom prst="rect">
            <a:avLst/>
          </a:prstGeom>
          <a:noFill/>
        </p:spPr>
        <p:txBody>
          <a:bodyPr wrap="square" rtlCol="0">
            <a:spAutoFit/>
          </a:bodyPr>
          <a:lstStyle/>
          <a:p>
            <a:r>
              <a:rPr lang="es-MX" sz="3200" b="1" dirty="0">
                <a:solidFill>
                  <a:schemeClr val="accent5">
                    <a:lumMod val="60000"/>
                    <a:lumOff val="40000"/>
                  </a:schemeClr>
                </a:solidFill>
              </a:rPr>
              <a:t>¿Qué es CSS?</a:t>
            </a:r>
            <a:endParaRPr lang="es-CO" sz="3200" b="1" dirty="0">
              <a:solidFill>
                <a:schemeClr val="accent5">
                  <a:lumMod val="60000"/>
                  <a:lumOff val="40000"/>
                </a:schemeClr>
              </a:solidFill>
            </a:endParaRPr>
          </a:p>
        </p:txBody>
      </p:sp>
      <p:pic>
        <p:nvPicPr>
          <p:cNvPr id="3074" name="Picture 2" descr="Conceptos Básicos de CSS y Preguntas de Entrevista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1003" y="2244436"/>
            <a:ext cx="3477087" cy="3477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797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3840047" y="1310742"/>
            <a:ext cx="3990109" cy="584775"/>
          </a:xfrm>
          <a:prstGeom prst="rect">
            <a:avLst/>
          </a:prstGeom>
          <a:noFill/>
        </p:spPr>
        <p:txBody>
          <a:bodyPr wrap="square" rtlCol="0">
            <a:spAutoFit/>
          </a:bodyPr>
          <a:lstStyle/>
          <a:p>
            <a:r>
              <a:rPr lang="es-MX" sz="3200" b="1" dirty="0">
                <a:solidFill>
                  <a:schemeClr val="accent5">
                    <a:lumMod val="60000"/>
                    <a:lumOff val="40000"/>
                  </a:schemeClr>
                </a:solidFill>
              </a:rPr>
              <a:t>Características </a:t>
            </a:r>
            <a:r>
              <a:rPr lang="es-MX" sz="3200" b="1" dirty="0" smtClean="0">
                <a:solidFill>
                  <a:schemeClr val="accent5">
                    <a:lumMod val="60000"/>
                    <a:lumOff val="40000"/>
                  </a:schemeClr>
                </a:solidFill>
              </a:rPr>
              <a:t>de Css</a:t>
            </a:r>
            <a:endParaRPr lang="es-CO" sz="3200" b="1" dirty="0">
              <a:solidFill>
                <a:schemeClr val="accent5">
                  <a:lumMod val="60000"/>
                  <a:lumOff val="40000"/>
                </a:schemeClr>
              </a:solidFill>
            </a:endParaRPr>
          </a:p>
        </p:txBody>
      </p:sp>
      <p:sp>
        <p:nvSpPr>
          <p:cNvPr id="5" name="Rectangle 1"/>
          <p:cNvSpPr>
            <a:spLocks noChangeArrowheads="1"/>
          </p:cNvSpPr>
          <p:nvPr/>
        </p:nvSpPr>
        <p:spPr bwMode="auto">
          <a:xfrm>
            <a:off x="1346663" y="2581414"/>
            <a:ext cx="4705004"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CO" altLang="es-CO" sz="1600" b="1" i="0" u="none" strike="noStrike" cap="none" normalizeH="0" baseline="0" dirty="0" smtClean="0">
                <a:ln>
                  <a:noFill/>
                </a:ln>
                <a:solidFill>
                  <a:schemeClr val="tx1"/>
                </a:solidFill>
                <a:effectLst/>
                <a:latin typeface="+mj-lt"/>
              </a:rPr>
              <a:t>Modularidad</a:t>
            </a:r>
            <a:r>
              <a:rPr kumimoji="0" lang="es-CO" altLang="es-CO" sz="1600" b="0" i="0" u="none" strike="noStrike" cap="none" normalizeH="0" baseline="0" dirty="0" smtClean="0">
                <a:ln>
                  <a:noFill/>
                </a:ln>
                <a:solidFill>
                  <a:schemeClr val="tx1"/>
                </a:solidFill>
                <a:effectLst/>
                <a:latin typeface="+mj-lt"/>
              </a:rPr>
              <a:t>: El mismo archivo CSS puede aplicarse a varias páginas HTML, lo que permite una administración centralizada de los estilos.</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6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600" b="1" i="0" u="none" strike="noStrike" cap="none" normalizeH="0" baseline="0" dirty="0" smtClean="0">
                <a:ln>
                  <a:noFill/>
                </a:ln>
                <a:solidFill>
                  <a:schemeClr val="tx1"/>
                </a:solidFill>
                <a:effectLst/>
                <a:latin typeface="+mj-lt"/>
              </a:rPr>
              <a:t>Reutilización</a:t>
            </a:r>
            <a:r>
              <a:rPr kumimoji="0" lang="es-CO" altLang="es-CO" sz="1600" b="0" i="0" u="none" strike="noStrike" cap="none" normalizeH="0" baseline="0" dirty="0" smtClean="0">
                <a:ln>
                  <a:noFill/>
                </a:ln>
                <a:solidFill>
                  <a:schemeClr val="tx1"/>
                </a:solidFill>
                <a:effectLst/>
                <a:latin typeface="+mj-lt"/>
              </a:rPr>
              <a:t>: Los estilos CSS pueden reutilizarse en todo el sitio web, ahorrando tiempo y esfuerzo.</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6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600" b="1" i="0" u="none" strike="noStrike" cap="none" normalizeH="0" baseline="0" dirty="0" smtClean="0">
                <a:ln>
                  <a:noFill/>
                </a:ln>
                <a:solidFill>
                  <a:schemeClr val="tx1"/>
                </a:solidFill>
                <a:effectLst/>
                <a:latin typeface="+mj-lt"/>
              </a:rPr>
              <a:t>Flexibilidad y personalización</a:t>
            </a:r>
            <a:r>
              <a:rPr kumimoji="0" lang="es-CO" altLang="es-CO" sz="1600" b="0" i="0" u="none" strike="noStrike" cap="none" normalizeH="0" baseline="0" dirty="0" smtClean="0">
                <a:ln>
                  <a:noFill/>
                </a:ln>
                <a:solidFill>
                  <a:schemeClr val="tx1"/>
                </a:solidFill>
                <a:effectLst/>
                <a:latin typeface="+mj-lt"/>
              </a:rPr>
              <a:t>: CSS permite personalizar la apariencia de una página según las necesidades específicas del diseño o del usuario (por ejemplo, diseños responsivos para diferentes dispositivos). </a:t>
            </a:r>
          </a:p>
        </p:txBody>
      </p:sp>
      <p:pic>
        <p:nvPicPr>
          <p:cNvPr id="4099" name="Picture 3" descr="Introducción a las propiedades personalizadas de CSS - Diseñador web  freelance: Javi Niguez / Wordpress y Prestashop"/>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6184481" y="2662306"/>
            <a:ext cx="5159718" cy="2638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652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5124" name="Picture 4" descr="Selectores CSS: Guía completa para dominarlos 2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7649" y="2784290"/>
            <a:ext cx="4863715" cy="2735840"/>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4605251" y="1195869"/>
            <a:ext cx="2693324" cy="584775"/>
          </a:xfrm>
          <a:prstGeom prst="rect">
            <a:avLst/>
          </a:prstGeom>
          <a:noFill/>
        </p:spPr>
        <p:txBody>
          <a:bodyPr wrap="square" rtlCol="0">
            <a:spAutoFit/>
          </a:bodyPr>
          <a:lstStyle/>
          <a:p>
            <a:r>
              <a:rPr lang="es-MX" sz="3200" b="1" dirty="0">
                <a:solidFill>
                  <a:schemeClr val="accent5">
                    <a:lumMod val="60000"/>
                    <a:lumOff val="40000"/>
                  </a:schemeClr>
                </a:solidFill>
              </a:rPr>
              <a:t>Selectores CSS</a:t>
            </a:r>
            <a:endParaRPr lang="es-CO" sz="3200" b="1" dirty="0">
              <a:solidFill>
                <a:schemeClr val="accent5">
                  <a:lumMod val="60000"/>
                  <a:lumOff val="40000"/>
                </a:schemeClr>
              </a:solidFill>
            </a:endParaRPr>
          </a:p>
        </p:txBody>
      </p:sp>
      <p:sp>
        <p:nvSpPr>
          <p:cNvPr id="5" name="Rectangle 1"/>
          <p:cNvSpPr>
            <a:spLocks noChangeArrowheads="1"/>
          </p:cNvSpPr>
          <p:nvPr/>
        </p:nvSpPr>
        <p:spPr bwMode="auto">
          <a:xfrm>
            <a:off x="781397" y="2136273"/>
            <a:ext cx="6209607"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smtClean="0">
                <a:ln>
                  <a:noFill/>
                </a:ln>
                <a:solidFill>
                  <a:schemeClr val="tx1"/>
                </a:solidFill>
                <a:effectLst/>
                <a:latin typeface="+mj-lt"/>
              </a:rPr>
              <a:t>Los </a:t>
            </a:r>
            <a:r>
              <a:rPr kumimoji="0" lang="es-CO" altLang="es-CO" sz="1600" b="0" i="1" u="none" strike="noStrike" cap="none" normalizeH="0" baseline="0" dirty="0" smtClean="0">
                <a:ln>
                  <a:noFill/>
                </a:ln>
                <a:solidFill>
                  <a:schemeClr val="tx1"/>
                </a:solidFill>
                <a:effectLst/>
                <a:latin typeface="+mj-lt"/>
              </a:rPr>
              <a:t>selectores</a:t>
            </a:r>
            <a:r>
              <a:rPr kumimoji="0" lang="es-CO" altLang="es-CO" sz="1600" b="0" i="0" u="none" strike="noStrike" cap="none" normalizeH="0" baseline="0" dirty="0" smtClean="0">
                <a:ln>
                  <a:noFill/>
                </a:ln>
                <a:solidFill>
                  <a:schemeClr val="tx1"/>
                </a:solidFill>
                <a:effectLst/>
                <a:latin typeface="+mj-lt"/>
              </a:rPr>
              <a:t> son una parte esencial de CSS, ya que permiten elegir los elementos a los que se aplicarán los estilos.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600" b="0" i="0" u="none" strike="noStrike" cap="none" normalizeH="0" baseline="0" dirty="0" smtClean="0">
              <a:ln>
                <a:noFill/>
              </a:ln>
              <a:solidFill>
                <a:schemeClr val="tx1"/>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CO" altLang="es-CO" sz="1600" b="1" i="0" u="none" strike="noStrike" cap="none" normalizeH="0" baseline="0" dirty="0" smtClean="0">
                <a:ln>
                  <a:noFill/>
                </a:ln>
                <a:solidFill>
                  <a:schemeClr val="tx1"/>
                </a:solidFill>
                <a:effectLst/>
                <a:latin typeface="+mj-lt"/>
              </a:rPr>
              <a:t>Selectores básicos</a:t>
            </a:r>
            <a:r>
              <a:rPr kumimoji="0" lang="es-CO" altLang="es-CO" sz="1600" b="0" i="0" u="none" strike="noStrike" cap="none" normalizeH="0" baseline="0" dirty="0" smtClean="0">
                <a:ln>
                  <a:noFill/>
                </a:ln>
                <a:solidFill>
                  <a:schemeClr val="tx1"/>
                </a:solidFill>
                <a:effectLst/>
                <a:latin typeface="+mj-lt"/>
              </a:rPr>
              <a:t>: Se refiere a etiquetas HTML específicas, como h1, p, div.</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s-CO" altLang="es-CO" sz="1600" b="0" i="0" u="none" strike="noStrike" cap="none" normalizeH="0" baseline="0" dirty="0" smtClean="0">
              <a:ln>
                <a:noFill/>
              </a:ln>
              <a:solidFill>
                <a:schemeClr val="tx1"/>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CO" altLang="es-CO" sz="1600" b="1" i="0" u="none" strike="noStrike" cap="none" normalizeH="0" baseline="0" dirty="0" smtClean="0">
                <a:ln>
                  <a:noFill/>
                </a:ln>
                <a:solidFill>
                  <a:schemeClr val="tx1"/>
                </a:solidFill>
                <a:effectLst/>
                <a:latin typeface="+mj-lt"/>
              </a:rPr>
              <a:t>Selectores de clase</a:t>
            </a:r>
            <a:r>
              <a:rPr kumimoji="0" lang="es-CO" altLang="es-CO" sz="1600" b="0" i="0" u="none" strike="noStrike" cap="none" normalizeH="0" baseline="0" dirty="0" smtClean="0">
                <a:ln>
                  <a:noFill/>
                </a:ln>
                <a:solidFill>
                  <a:schemeClr val="tx1"/>
                </a:solidFill>
                <a:effectLst/>
                <a:latin typeface="+mj-lt"/>
              </a:rPr>
              <a:t>: Usan un punto (.) para aplicar estilos a cualquier elemento con una clase específica. Ejemplo: .clase-ejemplo.</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s-CO" altLang="es-CO" sz="1600" b="0" i="0" u="none" strike="noStrike" cap="none" normalizeH="0" baseline="0" dirty="0" smtClean="0">
              <a:ln>
                <a:noFill/>
              </a:ln>
              <a:solidFill>
                <a:schemeClr val="tx1"/>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CO" altLang="es-CO" sz="1600" b="1" i="0" u="none" strike="noStrike" cap="none" normalizeH="0" baseline="0" dirty="0" smtClean="0">
                <a:ln>
                  <a:noFill/>
                </a:ln>
                <a:solidFill>
                  <a:schemeClr val="tx1"/>
                </a:solidFill>
                <a:effectLst/>
                <a:latin typeface="+mj-lt"/>
              </a:rPr>
              <a:t>Selectores de ID</a:t>
            </a:r>
            <a:r>
              <a:rPr kumimoji="0" lang="es-CO" altLang="es-CO" sz="1600" b="0" i="0" u="none" strike="noStrike" cap="none" normalizeH="0" baseline="0" dirty="0" smtClean="0">
                <a:ln>
                  <a:noFill/>
                </a:ln>
                <a:solidFill>
                  <a:schemeClr val="tx1"/>
                </a:solidFill>
                <a:effectLst/>
                <a:latin typeface="+mj-lt"/>
              </a:rPr>
              <a:t>: Usan el símbolo de almohadilla (#) para aplicar estilos a un elemento con un identificador único. Ejemplo: #id-ejemplo.</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s-CO" altLang="es-CO" sz="1600" b="0" i="0" u="none" strike="noStrike" cap="none" normalizeH="0" baseline="0" dirty="0" smtClean="0">
              <a:ln>
                <a:noFill/>
              </a:ln>
              <a:solidFill>
                <a:schemeClr val="tx1"/>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CO" altLang="es-CO" sz="1600" b="1" i="0" u="none" strike="noStrike" cap="none" normalizeH="0" baseline="0" dirty="0" smtClean="0">
                <a:ln>
                  <a:noFill/>
                </a:ln>
                <a:solidFill>
                  <a:schemeClr val="tx1"/>
                </a:solidFill>
                <a:effectLst/>
                <a:latin typeface="+mj-lt"/>
              </a:rPr>
              <a:t>Selectores avanzados</a:t>
            </a:r>
            <a:r>
              <a:rPr kumimoji="0" lang="es-CO" altLang="es-CO" sz="1600" b="0" i="0" u="none" strike="noStrike" cap="none" normalizeH="0" baseline="0" dirty="0" smtClean="0">
                <a:ln>
                  <a:noFill/>
                </a:ln>
                <a:solidFill>
                  <a:schemeClr val="tx1"/>
                </a:solidFill>
                <a:effectLst/>
                <a:latin typeface="+mj-lt"/>
              </a:rPr>
              <a:t>: Incluyen combinaciones, como div &gt; p, que selecciona un &lt;p&gt; hijo directo de un &lt;div&gt;.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600" b="0" i="0" u="none" strike="noStrike" cap="none" normalizeH="0" baseline="0" dirty="0" smtClean="0">
              <a:ln>
                <a:noFill/>
              </a:ln>
              <a:solidFill>
                <a:schemeClr val="tx1"/>
              </a:solidFill>
              <a:effectLst/>
              <a:latin typeface="+mj-lt"/>
            </a:endParaRPr>
          </a:p>
        </p:txBody>
      </p:sp>
    </p:spTree>
    <p:extLst>
      <p:ext uri="{BB962C8B-B14F-4D97-AF65-F5344CB8AC3E}">
        <p14:creationId xmlns:p14="http://schemas.microsoft.com/office/powerpoint/2010/main" val="1498055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6146" name="Picture 2" descr="Selectores C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8578" y="2195689"/>
            <a:ext cx="5273387" cy="3515591"/>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CuadroTexto 2"/>
          <p:cNvSpPr txBox="1"/>
          <p:nvPr/>
        </p:nvSpPr>
        <p:spPr>
          <a:xfrm>
            <a:off x="873170" y="2195689"/>
            <a:ext cx="5670146" cy="3816429"/>
          </a:xfrm>
          <a:prstGeom prst="rect">
            <a:avLst/>
          </a:prstGeom>
          <a:noFill/>
        </p:spPr>
        <p:txBody>
          <a:bodyPr wrap="square" rtlCol="0">
            <a:spAutoFit/>
          </a:bodyPr>
          <a:lstStyle/>
          <a:p>
            <a:r>
              <a:rPr lang="es-MX" sz="1600" dirty="0">
                <a:latin typeface="+mj-lt"/>
              </a:rPr>
              <a:t>CSS sigue el principio de </a:t>
            </a:r>
            <a:r>
              <a:rPr lang="es-MX" sz="1600" i="1" dirty="0">
                <a:latin typeface="+mj-lt"/>
              </a:rPr>
              <a:t>cascada</a:t>
            </a:r>
            <a:r>
              <a:rPr lang="es-MX" sz="1600" dirty="0">
                <a:latin typeface="+mj-lt"/>
              </a:rPr>
              <a:t>, lo que significa que cuando múltiples reglas se aplican a un mismo elemento, se sigue un conjunto de reglas para determinar qué estilo prevalece. Este comportamiento está determinado por la </a:t>
            </a:r>
            <a:r>
              <a:rPr lang="es-MX" sz="1600" i="1" dirty="0">
                <a:latin typeface="+mj-lt"/>
              </a:rPr>
              <a:t>especificidad</a:t>
            </a:r>
            <a:r>
              <a:rPr lang="es-MX" sz="1600" dirty="0">
                <a:latin typeface="+mj-lt"/>
              </a:rPr>
              <a:t>, que evalúa la importancia de las reglas basándose en el tipo de selectores utilizados (ID, clases o elementos</a:t>
            </a:r>
            <a:r>
              <a:rPr lang="es-MX" sz="1600" dirty="0" smtClean="0">
                <a:latin typeface="+mj-lt"/>
              </a:rPr>
              <a:t>).</a:t>
            </a:r>
          </a:p>
          <a:p>
            <a:endParaRPr lang="es-MX" sz="1600" dirty="0">
              <a:latin typeface="+mj-lt"/>
            </a:endParaRPr>
          </a:p>
          <a:p>
            <a:r>
              <a:rPr lang="es-MX" sz="1600" b="1" dirty="0">
                <a:latin typeface="+mj-lt"/>
              </a:rPr>
              <a:t>Especificidad</a:t>
            </a:r>
            <a:r>
              <a:rPr lang="es-MX" sz="1600" b="1" dirty="0" smtClean="0">
                <a:latin typeface="+mj-lt"/>
              </a:rPr>
              <a:t>:</a:t>
            </a:r>
          </a:p>
          <a:p>
            <a:endParaRPr lang="es-MX" sz="1600" b="1" dirty="0">
              <a:latin typeface="+mj-lt"/>
            </a:endParaRPr>
          </a:p>
          <a:p>
            <a:r>
              <a:rPr lang="es-MX" sz="1600" dirty="0">
                <a:latin typeface="+mj-lt"/>
              </a:rPr>
              <a:t>Los selectores de ID tienen mayor peso que los selectores de clase.</a:t>
            </a:r>
          </a:p>
          <a:p>
            <a:r>
              <a:rPr lang="es-MX" sz="1600" dirty="0">
                <a:latin typeface="+mj-lt"/>
              </a:rPr>
              <a:t>Los selectores de clase son más específicos que los selectores de elementos HTML.</a:t>
            </a:r>
          </a:p>
          <a:p>
            <a:r>
              <a:rPr lang="es-MX" sz="1600" dirty="0">
                <a:latin typeface="+mj-lt"/>
              </a:rPr>
              <a:t>Cuando dos reglas tienen la misma especificidad, la última regla escrita en el CSS prevalece.</a:t>
            </a:r>
          </a:p>
          <a:p>
            <a:endParaRPr lang="es-CO" dirty="0"/>
          </a:p>
        </p:txBody>
      </p:sp>
      <p:sp>
        <p:nvSpPr>
          <p:cNvPr id="6" name="CuadroTexto 5"/>
          <p:cNvSpPr txBox="1"/>
          <p:nvPr/>
        </p:nvSpPr>
        <p:spPr>
          <a:xfrm>
            <a:off x="4214552" y="1172243"/>
            <a:ext cx="4380808" cy="584775"/>
          </a:xfrm>
          <a:prstGeom prst="rect">
            <a:avLst/>
          </a:prstGeom>
          <a:noFill/>
        </p:spPr>
        <p:txBody>
          <a:bodyPr wrap="square" rtlCol="0">
            <a:spAutoFit/>
          </a:bodyPr>
          <a:lstStyle/>
          <a:p>
            <a:r>
              <a:rPr lang="es-MX" sz="3200" b="1" dirty="0">
                <a:solidFill>
                  <a:schemeClr val="accent5">
                    <a:lumMod val="60000"/>
                    <a:lumOff val="40000"/>
                  </a:schemeClr>
                </a:solidFill>
              </a:rPr>
              <a:t>Cascada y Especificidad</a:t>
            </a:r>
            <a:endParaRPr lang="es-CO" sz="3200" b="1" dirty="0">
              <a:solidFill>
                <a:schemeClr val="accent5">
                  <a:lumMod val="60000"/>
                  <a:lumOff val="40000"/>
                </a:schemeClr>
              </a:solidFill>
            </a:endParaRPr>
          </a:p>
        </p:txBody>
      </p:sp>
    </p:spTree>
    <p:extLst>
      <p:ext uri="{BB962C8B-B14F-4D97-AF65-F5344CB8AC3E}">
        <p14:creationId xmlns:p14="http://schemas.microsoft.com/office/powerpoint/2010/main" val="211320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4057984" y="1106182"/>
            <a:ext cx="3596497" cy="646331"/>
          </a:xfrm>
          <a:prstGeom prst="rect">
            <a:avLst/>
          </a:prstGeom>
          <a:noFill/>
        </p:spPr>
        <p:txBody>
          <a:bodyPr wrap="none" rtlCol="0">
            <a:spAutoFit/>
          </a:bodyPr>
          <a:lstStyle/>
          <a:p>
            <a:r>
              <a:rPr lang="es-MX" sz="3600" b="1" dirty="0">
                <a:solidFill>
                  <a:schemeClr val="accent5">
                    <a:lumMod val="60000"/>
                    <a:lumOff val="40000"/>
                  </a:schemeClr>
                </a:solidFill>
              </a:rPr>
              <a:t>Estilos en cascada</a:t>
            </a:r>
            <a:endParaRPr lang="es-CO" dirty="0"/>
          </a:p>
        </p:txBody>
      </p:sp>
      <p:sp>
        <p:nvSpPr>
          <p:cNvPr id="3" name="Rectangle 1"/>
          <p:cNvSpPr>
            <a:spLocks noChangeArrowheads="1"/>
          </p:cNvSpPr>
          <p:nvPr/>
        </p:nvSpPr>
        <p:spPr bwMode="auto">
          <a:xfrm>
            <a:off x="1230282" y="2136272"/>
            <a:ext cx="4538751"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400" b="0" i="0" u="none" strike="noStrike" cap="none" normalizeH="0" baseline="0" dirty="0" smtClean="0">
                <a:ln>
                  <a:noFill/>
                </a:ln>
                <a:solidFill>
                  <a:schemeClr val="tx1"/>
                </a:solidFill>
                <a:effectLst/>
                <a:latin typeface="+mj-lt"/>
              </a:rPr>
              <a:t>El término "cascada" en CSS se refiere al hecho de que los estilos se aplican en un orden jerárquico y pueden ser sobrescritos por estilos más específicos o importantes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400" b="0" i="0" u="none" strike="noStrike" cap="none" normalizeH="0" baseline="0" dirty="0" smtClean="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Estilos predeterminados del navegador</a:t>
            </a:r>
            <a:r>
              <a:rPr kumimoji="0" lang="es-CO" altLang="es-CO" sz="1400" b="0" i="0" u="none" strike="noStrike" cap="none" normalizeH="0" baseline="0" dirty="0" smtClean="0">
                <a:ln>
                  <a:noFill/>
                </a:ln>
                <a:solidFill>
                  <a:schemeClr val="tx1"/>
                </a:solidFill>
                <a:effectLst/>
                <a:latin typeface="+mj-lt"/>
              </a:rPr>
              <a:t>: Todos los navegadores aplican sus propios estilos predeterminados a los elementos HTML. Sin embargo, estos pueden ser sobrescritos por el CSS definido en la página.</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Estilos en línea</a:t>
            </a:r>
            <a:r>
              <a:rPr kumimoji="0" lang="es-CO" altLang="es-CO" sz="1400" b="0" i="0" u="none" strike="noStrike" cap="none" normalizeH="0" baseline="0" dirty="0" smtClean="0">
                <a:ln>
                  <a:noFill/>
                </a:ln>
                <a:solidFill>
                  <a:schemeClr val="tx1"/>
                </a:solidFill>
                <a:effectLst/>
                <a:latin typeface="+mj-lt"/>
              </a:rPr>
              <a:t>: Son los más específicos y se aplican directamente dentro de los elementos HTML mediante el atributo style. Ejemplo: &lt;p style="color: red;"&gt;.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CO" altLang="es-CO" sz="14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Hojas de estilo externas</a:t>
            </a:r>
            <a:r>
              <a:rPr kumimoji="0" lang="es-CO" altLang="es-CO" sz="1400" b="0" i="0" u="none" strike="noStrike" cap="none" normalizeH="0" baseline="0" dirty="0" smtClean="0">
                <a:ln>
                  <a:noFill/>
                </a:ln>
                <a:solidFill>
                  <a:schemeClr val="tx1"/>
                </a:solidFill>
                <a:effectLst/>
                <a:latin typeface="+mj-lt"/>
              </a:rPr>
              <a:t>: Son los archivos CSS enlazados a las páginas HTML y que contienen las reglas de estilo para múltiples páginas. Son la forma más recomendada de aplicar CSS, ya que permiten centralizar el diseño.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smtClean="0">
              <a:ln>
                <a:noFill/>
              </a:ln>
              <a:solidFill>
                <a:schemeClr val="tx1"/>
              </a:solidFill>
              <a:effectLst/>
              <a:latin typeface="Arial" panose="020B0604020202020204" pitchFamily="34" charset="0"/>
            </a:endParaRPr>
          </a:p>
        </p:txBody>
      </p:sp>
      <p:pic>
        <p:nvPicPr>
          <p:cNvPr id="7171" name="Picture 3" descr="Hojas de estilos en Cascada (CSS) en html #proferichardlife #CSSenHtml  #EstrucuraCSSenHtm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2182" y="2136272"/>
            <a:ext cx="5143653" cy="3857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13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2969017" y="1106182"/>
            <a:ext cx="6080639" cy="646331"/>
          </a:xfrm>
          <a:prstGeom prst="rect">
            <a:avLst/>
          </a:prstGeom>
          <a:noFill/>
        </p:spPr>
        <p:txBody>
          <a:bodyPr wrap="none" rtlCol="0">
            <a:spAutoFit/>
          </a:bodyPr>
          <a:lstStyle/>
          <a:p>
            <a:r>
              <a:rPr lang="es-MX" sz="3600" b="1" dirty="0">
                <a:solidFill>
                  <a:schemeClr val="accent5">
                    <a:lumMod val="60000"/>
                    <a:lumOff val="40000"/>
                  </a:schemeClr>
                </a:solidFill>
              </a:rPr>
              <a:t>Propiedades CSS más comunes</a:t>
            </a:r>
            <a:endParaRPr lang="es-CO" dirty="0"/>
          </a:p>
        </p:txBody>
      </p:sp>
      <p:sp>
        <p:nvSpPr>
          <p:cNvPr id="3" name="Rectangle 1"/>
          <p:cNvSpPr>
            <a:spLocks noChangeArrowheads="1"/>
          </p:cNvSpPr>
          <p:nvPr/>
        </p:nvSpPr>
        <p:spPr bwMode="auto">
          <a:xfrm>
            <a:off x="873170" y="2319254"/>
            <a:ext cx="6231321"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Color y fondo</a:t>
            </a:r>
            <a:r>
              <a:rPr kumimoji="0" lang="es-CO" altLang="es-CO" sz="1400" b="0" i="0" u="none" strike="noStrike" cap="none" normalizeH="0" baseline="0" dirty="0" smtClean="0">
                <a:ln>
                  <a:noFill/>
                </a:ln>
                <a:solidFill>
                  <a:schemeClr val="tx1"/>
                </a:solidFill>
                <a:effectLst/>
                <a:latin typeface="+mj-lt"/>
              </a:rPr>
              <a:t>:</a:t>
            </a:r>
          </a:p>
          <a:p>
            <a:pPr marL="0" marR="0" lvl="0" indent="0" algn="just"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s-CO" altLang="es-CO" sz="1400" b="0" i="0" u="none" strike="noStrike" cap="none" normalizeH="0" baseline="0" dirty="0" smtClean="0">
                <a:ln>
                  <a:noFill/>
                </a:ln>
                <a:solidFill>
                  <a:schemeClr val="tx1"/>
                </a:solidFill>
                <a:effectLst/>
                <a:latin typeface="+mj-lt"/>
              </a:rPr>
              <a:t>color: Cambia el color del texto.</a:t>
            </a:r>
          </a:p>
          <a:p>
            <a:pPr marL="0" marR="0" lvl="0" indent="0" algn="just"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s-CO" altLang="es-CO" sz="1400" b="0" i="0" u="none" strike="noStrike" cap="none" normalizeH="0" baseline="0" dirty="0" smtClean="0">
                <a:ln>
                  <a:noFill/>
                </a:ln>
                <a:solidFill>
                  <a:schemeClr val="tx1"/>
                </a:solidFill>
                <a:effectLst/>
                <a:latin typeface="+mj-lt"/>
              </a:rPr>
              <a:t>background-color: Cambia el color de fondo de un elemento.</a:t>
            </a:r>
          </a:p>
          <a:p>
            <a:pPr marL="0" marR="0" lvl="0" indent="0" algn="just" defTabSz="914400" rtl="0" eaLnBrk="0" fontAlgn="base" latinLnBrk="0" hangingPunct="0">
              <a:lnSpc>
                <a:spcPct val="100000"/>
              </a:lnSpc>
              <a:spcBef>
                <a:spcPct val="0"/>
              </a:spcBef>
              <a:spcAft>
                <a:spcPct val="0"/>
              </a:spcAft>
              <a:buClrTx/>
              <a:buSzTx/>
              <a:tabLst/>
            </a:pPr>
            <a:r>
              <a:rPr kumimoji="0" lang="es-CO" altLang="es-CO" sz="1400" b="0" i="0" u="none" strike="noStrike" cap="none" normalizeH="0" baseline="0" dirty="0" smtClean="0">
                <a:ln>
                  <a:noFill/>
                </a:ln>
                <a:solidFill>
                  <a:schemeClr val="tx1"/>
                </a:solidFill>
                <a:effectLst/>
                <a:latin typeface="+mj-lt"/>
              </a:rPr>
              <a:t>background-image: Establece una imagen de fondo.</a:t>
            </a:r>
          </a:p>
          <a:p>
            <a:pPr marL="0" marR="0" lvl="0" indent="0" algn="just"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Tipografía</a:t>
            </a:r>
            <a:r>
              <a:rPr kumimoji="0" lang="es-CO" altLang="es-CO" sz="1400" b="0" i="0" u="none" strike="noStrike" cap="none" normalizeH="0" baseline="0" dirty="0" smtClean="0">
                <a:ln>
                  <a:noFill/>
                </a:ln>
                <a:solidFill>
                  <a:schemeClr val="tx1"/>
                </a:solidFill>
                <a:effectLst/>
                <a:latin typeface="+mj-lt"/>
              </a:rPr>
              <a:t>:</a:t>
            </a:r>
          </a:p>
          <a:p>
            <a:pPr marL="0" marR="0" lvl="0" indent="0" algn="just" defTabSz="914400" rtl="0" eaLnBrk="0" fontAlgn="base" latinLnBrk="0" hangingPunct="0">
              <a:lnSpc>
                <a:spcPct val="100000"/>
              </a:lnSpc>
              <a:spcBef>
                <a:spcPct val="0"/>
              </a:spcBef>
              <a:spcAft>
                <a:spcPct val="0"/>
              </a:spcAft>
              <a:buClrTx/>
              <a:buSzTx/>
              <a:tabLst/>
            </a:pPr>
            <a:r>
              <a:rPr kumimoji="0" lang="es-CO" altLang="es-CO" sz="1400" b="0" i="0" u="none" strike="noStrike" cap="none" normalizeH="0" baseline="0" dirty="0" smtClean="0">
                <a:ln>
                  <a:noFill/>
                </a:ln>
                <a:solidFill>
                  <a:schemeClr val="tx1"/>
                </a:solidFill>
                <a:effectLst/>
                <a:latin typeface="+mj-lt"/>
              </a:rPr>
              <a:t>font-family: Define la fuente del texto.</a:t>
            </a:r>
          </a:p>
          <a:p>
            <a:pPr marL="0" marR="0" lvl="0" indent="0" algn="just" defTabSz="914400" rtl="0" eaLnBrk="0" fontAlgn="base" latinLnBrk="0" hangingPunct="0">
              <a:lnSpc>
                <a:spcPct val="100000"/>
              </a:lnSpc>
              <a:spcBef>
                <a:spcPct val="0"/>
              </a:spcBef>
              <a:spcAft>
                <a:spcPct val="0"/>
              </a:spcAft>
              <a:buClrTx/>
              <a:buSzTx/>
              <a:tabLst/>
            </a:pPr>
            <a:r>
              <a:rPr kumimoji="0" lang="es-CO" altLang="es-CO" sz="1400" b="0" i="0" u="none" strike="noStrike" cap="none" normalizeH="0" baseline="0" dirty="0" smtClean="0">
                <a:ln>
                  <a:noFill/>
                </a:ln>
                <a:solidFill>
                  <a:schemeClr val="tx1"/>
                </a:solidFill>
                <a:effectLst/>
                <a:latin typeface="+mj-lt"/>
              </a:rPr>
              <a:t>font-size: Especifica el tamaño de la fuente.</a:t>
            </a:r>
          </a:p>
          <a:p>
            <a:pPr marL="0" marR="0" lvl="0" indent="0" algn="just" defTabSz="914400" rtl="0" eaLnBrk="0" fontAlgn="base" latinLnBrk="0" hangingPunct="0">
              <a:lnSpc>
                <a:spcPct val="100000"/>
              </a:lnSpc>
              <a:spcBef>
                <a:spcPct val="0"/>
              </a:spcBef>
              <a:spcAft>
                <a:spcPct val="0"/>
              </a:spcAft>
              <a:buClrTx/>
              <a:buSzTx/>
              <a:tabLst/>
            </a:pPr>
            <a:r>
              <a:rPr kumimoji="0" lang="es-CO" altLang="es-CO" sz="1400" b="0" i="0" u="none" strike="noStrike" cap="none" normalizeH="0" baseline="0" dirty="0" smtClean="0">
                <a:ln>
                  <a:noFill/>
                </a:ln>
                <a:solidFill>
                  <a:schemeClr val="tx1"/>
                </a:solidFill>
                <a:effectLst/>
                <a:latin typeface="+mj-lt"/>
              </a:rPr>
              <a:t>font-weight: Cambia el grosor de la fuente (por ejemplo, bold para negrita).</a:t>
            </a:r>
          </a:p>
          <a:p>
            <a:pPr marL="0" marR="0" lvl="0" indent="0" algn="just"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Espaciado y alineación</a:t>
            </a:r>
            <a:r>
              <a:rPr kumimoji="0" lang="es-CO" altLang="es-CO" sz="1400" b="0" i="0" u="none" strike="noStrike" cap="none" normalizeH="0" baseline="0" dirty="0" smtClean="0">
                <a:ln>
                  <a:noFill/>
                </a:ln>
                <a:solidFill>
                  <a:schemeClr val="tx1"/>
                </a:solidFill>
                <a:effectLst/>
                <a:latin typeface="+mj-lt"/>
              </a:rPr>
              <a:t>:</a:t>
            </a:r>
          </a:p>
          <a:p>
            <a:pPr marL="0" marR="0" lvl="0" indent="0" algn="just" defTabSz="914400" rtl="0" eaLnBrk="0" fontAlgn="base" latinLnBrk="0" hangingPunct="0">
              <a:lnSpc>
                <a:spcPct val="100000"/>
              </a:lnSpc>
              <a:spcBef>
                <a:spcPct val="0"/>
              </a:spcBef>
              <a:spcAft>
                <a:spcPct val="0"/>
              </a:spcAft>
              <a:buClrTx/>
              <a:buSzTx/>
              <a:tabLst/>
            </a:pPr>
            <a:r>
              <a:rPr kumimoji="0" lang="es-CO" altLang="es-CO" sz="1400" b="0" i="0" u="none" strike="noStrike" cap="none" normalizeH="0" baseline="0" dirty="0" smtClean="0">
                <a:ln>
                  <a:noFill/>
                </a:ln>
                <a:solidFill>
                  <a:schemeClr val="tx1"/>
                </a:solidFill>
                <a:effectLst/>
                <a:latin typeface="+mj-lt"/>
              </a:rPr>
              <a:t>margin: Establece el espacio exterior de un elemento.</a:t>
            </a:r>
          </a:p>
          <a:p>
            <a:pPr marL="0" marR="0" lvl="0" indent="0" algn="just" defTabSz="914400" rtl="0" eaLnBrk="0" fontAlgn="base" latinLnBrk="0" hangingPunct="0">
              <a:lnSpc>
                <a:spcPct val="100000"/>
              </a:lnSpc>
              <a:spcBef>
                <a:spcPct val="0"/>
              </a:spcBef>
              <a:spcAft>
                <a:spcPct val="0"/>
              </a:spcAft>
              <a:buClrTx/>
              <a:buSzTx/>
              <a:tabLst/>
            </a:pPr>
            <a:r>
              <a:rPr kumimoji="0" lang="es-CO" altLang="es-CO" sz="1400" b="0" i="0" u="none" strike="noStrike" cap="none" normalizeH="0" baseline="0" dirty="0" smtClean="0">
                <a:ln>
                  <a:noFill/>
                </a:ln>
                <a:solidFill>
                  <a:schemeClr val="tx1"/>
                </a:solidFill>
                <a:effectLst/>
                <a:latin typeface="+mj-lt"/>
              </a:rPr>
              <a:t>padding: Establece el espacio interior entre el contenido de un elemento y su borde.</a:t>
            </a:r>
          </a:p>
          <a:p>
            <a:pPr marL="0" marR="0" lvl="0" indent="0" algn="just" defTabSz="914400" rtl="0" eaLnBrk="0" fontAlgn="base" latinLnBrk="0" hangingPunct="0">
              <a:lnSpc>
                <a:spcPct val="100000"/>
              </a:lnSpc>
              <a:spcBef>
                <a:spcPct val="0"/>
              </a:spcBef>
              <a:spcAft>
                <a:spcPct val="0"/>
              </a:spcAft>
              <a:buClrTx/>
              <a:buSzTx/>
              <a:tabLst/>
            </a:pPr>
            <a:r>
              <a:rPr kumimoji="0" lang="es-CO" altLang="es-CO" sz="1400" b="0" i="0" u="none" strike="noStrike" cap="none" normalizeH="0" baseline="0" dirty="0" smtClean="0">
                <a:ln>
                  <a:noFill/>
                </a:ln>
                <a:solidFill>
                  <a:schemeClr val="tx1"/>
                </a:solidFill>
                <a:effectLst/>
                <a:latin typeface="+mj-lt"/>
              </a:rPr>
              <a:t>text-align: Alinea el texto dentro de un elemento (por ejemplo, left, center, right).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200" b="0" i="0" u="none" strike="noStrike" cap="none" normalizeH="0" baseline="0" dirty="0" smtClean="0">
              <a:ln>
                <a:noFill/>
              </a:ln>
              <a:solidFill>
                <a:schemeClr val="tx1"/>
              </a:solidFill>
              <a:effectLst/>
              <a:latin typeface="+mj-lt"/>
            </a:endParaRPr>
          </a:p>
        </p:txBody>
      </p:sp>
      <p:pic>
        <p:nvPicPr>
          <p:cNvPr id="8195" name="Picture 3" descr="Qué es CSS? - CSS en español - Lenguaje CS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0141" y="2319254"/>
            <a:ext cx="5561214" cy="2405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3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sp>
        <p:nvSpPr>
          <p:cNvPr id="7" name="Rectángulo redondeado 6"/>
          <p:cNvSpPr/>
          <p:nvPr/>
        </p:nvSpPr>
        <p:spPr>
          <a:xfrm>
            <a:off x="706582" y="1596044"/>
            <a:ext cx="11089178" cy="4098174"/>
          </a:xfrm>
          <a:prstGeom prst="roundRect">
            <a:avLst/>
          </a:prstGeom>
          <a:solidFill>
            <a:srgbClr val="CCCCFF"/>
          </a:solidFill>
          <a:ln>
            <a:solidFill>
              <a:srgbClr val="CC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8" name="Picture 4" descr="Bombilla idea - Iconos gratis de arte y diseñ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796" y="1246909"/>
            <a:ext cx="2721883" cy="2721884"/>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2713718" y="6284423"/>
            <a:ext cx="5973082" cy="1222002"/>
          </a:xfrm>
          <a:prstGeom prst="rect">
            <a:avLst/>
          </a:prstGeom>
          <a:noFill/>
        </p:spPr>
        <p:txBody>
          <a:bodyPr wrap="square" rtlCol="0">
            <a:spAutoFit/>
          </a:bodyPr>
          <a:lstStyle/>
          <a:p>
            <a:endParaRPr lang="es-CO" dirty="0"/>
          </a:p>
        </p:txBody>
      </p:sp>
      <p:sp>
        <p:nvSpPr>
          <p:cNvPr id="6" name="Rectangle 2"/>
          <p:cNvSpPr>
            <a:spLocks noChangeArrowheads="1"/>
          </p:cNvSpPr>
          <p:nvPr/>
        </p:nvSpPr>
        <p:spPr bwMode="auto">
          <a:xfrm>
            <a:off x="2186247" y="2705078"/>
            <a:ext cx="9335192"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s-MX" altLang="es-CO" sz="3200" b="1" dirty="0">
                <a:solidFill>
                  <a:srgbClr val="7030A0"/>
                </a:solidFill>
                <a:latin typeface="Arial" panose="020B0604020202020204" pitchFamily="34" charset="0"/>
              </a:rPr>
              <a:t>CSS es una herramienta poderosa para dar forma y estilo a los sitios web, y conocer sus fundamentos te permite crear diseños atractivos, funcionales y accesibles.</a:t>
            </a:r>
            <a:endParaRPr kumimoji="0" lang="es-CO" altLang="es-CO"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7586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4268</TotalTime>
  <Words>747</Words>
  <Application>Microsoft Office PowerPoint</Application>
  <PresentationFormat>Panorámica</PresentationFormat>
  <Paragraphs>59</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Calibri Light</vt:lpstr>
      <vt:lpstr>Montserrat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Ogp Informatica</dc:creator>
  <cp:lastModifiedBy>CARLOS RODRIGUEZ</cp:lastModifiedBy>
  <cp:revision>101</cp:revision>
  <dcterms:created xsi:type="dcterms:W3CDTF">2023-03-30T14:23:16Z</dcterms:created>
  <dcterms:modified xsi:type="dcterms:W3CDTF">2024-10-04T03:23:52Z</dcterms:modified>
</cp:coreProperties>
</file>