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0" r:id="rId2"/>
    <p:sldId id="300" r:id="rId3"/>
    <p:sldId id="302" r:id="rId4"/>
    <p:sldId id="316" r:id="rId5"/>
    <p:sldId id="317" r:id="rId6"/>
    <p:sldId id="318" r:id="rId7"/>
    <p:sldId id="319" r:id="rId8"/>
    <p:sldId id="301" r:id="rId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9966FF"/>
    <a:srgbClr val="273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showGuides="1">
      <p:cViewPr varScale="1">
        <p:scale>
          <a:sx n="72" d="100"/>
          <a:sy n="72" d="100"/>
        </p:scale>
        <p:origin x="53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ACBA4-8822-4E8E-90D9-C72ABB978AE2}" type="datetimeFigureOut">
              <a:rPr lang="es-CO" smtClean="0"/>
              <a:t>9/10/2024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FA2EA6-2CD7-43AD-BE78-0CAD7E41D3C9}" type="slidenum">
              <a:rPr lang="es-CO" smtClean="0"/>
              <a:t>‹Nº›</a:t>
            </a:fld>
            <a:endParaRPr lang="es-CO"/>
          </a:p>
        </p:txBody>
      </p:sp>
    </p:spTree>
    <p:extLst>
      <p:ext uri="{BB962C8B-B14F-4D97-AF65-F5344CB8AC3E}">
        <p14:creationId xmlns:p14="http://schemas.microsoft.com/office/powerpoint/2010/main" val="2072690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FBE1C2-C00B-55D5-9804-A551B04C158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3EF3C71-DA2A-CB76-6330-30BFCAD148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7091DEB4-DCE1-0DA0-FECC-1C90BB39876F}"/>
              </a:ext>
            </a:extLst>
          </p:cNvPr>
          <p:cNvSpPr>
            <a:spLocks noGrp="1"/>
          </p:cNvSpPr>
          <p:nvPr>
            <p:ph type="dt" sz="half" idx="10"/>
          </p:nvPr>
        </p:nvSpPr>
        <p:spPr/>
        <p:txBody>
          <a:bodyPr/>
          <a:lstStyle/>
          <a:p>
            <a:fld id="{238DA42B-BF99-4754-B806-90D7563EF8DA}" type="datetimeFigureOut">
              <a:rPr lang="es-CO" smtClean="0"/>
              <a:t>9/10/2024</a:t>
            </a:fld>
            <a:endParaRPr lang="es-CO"/>
          </a:p>
        </p:txBody>
      </p:sp>
      <p:sp>
        <p:nvSpPr>
          <p:cNvPr id="5" name="Marcador de pie de página 4">
            <a:extLst>
              <a:ext uri="{FF2B5EF4-FFF2-40B4-BE49-F238E27FC236}">
                <a16:creationId xmlns:a16="http://schemas.microsoft.com/office/drawing/2014/main" id="{3C12E6A9-8229-6019-5F4E-A9D2157C880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8BCC44F-8055-A11A-D075-084E47A1527B}"/>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39203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46091-770A-6A69-C5B5-9295007AA10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6E65EB1-1C94-3687-3AD3-D64C21E9C75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210EB4B-228D-68E4-720A-0C8F78525171}"/>
              </a:ext>
            </a:extLst>
          </p:cNvPr>
          <p:cNvSpPr>
            <a:spLocks noGrp="1"/>
          </p:cNvSpPr>
          <p:nvPr>
            <p:ph type="dt" sz="half" idx="10"/>
          </p:nvPr>
        </p:nvSpPr>
        <p:spPr/>
        <p:txBody>
          <a:bodyPr/>
          <a:lstStyle/>
          <a:p>
            <a:fld id="{238DA42B-BF99-4754-B806-90D7563EF8DA}" type="datetimeFigureOut">
              <a:rPr lang="es-CO" smtClean="0"/>
              <a:t>9/10/2024</a:t>
            </a:fld>
            <a:endParaRPr lang="es-CO"/>
          </a:p>
        </p:txBody>
      </p:sp>
      <p:sp>
        <p:nvSpPr>
          <p:cNvPr id="5" name="Marcador de pie de página 4">
            <a:extLst>
              <a:ext uri="{FF2B5EF4-FFF2-40B4-BE49-F238E27FC236}">
                <a16:creationId xmlns:a16="http://schemas.microsoft.com/office/drawing/2014/main" id="{1542E340-E14B-D328-FCC7-8D3E7E67AB2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3EB9406-BEE7-10AF-958D-C930B9C736E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65224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D62CF46-F518-DB5E-7CB0-190AB229B08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6E91D25-94D1-7C9E-CFE6-7B9329ED345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5F2EC86-F52F-A9CC-E0EE-4D952F001FE4}"/>
              </a:ext>
            </a:extLst>
          </p:cNvPr>
          <p:cNvSpPr>
            <a:spLocks noGrp="1"/>
          </p:cNvSpPr>
          <p:nvPr>
            <p:ph type="dt" sz="half" idx="10"/>
          </p:nvPr>
        </p:nvSpPr>
        <p:spPr/>
        <p:txBody>
          <a:bodyPr/>
          <a:lstStyle/>
          <a:p>
            <a:fld id="{238DA42B-BF99-4754-B806-90D7563EF8DA}" type="datetimeFigureOut">
              <a:rPr lang="es-CO" smtClean="0"/>
              <a:t>9/10/2024</a:t>
            </a:fld>
            <a:endParaRPr lang="es-CO"/>
          </a:p>
        </p:txBody>
      </p:sp>
      <p:sp>
        <p:nvSpPr>
          <p:cNvPr id="5" name="Marcador de pie de página 4">
            <a:extLst>
              <a:ext uri="{FF2B5EF4-FFF2-40B4-BE49-F238E27FC236}">
                <a16:creationId xmlns:a16="http://schemas.microsoft.com/office/drawing/2014/main" id="{DD08AC59-5936-E82D-4621-C8E78CC9B20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2FC4F32-6340-9B46-AE92-36A59A667C2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85582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7C48F6-F4E0-3DFD-AC26-04EAE9A222B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078D405-3C28-7947-DD71-25C6ED3A925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275DC6C-5A90-4EC6-A8DE-07D35AE310A9}"/>
              </a:ext>
            </a:extLst>
          </p:cNvPr>
          <p:cNvSpPr>
            <a:spLocks noGrp="1"/>
          </p:cNvSpPr>
          <p:nvPr>
            <p:ph type="dt" sz="half" idx="10"/>
          </p:nvPr>
        </p:nvSpPr>
        <p:spPr/>
        <p:txBody>
          <a:bodyPr/>
          <a:lstStyle/>
          <a:p>
            <a:fld id="{238DA42B-BF99-4754-B806-90D7563EF8DA}" type="datetimeFigureOut">
              <a:rPr lang="es-CO" smtClean="0"/>
              <a:t>9/10/2024</a:t>
            </a:fld>
            <a:endParaRPr lang="es-CO"/>
          </a:p>
        </p:txBody>
      </p:sp>
      <p:sp>
        <p:nvSpPr>
          <p:cNvPr id="5" name="Marcador de pie de página 4">
            <a:extLst>
              <a:ext uri="{FF2B5EF4-FFF2-40B4-BE49-F238E27FC236}">
                <a16:creationId xmlns:a16="http://schemas.microsoft.com/office/drawing/2014/main" id="{A246D21C-DA62-B3E0-B781-81E82344388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1CD5BD8-4489-5DEC-C72E-8BA7D292E815}"/>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028350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C42897-4D39-367E-91CE-20788108AD5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3DC14D3-6568-9438-1112-9F269C9FCD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50194A9-9DA2-098A-DE91-048022AFA63C}"/>
              </a:ext>
            </a:extLst>
          </p:cNvPr>
          <p:cNvSpPr>
            <a:spLocks noGrp="1"/>
          </p:cNvSpPr>
          <p:nvPr>
            <p:ph type="dt" sz="half" idx="10"/>
          </p:nvPr>
        </p:nvSpPr>
        <p:spPr/>
        <p:txBody>
          <a:bodyPr/>
          <a:lstStyle/>
          <a:p>
            <a:fld id="{238DA42B-BF99-4754-B806-90D7563EF8DA}" type="datetimeFigureOut">
              <a:rPr lang="es-CO" smtClean="0"/>
              <a:t>9/10/2024</a:t>
            </a:fld>
            <a:endParaRPr lang="es-CO"/>
          </a:p>
        </p:txBody>
      </p:sp>
      <p:sp>
        <p:nvSpPr>
          <p:cNvPr id="5" name="Marcador de pie de página 4">
            <a:extLst>
              <a:ext uri="{FF2B5EF4-FFF2-40B4-BE49-F238E27FC236}">
                <a16:creationId xmlns:a16="http://schemas.microsoft.com/office/drawing/2014/main" id="{6A5D4FC9-3D2C-4612-EED7-0FC6AB70EF1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24F0936-F200-2B6D-B1E1-C81D19F772D9}"/>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726970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71D8E6-4070-74A5-50A5-BE7AB7F7495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EC10D02-ED9D-3F1F-7BF6-CF085DE0C0F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33A6F45B-1119-E469-870C-A954120B3C9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0619DD39-C825-1508-F797-1741B458322A}"/>
              </a:ext>
            </a:extLst>
          </p:cNvPr>
          <p:cNvSpPr>
            <a:spLocks noGrp="1"/>
          </p:cNvSpPr>
          <p:nvPr>
            <p:ph type="dt" sz="half" idx="10"/>
          </p:nvPr>
        </p:nvSpPr>
        <p:spPr/>
        <p:txBody>
          <a:bodyPr/>
          <a:lstStyle/>
          <a:p>
            <a:fld id="{238DA42B-BF99-4754-B806-90D7563EF8DA}" type="datetimeFigureOut">
              <a:rPr lang="es-CO" smtClean="0"/>
              <a:t>9/10/2024</a:t>
            </a:fld>
            <a:endParaRPr lang="es-CO"/>
          </a:p>
        </p:txBody>
      </p:sp>
      <p:sp>
        <p:nvSpPr>
          <p:cNvPr id="6" name="Marcador de pie de página 5">
            <a:extLst>
              <a:ext uri="{FF2B5EF4-FFF2-40B4-BE49-F238E27FC236}">
                <a16:creationId xmlns:a16="http://schemas.microsoft.com/office/drawing/2014/main" id="{573116CE-7A6D-B812-1ED3-08DE737E9CF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944B45C-A803-EACC-A7DD-E9D39C96C057}"/>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73615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570645-DA5F-D3E4-2633-4EBAABB0AA9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E8418FF-E794-8640-C85C-6F9E8376D3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969DF01-3F3D-6936-EFE9-0CCAE88086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6C0EF6E8-D1C9-9CF2-1E95-A8F4B19142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1DDA514-020B-63A5-6D5D-88542F5A00C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93F05874-1C7D-2F93-AE74-BBE656B10DA1}"/>
              </a:ext>
            </a:extLst>
          </p:cNvPr>
          <p:cNvSpPr>
            <a:spLocks noGrp="1"/>
          </p:cNvSpPr>
          <p:nvPr>
            <p:ph type="dt" sz="half" idx="10"/>
          </p:nvPr>
        </p:nvSpPr>
        <p:spPr/>
        <p:txBody>
          <a:bodyPr/>
          <a:lstStyle/>
          <a:p>
            <a:fld id="{238DA42B-BF99-4754-B806-90D7563EF8DA}" type="datetimeFigureOut">
              <a:rPr lang="es-CO" smtClean="0"/>
              <a:t>9/10/2024</a:t>
            </a:fld>
            <a:endParaRPr lang="es-CO"/>
          </a:p>
        </p:txBody>
      </p:sp>
      <p:sp>
        <p:nvSpPr>
          <p:cNvPr id="8" name="Marcador de pie de página 7">
            <a:extLst>
              <a:ext uri="{FF2B5EF4-FFF2-40B4-BE49-F238E27FC236}">
                <a16:creationId xmlns:a16="http://schemas.microsoft.com/office/drawing/2014/main" id="{478D3331-9D8A-2AA5-CB4D-12E8A07FC8E0}"/>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2174DAFA-142A-7BDD-05E3-4E26EEE9D70A}"/>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015600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4F83B6-D1BA-993B-57EF-4D6EF43E549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69C6A3DC-FC06-5425-6E4F-7B07824E9F83}"/>
              </a:ext>
            </a:extLst>
          </p:cNvPr>
          <p:cNvSpPr>
            <a:spLocks noGrp="1"/>
          </p:cNvSpPr>
          <p:nvPr>
            <p:ph type="dt" sz="half" idx="10"/>
          </p:nvPr>
        </p:nvSpPr>
        <p:spPr/>
        <p:txBody>
          <a:bodyPr/>
          <a:lstStyle/>
          <a:p>
            <a:fld id="{238DA42B-BF99-4754-B806-90D7563EF8DA}" type="datetimeFigureOut">
              <a:rPr lang="es-CO" smtClean="0"/>
              <a:t>9/10/2024</a:t>
            </a:fld>
            <a:endParaRPr lang="es-CO"/>
          </a:p>
        </p:txBody>
      </p:sp>
      <p:sp>
        <p:nvSpPr>
          <p:cNvPr id="4" name="Marcador de pie de página 3">
            <a:extLst>
              <a:ext uri="{FF2B5EF4-FFF2-40B4-BE49-F238E27FC236}">
                <a16:creationId xmlns:a16="http://schemas.microsoft.com/office/drawing/2014/main" id="{C3CCD0D6-922E-FA5B-A12F-B24AFE08B07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EB49CA6-0874-BF59-BC8C-EDF59503F67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23219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655FECB-7D69-3945-43E4-0384BA160F1D}"/>
              </a:ext>
            </a:extLst>
          </p:cNvPr>
          <p:cNvSpPr>
            <a:spLocks noGrp="1"/>
          </p:cNvSpPr>
          <p:nvPr>
            <p:ph type="dt" sz="half" idx="10"/>
          </p:nvPr>
        </p:nvSpPr>
        <p:spPr/>
        <p:txBody>
          <a:bodyPr/>
          <a:lstStyle/>
          <a:p>
            <a:fld id="{238DA42B-BF99-4754-B806-90D7563EF8DA}" type="datetimeFigureOut">
              <a:rPr lang="es-CO" smtClean="0"/>
              <a:t>9/10/2024</a:t>
            </a:fld>
            <a:endParaRPr lang="es-CO"/>
          </a:p>
        </p:txBody>
      </p:sp>
      <p:sp>
        <p:nvSpPr>
          <p:cNvPr id="3" name="Marcador de pie de página 2">
            <a:extLst>
              <a:ext uri="{FF2B5EF4-FFF2-40B4-BE49-F238E27FC236}">
                <a16:creationId xmlns:a16="http://schemas.microsoft.com/office/drawing/2014/main" id="{D82102E4-4195-E357-602F-08C964F0CFA0}"/>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EA8DDC3-6CFC-8705-AE83-87D5D72D739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158922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61C4D-3E9C-4965-DE35-AD95252FF34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14710F2-4405-0CBE-18ED-5FEDDAA4A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43DCBDE-62A2-912E-EB3E-C3614829C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D7D883C-1014-3B51-1999-9F553857A0A5}"/>
              </a:ext>
            </a:extLst>
          </p:cNvPr>
          <p:cNvSpPr>
            <a:spLocks noGrp="1"/>
          </p:cNvSpPr>
          <p:nvPr>
            <p:ph type="dt" sz="half" idx="10"/>
          </p:nvPr>
        </p:nvSpPr>
        <p:spPr/>
        <p:txBody>
          <a:bodyPr/>
          <a:lstStyle/>
          <a:p>
            <a:fld id="{238DA42B-BF99-4754-B806-90D7563EF8DA}" type="datetimeFigureOut">
              <a:rPr lang="es-CO" smtClean="0"/>
              <a:t>9/10/2024</a:t>
            </a:fld>
            <a:endParaRPr lang="es-CO"/>
          </a:p>
        </p:txBody>
      </p:sp>
      <p:sp>
        <p:nvSpPr>
          <p:cNvPr id="6" name="Marcador de pie de página 5">
            <a:extLst>
              <a:ext uri="{FF2B5EF4-FFF2-40B4-BE49-F238E27FC236}">
                <a16:creationId xmlns:a16="http://schemas.microsoft.com/office/drawing/2014/main" id="{40FE15F0-45AF-47E1-2443-CC0522C0B1D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721FC41-EF9A-FE9F-17F2-C7442084810C}"/>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30595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19AD41-85F0-5DD1-4372-9D3A430201B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A342FF3D-F72D-B8FF-7A5B-F2202CF6C0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22807D6D-B152-F0DB-8501-F4B0DF34C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BC22BFB-C88E-DED7-387C-B0495B497C2E}"/>
              </a:ext>
            </a:extLst>
          </p:cNvPr>
          <p:cNvSpPr>
            <a:spLocks noGrp="1"/>
          </p:cNvSpPr>
          <p:nvPr>
            <p:ph type="dt" sz="half" idx="10"/>
          </p:nvPr>
        </p:nvSpPr>
        <p:spPr/>
        <p:txBody>
          <a:bodyPr/>
          <a:lstStyle/>
          <a:p>
            <a:fld id="{238DA42B-BF99-4754-B806-90D7563EF8DA}" type="datetimeFigureOut">
              <a:rPr lang="es-CO" smtClean="0"/>
              <a:t>9/10/2024</a:t>
            </a:fld>
            <a:endParaRPr lang="es-CO"/>
          </a:p>
        </p:txBody>
      </p:sp>
      <p:sp>
        <p:nvSpPr>
          <p:cNvPr id="6" name="Marcador de pie de página 5">
            <a:extLst>
              <a:ext uri="{FF2B5EF4-FFF2-40B4-BE49-F238E27FC236}">
                <a16:creationId xmlns:a16="http://schemas.microsoft.com/office/drawing/2014/main" id="{51F401F7-8B4A-3B8D-3FAB-AD4BC35CB7B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BD8C06F-BC82-106B-5C1A-78F0184FF0EF}"/>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4159429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E45DCD4-BE74-CEC7-0088-433B1306A4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B3F23CC-088C-0CCA-9BDC-A1C384CF18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1C74FC5-E92F-ED0E-7EE2-69248F62E3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8DA42B-BF99-4754-B806-90D7563EF8DA}" type="datetimeFigureOut">
              <a:rPr lang="es-CO" smtClean="0"/>
              <a:t>9/10/2024</a:t>
            </a:fld>
            <a:endParaRPr lang="es-CO"/>
          </a:p>
        </p:txBody>
      </p:sp>
      <p:sp>
        <p:nvSpPr>
          <p:cNvPr id="5" name="Marcador de pie de página 4">
            <a:extLst>
              <a:ext uri="{FF2B5EF4-FFF2-40B4-BE49-F238E27FC236}">
                <a16:creationId xmlns:a16="http://schemas.microsoft.com/office/drawing/2014/main" id="{4B4AB052-D403-92E8-A334-C9C0E66375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5CC4BB4-CD11-F2E0-A876-0B0E285BA9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00B3B-3447-4120-B37F-80156B3D5CC4}" type="slidenum">
              <a:rPr lang="es-CO" smtClean="0"/>
              <a:t>‹Nº›</a:t>
            </a:fld>
            <a:endParaRPr lang="es-CO"/>
          </a:p>
        </p:txBody>
      </p:sp>
    </p:spTree>
    <p:extLst>
      <p:ext uri="{BB962C8B-B14F-4D97-AF65-F5344CB8AC3E}">
        <p14:creationId xmlns:p14="http://schemas.microsoft.com/office/powerpoint/2010/main" val="3579348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hyperlink" Target="https://es.wikipedia.org/wiki/Programaci%C3%B3n_orientada_a_objetos" TargetMode="External"/><Relationship Id="rId13" Type="http://schemas.openxmlformats.org/officeDocument/2006/relationships/hyperlink" Target="https://es.wikipedia.org/wiki/Navegador_web" TargetMode="External"/><Relationship Id="rId18" Type="http://schemas.openxmlformats.org/officeDocument/2006/relationships/hyperlink" Target="https://es.wikipedia.org/wiki/World_Wide_Web" TargetMode="External"/><Relationship Id="rId3" Type="http://schemas.openxmlformats.org/officeDocument/2006/relationships/image" Target="../media/image2.png"/><Relationship Id="rId21" Type="http://schemas.openxmlformats.org/officeDocument/2006/relationships/hyperlink" Target="https://es.wikipedia.org/wiki/C%2B%2B" TargetMode="External"/><Relationship Id="rId7" Type="http://schemas.openxmlformats.org/officeDocument/2006/relationships/hyperlink" Target="https://es.wikipedia.org/wiki/ECMAScript" TargetMode="External"/><Relationship Id="rId12" Type="http://schemas.openxmlformats.org/officeDocument/2006/relationships/hyperlink" Target="https://es.wikipedia.org/wiki/Cliente_(inform%C3%A1tica)" TargetMode="External"/><Relationship Id="rId17" Type="http://schemas.openxmlformats.org/officeDocument/2006/relationships/hyperlink" Target="https://es.wikipedia.org/wiki/Aplicaci%C3%B3n_inform%C3%A1tica" TargetMode="External"/><Relationship Id="rId2" Type="http://schemas.openxmlformats.org/officeDocument/2006/relationships/image" Target="../media/image4.png"/><Relationship Id="rId16" Type="http://schemas.openxmlformats.org/officeDocument/2006/relationships/hyperlink" Target="https://es.wikipedia.org/wiki/JavaScript#cite_note-3" TargetMode="External"/><Relationship Id="rId20" Type="http://schemas.openxmlformats.org/officeDocument/2006/relationships/hyperlink" Target="https://es.wikipedia.org/wiki/Widget" TargetMode="External"/><Relationship Id="rId1" Type="http://schemas.openxmlformats.org/officeDocument/2006/relationships/slideLayout" Target="../slideLayouts/slideLayout1.xml"/><Relationship Id="rId6" Type="http://schemas.openxmlformats.org/officeDocument/2006/relationships/hyperlink" Target="https://es.wikipedia.org/wiki/Int%C3%A9rprete_(inform%C3%A1tica)" TargetMode="External"/><Relationship Id="rId11" Type="http://schemas.openxmlformats.org/officeDocument/2006/relationships/hyperlink" Target="https://es.wikipedia.org/wiki/Tipado_din%C3%A1mico" TargetMode="External"/><Relationship Id="rId5" Type="http://schemas.openxmlformats.org/officeDocument/2006/relationships/hyperlink" Target="https://es.wikipedia.org/wiki/Lenguaje_de_programaci%C3%B3n" TargetMode="External"/><Relationship Id="rId15" Type="http://schemas.openxmlformats.org/officeDocument/2006/relationships/hyperlink" Target="https://es.wikipedia.org/wiki/P%C3%A1gina_web" TargetMode="External"/><Relationship Id="rId23" Type="http://schemas.openxmlformats.org/officeDocument/2006/relationships/image" Target="../media/image6.png"/><Relationship Id="rId10" Type="http://schemas.openxmlformats.org/officeDocument/2006/relationships/hyperlink" Target="https://es.wikipedia.org/wiki/Tipado_fuerte#Lenguajes_no_tipados" TargetMode="External"/><Relationship Id="rId19" Type="http://schemas.openxmlformats.org/officeDocument/2006/relationships/hyperlink" Target="https://es.wikipedia.org/wiki/PDF" TargetMode="External"/><Relationship Id="rId4" Type="http://schemas.openxmlformats.org/officeDocument/2006/relationships/image" Target="../media/image5.gif"/><Relationship Id="rId9" Type="http://schemas.openxmlformats.org/officeDocument/2006/relationships/hyperlink" Target="https://es.wikipedia.org/wiki/Programaci%C3%B3n_basada_en_prototipos" TargetMode="External"/><Relationship Id="rId14" Type="http://schemas.openxmlformats.org/officeDocument/2006/relationships/hyperlink" Target="https://es.wikipedia.org/wiki/Interfaz_de_usuario" TargetMode="External"/><Relationship Id="rId22" Type="http://schemas.openxmlformats.org/officeDocument/2006/relationships/hyperlink" Target="https://es.wikipedia.org/wiki/Java_(lenguaje_de_programaci%C3%B3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jfif"/><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jfif"/><Relationship Id="rId5" Type="http://schemas.openxmlformats.org/officeDocument/2006/relationships/image" Target="../media/image7.png"/><Relationship Id="rId4" Type="http://schemas.openxmlformats.org/officeDocument/2006/relationships/image" Target="../media/image5.gi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5.gif"/></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5.gif"/><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5.gif"/><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3.jpeg"/><Relationship Id="rId4" Type="http://schemas.openxmlformats.org/officeDocument/2006/relationships/image" Target="../media/image5.gif"/></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Imagen 6" descr="Interfaz de usuario gráfica, Texto, Aplicación&#10;&#10;Descripción generada automáticamente">
            <a:extLst>
              <a:ext uri="{FF2B5EF4-FFF2-40B4-BE49-F238E27FC236}">
                <a16:creationId xmlns:a16="http://schemas.microsoft.com/office/drawing/2014/main" id="{FC4DDBEC-A60F-1E97-361C-F2FAB2ED53E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37838" y="6418217"/>
            <a:ext cx="1814653" cy="263815"/>
          </a:xfrm>
          <a:prstGeom prst="rect">
            <a:avLst/>
          </a:prstGeom>
        </p:spPr>
      </p:pic>
      <p:sp>
        <p:nvSpPr>
          <p:cNvPr id="8" name="CuadroTexto 7">
            <a:extLst>
              <a:ext uri="{FF2B5EF4-FFF2-40B4-BE49-F238E27FC236}">
                <a16:creationId xmlns:a16="http://schemas.microsoft.com/office/drawing/2014/main" id="{D6283AC3-139C-24F2-EF40-1EC0A42C1268}"/>
              </a:ext>
            </a:extLst>
          </p:cNvPr>
          <p:cNvSpPr txBox="1"/>
          <p:nvPr/>
        </p:nvSpPr>
        <p:spPr>
          <a:xfrm>
            <a:off x="344097" y="2575972"/>
            <a:ext cx="11110841" cy="1446550"/>
          </a:xfrm>
          <a:prstGeom prst="rect">
            <a:avLst/>
          </a:prstGeom>
          <a:noFill/>
        </p:spPr>
        <p:txBody>
          <a:bodyPr wrap="square" rtlCol="0">
            <a:spAutoFit/>
          </a:bodyPr>
          <a:lstStyle/>
          <a:p>
            <a:pPr lvl="0" algn="ctr">
              <a:defRPr/>
            </a:pPr>
            <a:r>
              <a:rPr lang="es-MX" sz="4400" b="1" dirty="0">
                <a:solidFill>
                  <a:schemeClr val="accent5">
                    <a:lumMod val="75000"/>
                  </a:schemeClr>
                </a:solidFill>
                <a:effectLst>
                  <a:outerShdw blurRad="38100" dist="38100" dir="2700000" algn="tl">
                    <a:srgbClr val="000000">
                      <a:alpha val="43137"/>
                    </a:srgbClr>
                  </a:outerShdw>
                </a:effectLst>
                <a:latin typeface="Montserrat" panose="00000500000000000000" pitchFamily="2" charset="0"/>
              </a:rPr>
              <a:t>Javascript: Lenguaje del lado del cliente</a:t>
            </a:r>
            <a:endParaRPr kumimoji="0" lang="es-CO" sz="4400" b="1" strike="noStrike" kern="1200" cap="none" spc="0" normalizeH="0" baseline="0" noProof="0" dirty="0">
              <a:ln>
                <a:noFill/>
              </a:ln>
              <a:solidFill>
                <a:schemeClr val="accent5">
                  <a:lumMod val="75000"/>
                </a:schemeClr>
              </a:solidFill>
              <a:effectLst>
                <a:outerShdw blurRad="38100" dist="38100" dir="2700000" algn="tl">
                  <a:srgbClr val="000000">
                    <a:alpha val="43137"/>
                  </a:srgbClr>
                </a:outerShdw>
              </a:effectLst>
              <a:uLnTx/>
              <a:uFillTx/>
              <a:latin typeface="Montserrat" panose="00000500000000000000" pitchFamily="2" charset="0"/>
            </a:endParaRPr>
          </a:p>
        </p:txBody>
      </p:sp>
      <p:pic>
        <p:nvPicPr>
          <p:cNvPr id="3" name="Imagen 2" descr="Logotipo&#10;&#10;Descripción generada automáticamente">
            <a:extLst>
              <a:ext uri="{FF2B5EF4-FFF2-40B4-BE49-F238E27FC236}">
                <a16:creationId xmlns:a16="http://schemas.microsoft.com/office/drawing/2014/main" id="{838424A0-33AC-5DE3-A872-BA75BA4365B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289077" y="1243651"/>
            <a:ext cx="966466" cy="883434"/>
          </a:xfrm>
          <a:prstGeom prst="rect">
            <a:avLst/>
          </a:prstGeom>
        </p:spPr>
      </p:pic>
    </p:spTree>
    <p:extLst>
      <p:ext uri="{BB962C8B-B14F-4D97-AF65-F5344CB8AC3E}">
        <p14:creationId xmlns:p14="http://schemas.microsoft.com/office/powerpoint/2010/main" val="2260472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Rectángulo 2"/>
          <p:cNvSpPr/>
          <p:nvPr/>
        </p:nvSpPr>
        <p:spPr>
          <a:xfrm>
            <a:off x="3287488" y="1378885"/>
            <a:ext cx="5168146"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MX" sz="3200" b="1" dirty="0">
                <a:ln/>
                <a:solidFill>
                  <a:schemeClr val="accent5">
                    <a:lumMod val="60000"/>
                    <a:lumOff val="40000"/>
                  </a:schemeClr>
                </a:solidFill>
              </a:rPr>
              <a:t>Javascript: Conceptos básicos</a:t>
            </a:r>
            <a:endParaRPr lang="es-ES" sz="3200" b="1" cap="none" spc="0" dirty="0">
              <a:ln/>
              <a:solidFill>
                <a:schemeClr val="accent5">
                  <a:lumMod val="60000"/>
                  <a:lumOff val="40000"/>
                </a:schemeClr>
              </a:solidFill>
              <a:effectLst/>
            </a:endParaRPr>
          </a:p>
        </p:txBody>
      </p:sp>
      <p:sp>
        <p:nvSpPr>
          <p:cNvPr id="7" name="Rectangle 1"/>
          <p:cNvSpPr>
            <a:spLocks noChangeArrowheads="1"/>
          </p:cNvSpPr>
          <p:nvPr/>
        </p:nvSpPr>
        <p:spPr bwMode="auto">
          <a:xfrm>
            <a:off x="4245683" y="2137219"/>
            <a:ext cx="7416230"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s-MX" sz="1600" b="1" dirty="0"/>
              <a:t>JavaScript</a:t>
            </a:r>
            <a:r>
              <a:rPr lang="es-MX" sz="1600" dirty="0"/>
              <a:t> (abreviado comúnmente </a:t>
            </a:r>
            <a:r>
              <a:rPr lang="es-MX" sz="1600" b="1" dirty="0"/>
              <a:t>JS</a:t>
            </a:r>
            <a:r>
              <a:rPr lang="es-MX" sz="1600" dirty="0"/>
              <a:t>) es un </a:t>
            </a:r>
            <a:r>
              <a:rPr lang="es-MX" sz="1600" dirty="0">
                <a:hlinkClick r:id="rId5" tooltip="Lenguaje de programación"/>
              </a:rPr>
              <a:t>lenguaje de programación</a:t>
            </a:r>
            <a:r>
              <a:rPr lang="es-MX" sz="1600" dirty="0"/>
              <a:t> </a:t>
            </a:r>
            <a:r>
              <a:rPr lang="es-MX" sz="1600" dirty="0">
                <a:hlinkClick r:id="rId6" tooltip="Intérprete (informática)"/>
              </a:rPr>
              <a:t>interpretado</a:t>
            </a:r>
            <a:r>
              <a:rPr lang="es-MX" sz="1600" dirty="0"/>
              <a:t>, dialecto del estándar </a:t>
            </a:r>
            <a:r>
              <a:rPr lang="es-MX" sz="1600" dirty="0">
                <a:hlinkClick r:id="rId7" tooltip="ECMAScript"/>
              </a:rPr>
              <a:t>ECMAScript</a:t>
            </a:r>
            <a:r>
              <a:rPr lang="es-MX" sz="1600" dirty="0"/>
              <a:t>. Se define como </a:t>
            </a:r>
            <a:r>
              <a:rPr lang="es-MX" sz="1600" dirty="0">
                <a:hlinkClick r:id="rId8" tooltip="Programación orientada a objetos"/>
              </a:rPr>
              <a:t>orientado a objetos</a:t>
            </a:r>
            <a:r>
              <a:rPr lang="es-MX" sz="1600" dirty="0"/>
              <a:t>, </a:t>
            </a:r>
            <a:r>
              <a:rPr lang="es-MX" sz="1600" dirty="0">
                <a:hlinkClick r:id="rId9" tooltip="Programación basada en prototipos"/>
              </a:rPr>
              <a:t>basado en prototipos</a:t>
            </a:r>
            <a:r>
              <a:rPr lang="es-MX" sz="1600" dirty="0"/>
              <a:t>, imperativo, </a:t>
            </a:r>
            <a:r>
              <a:rPr lang="es-MX" sz="1600" dirty="0">
                <a:hlinkClick r:id="rId10" tooltip="Tipado fuerte"/>
              </a:rPr>
              <a:t>débilmente tipado</a:t>
            </a:r>
            <a:r>
              <a:rPr lang="es-MX" sz="1600" dirty="0"/>
              <a:t> y </a:t>
            </a:r>
            <a:r>
              <a:rPr lang="es-MX" sz="1600" dirty="0">
                <a:hlinkClick r:id="rId11" tooltip="Tipado dinámico"/>
              </a:rPr>
              <a:t>dinámico</a:t>
            </a:r>
            <a:r>
              <a:rPr lang="es-MX" sz="1600" dirty="0"/>
              <a:t>.</a:t>
            </a:r>
          </a:p>
          <a:p>
            <a:pPr algn="just"/>
            <a:r>
              <a:rPr lang="es-MX" sz="1600" dirty="0"/>
              <a:t>Se utiliza principalmente del </a:t>
            </a:r>
            <a:r>
              <a:rPr lang="es-MX" sz="1600" dirty="0">
                <a:hlinkClick r:id="rId12" tooltip="Cliente (informática)"/>
              </a:rPr>
              <a:t>lado del cliente</a:t>
            </a:r>
            <a:r>
              <a:rPr lang="es-MX" sz="1600" dirty="0"/>
              <a:t>, implementado como parte de un </a:t>
            </a:r>
            <a:r>
              <a:rPr lang="es-MX" sz="1600" dirty="0">
                <a:hlinkClick r:id="rId13" tooltip="Navegador web"/>
              </a:rPr>
              <a:t>navegador web</a:t>
            </a:r>
            <a:r>
              <a:rPr lang="es-MX" sz="1600" dirty="0"/>
              <a:t> permitiendo mejoras en la </a:t>
            </a:r>
            <a:r>
              <a:rPr lang="es-MX" sz="1600" dirty="0">
                <a:hlinkClick r:id="rId14" tooltip="Interfaz de usuario"/>
              </a:rPr>
              <a:t>interfaz de usuario</a:t>
            </a:r>
            <a:r>
              <a:rPr lang="es-MX" sz="1600" dirty="0"/>
              <a:t> y </a:t>
            </a:r>
            <a:r>
              <a:rPr lang="es-MX" sz="1600" dirty="0">
                <a:hlinkClick r:id="rId15" tooltip="Página web"/>
              </a:rPr>
              <a:t>páginas web</a:t>
            </a:r>
            <a:r>
              <a:rPr lang="es-MX" sz="1600" dirty="0"/>
              <a:t> dinámicas</a:t>
            </a:r>
            <a:r>
              <a:rPr lang="es-MX" sz="1600" baseline="30000" dirty="0">
                <a:hlinkClick r:id="rId16"/>
              </a:rPr>
              <a:t>3</a:t>
            </a:r>
            <a:r>
              <a:rPr lang="es-MX" sz="1600" dirty="0"/>
              <a:t>​ y JavaScript del lado del servidor (</a:t>
            </a:r>
            <a:r>
              <a:rPr lang="es-MX" sz="1600" i="1" dirty="0"/>
              <a:t>Server-</a:t>
            </a:r>
            <a:r>
              <a:rPr lang="es-MX" sz="1600" i="1" dirty="0" err="1"/>
              <a:t>side</a:t>
            </a:r>
            <a:r>
              <a:rPr lang="es-MX" sz="1600" i="1" dirty="0"/>
              <a:t> JavaScript</a:t>
            </a:r>
            <a:r>
              <a:rPr lang="es-MX" sz="1600" dirty="0"/>
              <a:t> o </a:t>
            </a:r>
            <a:r>
              <a:rPr lang="es-MX" sz="1600" i="1" dirty="0"/>
              <a:t>SSJS</a:t>
            </a:r>
            <a:r>
              <a:rPr lang="es-MX" sz="1600" dirty="0"/>
              <a:t>). Su uso en </a:t>
            </a:r>
            <a:r>
              <a:rPr lang="es-MX" sz="1600" dirty="0">
                <a:hlinkClick r:id="rId17" tooltip="Aplicación informática"/>
              </a:rPr>
              <a:t>aplicaciones</a:t>
            </a:r>
            <a:r>
              <a:rPr lang="es-MX" sz="1600" dirty="0"/>
              <a:t> externas a la </a:t>
            </a:r>
            <a:r>
              <a:rPr lang="es-MX" sz="1600" dirty="0">
                <a:hlinkClick r:id="rId18" tooltip="World Wide Web"/>
              </a:rPr>
              <a:t>web</a:t>
            </a:r>
            <a:r>
              <a:rPr lang="es-MX" sz="1600" dirty="0"/>
              <a:t>, por ejemplo en documentos </a:t>
            </a:r>
            <a:r>
              <a:rPr lang="es-MX" sz="1600" dirty="0">
                <a:hlinkClick r:id="rId19" tooltip="PDF"/>
              </a:rPr>
              <a:t>PDF</a:t>
            </a:r>
            <a:r>
              <a:rPr lang="es-MX" sz="1600" dirty="0"/>
              <a:t>, aplicaciones de escritorio (mayoritariamente </a:t>
            </a:r>
            <a:r>
              <a:rPr lang="es-MX" sz="1600" dirty="0">
                <a:hlinkClick r:id="rId20" tooltip="Widget"/>
              </a:rPr>
              <a:t>widgets</a:t>
            </a:r>
            <a:r>
              <a:rPr lang="es-MX" sz="1600" dirty="0"/>
              <a:t>) es también significativo.</a:t>
            </a:r>
          </a:p>
          <a:p>
            <a:pPr algn="just"/>
            <a:r>
              <a:rPr lang="es-MX" sz="1600" dirty="0"/>
              <a:t>Desde 2012, todos los navegadores modernos soportan completamente ECMAScript 5.1, una versión de JavaScript. Los navegadores más antiguos soportan por lo menos ECMAScript 3. La sexta edición se liberó en julio de 2015.​</a:t>
            </a:r>
          </a:p>
          <a:p>
            <a:pPr algn="just"/>
            <a:r>
              <a:rPr lang="es-MX" sz="1600" dirty="0"/>
              <a:t>JavaScript se diseñó con una sintaxis similar a </a:t>
            </a:r>
            <a:r>
              <a:rPr lang="es-MX" sz="1600" dirty="0">
                <a:hlinkClick r:id="rId21" tooltip="C++"/>
              </a:rPr>
              <a:t>C++</a:t>
            </a:r>
            <a:r>
              <a:rPr lang="es-MX" sz="1600" dirty="0"/>
              <a:t> y </a:t>
            </a:r>
            <a:r>
              <a:rPr lang="es-MX" sz="1600" dirty="0">
                <a:hlinkClick r:id="rId22" tooltip="Java (lenguaje de programación)"/>
              </a:rPr>
              <a:t>Java</a:t>
            </a:r>
            <a:r>
              <a:rPr lang="es-MX" sz="1600" dirty="0"/>
              <a:t>,​ aunque adopta nombres y convenciones del lenguaje de programación Java. Sin embargo, Java y JavaScript tienen semánticas y propósitos diferentes. Su relación es puramente comercial, tras la compra del creador de Java (</a:t>
            </a:r>
            <a:r>
              <a:rPr lang="es-MX" sz="1600" dirty="0" err="1"/>
              <a:t>Sun</a:t>
            </a:r>
            <a:r>
              <a:rPr lang="es-MX" sz="1600" dirty="0"/>
              <a:t> Microsystems) de Netscape </a:t>
            </a:r>
            <a:r>
              <a:rPr lang="es-MX" sz="1600" dirty="0" err="1"/>
              <a:t>Navigator</a:t>
            </a:r>
            <a:r>
              <a:rPr lang="es-MX" sz="1600" dirty="0"/>
              <a:t> (creador de </a:t>
            </a:r>
            <a:r>
              <a:rPr lang="es-MX" sz="1600" dirty="0" err="1"/>
              <a:t>LiveScript</a:t>
            </a:r>
            <a:r>
              <a:rPr lang="es-MX" sz="1600" dirty="0"/>
              <a:t>) y el cambio de nombre del lenguaje de programación.</a:t>
            </a:r>
          </a:p>
          <a:p>
            <a:pPr marL="0" marR="0" lvl="0" indent="0" algn="just" defTabSz="914400" rtl="0" eaLnBrk="0" fontAlgn="base" latinLnBrk="0" hangingPunct="0">
              <a:lnSpc>
                <a:spcPct val="100000"/>
              </a:lnSpc>
              <a:spcBef>
                <a:spcPct val="0"/>
              </a:spcBef>
              <a:spcAft>
                <a:spcPct val="0"/>
              </a:spcAft>
              <a:buClrTx/>
              <a:buSzTx/>
              <a:tabLst/>
            </a:pPr>
            <a:endParaRPr kumimoji="0" lang="es-CO" altLang="es-CO" sz="1600" b="0" i="0" u="none" strike="noStrike" cap="none" normalizeH="0" baseline="0" dirty="0">
              <a:ln>
                <a:noFill/>
              </a:ln>
              <a:solidFill>
                <a:schemeClr val="tx1"/>
              </a:solidFill>
              <a:effectLst/>
              <a:latin typeface="Arial" panose="020B0604020202020204" pitchFamily="34" charset="0"/>
            </a:endParaRPr>
          </a:p>
        </p:txBody>
      </p:sp>
      <p:pic>
        <p:nvPicPr>
          <p:cNvPr id="9" name="Imagen 8">
            <a:extLst>
              <a:ext uri="{FF2B5EF4-FFF2-40B4-BE49-F238E27FC236}">
                <a16:creationId xmlns:a16="http://schemas.microsoft.com/office/drawing/2014/main" id="{5DC995C8-3FCB-40D7-B712-F8BB5906B5D4}"/>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55637" y="2239318"/>
            <a:ext cx="3048000" cy="3048000"/>
          </a:xfrm>
          <a:prstGeom prst="rect">
            <a:avLst/>
          </a:prstGeom>
        </p:spPr>
      </p:pic>
    </p:spTree>
    <p:extLst>
      <p:ext uri="{BB962C8B-B14F-4D97-AF65-F5344CB8AC3E}">
        <p14:creationId xmlns:p14="http://schemas.microsoft.com/office/powerpoint/2010/main" val="2412004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2701637" y="1241783"/>
            <a:ext cx="6683433" cy="584775"/>
          </a:xfrm>
          <a:prstGeom prst="rect">
            <a:avLst/>
          </a:prstGeom>
          <a:noFill/>
        </p:spPr>
        <p:txBody>
          <a:bodyPr wrap="square" rtlCol="0">
            <a:spAutoFit/>
          </a:bodyPr>
          <a:lstStyle/>
          <a:p>
            <a:r>
              <a:rPr lang="es-MX" sz="3200" b="1" dirty="0">
                <a:solidFill>
                  <a:schemeClr val="accent5">
                    <a:lumMod val="60000"/>
                    <a:lumOff val="40000"/>
                  </a:schemeClr>
                </a:solidFill>
              </a:rPr>
              <a:t>Historia y evolución</a:t>
            </a:r>
            <a:endParaRPr lang="es-CO" sz="3200" b="1" dirty="0">
              <a:solidFill>
                <a:schemeClr val="accent5">
                  <a:lumMod val="60000"/>
                  <a:lumOff val="40000"/>
                </a:schemeClr>
              </a:solidFill>
            </a:endParaRPr>
          </a:p>
        </p:txBody>
      </p:sp>
      <p:sp>
        <p:nvSpPr>
          <p:cNvPr id="5" name="Rectangle 1"/>
          <p:cNvSpPr>
            <a:spLocks noChangeArrowheads="1"/>
          </p:cNvSpPr>
          <p:nvPr/>
        </p:nvSpPr>
        <p:spPr bwMode="auto">
          <a:xfrm>
            <a:off x="970038" y="4426211"/>
            <a:ext cx="192303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es-CO" altLang="es-CO" sz="1300" b="1" i="0" u="none" strike="noStrike" cap="none" normalizeH="0" baseline="0" dirty="0">
                <a:ln>
                  <a:noFill/>
                </a:ln>
                <a:solidFill>
                  <a:schemeClr val="tx1"/>
                </a:solidFill>
                <a:effectLst/>
              </a:rPr>
              <a:t>Netscape </a:t>
            </a:r>
            <a:r>
              <a:rPr kumimoji="0" lang="es-CO" altLang="es-CO" sz="1300" b="1" i="0" u="none" strike="noStrike" cap="none" normalizeH="0" baseline="0" dirty="0" err="1">
                <a:ln>
                  <a:noFill/>
                </a:ln>
                <a:solidFill>
                  <a:schemeClr val="tx1"/>
                </a:solidFill>
                <a:effectLst/>
              </a:rPr>
              <a:t>Navigator</a:t>
            </a:r>
            <a:r>
              <a:rPr kumimoji="0" lang="es-CO" altLang="es-CO" sz="1300" b="0" i="0" u="none" strike="noStrike" cap="none" normalizeH="0" baseline="0" dirty="0">
                <a:ln>
                  <a:noFill/>
                </a:ln>
                <a:solidFill>
                  <a:schemeClr val="tx1"/>
                </a:solidFill>
                <a:effectLst/>
              </a:rPr>
              <a:t>: Creación del lenguaje Javascript en 1995</a:t>
            </a:r>
          </a:p>
        </p:txBody>
      </p:sp>
      <p:pic>
        <p:nvPicPr>
          <p:cNvPr id="9" name="Imagen 8">
            <a:extLst>
              <a:ext uri="{FF2B5EF4-FFF2-40B4-BE49-F238E27FC236}">
                <a16:creationId xmlns:a16="http://schemas.microsoft.com/office/drawing/2014/main" id="{EE6DAB4C-731B-44CE-ADA0-02B3ABB8DE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952" y="2132150"/>
            <a:ext cx="2143125" cy="2143125"/>
          </a:xfrm>
          <a:prstGeom prst="rect">
            <a:avLst/>
          </a:prstGeom>
        </p:spPr>
      </p:pic>
      <p:pic>
        <p:nvPicPr>
          <p:cNvPr id="11" name="Imagen 10">
            <a:extLst>
              <a:ext uri="{FF2B5EF4-FFF2-40B4-BE49-F238E27FC236}">
                <a16:creationId xmlns:a16="http://schemas.microsoft.com/office/drawing/2014/main" id="{B51B04E0-DCE8-4A0F-925D-90385A97FF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4899" y="2365512"/>
            <a:ext cx="2724150" cy="1676400"/>
          </a:xfrm>
          <a:prstGeom prst="rect">
            <a:avLst/>
          </a:prstGeom>
        </p:spPr>
      </p:pic>
      <p:sp>
        <p:nvSpPr>
          <p:cNvPr id="14" name="Rectangle 1">
            <a:extLst>
              <a:ext uri="{FF2B5EF4-FFF2-40B4-BE49-F238E27FC236}">
                <a16:creationId xmlns:a16="http://schemas.microsoft.com/office/drawing/2014/main" id="{B0E7DBFF-8B84-41D7-AF01-69C338A473C9}"/>
              </a:ext>
            </a:extLst>
          </p:cNvPr>
          <p:cNvSpPr>
            <a:spLocks noChangeArrowheads="1"/>
          </p:cNvSpPr>
          <p:nvPr/>
        </p:nvSpPr>
        <p:spPr bwMode="auto">
          <a:xfrm>
            <a:off x="4975454" y="4326183"/>
            <a:ext cx="1923039"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es-CO" altLang="es-CO" sz="1300" b="1" i="0" u="none" strike="noStrike" cap="none" normalizeH="0" baseline="0" dirty="0">
                <a:ln>
                  <a:noFill/>
                </a:ln>
                <a:solidFill>
                  <a:schemeClr val="tx1"/>
                </a:solidFill>
                <a:effectLst/>
              </a:rPr>
              <a:t>XML HTTP </a:t>
            </a:r>
            <a:r>
              <a:rPr kumimoji="0" lang="es-CO" altLang="es-CO" sz="1300" b="1" i="0" u="none" strike="noStrike" cap="none" normalizeH="0" baseline="0" dirty="0" err="1">
                <a:ln>
                  <a:noFill/>
                </a:ln>
                <a:solidFill>
                  <a:schemeClr val="tx1"/>
                </a:solidFill>
                <a:effectLst/>
              </a:rPr>
              <a:t>Request</a:t>
            </a:r>
            <a:r>
              <a:rPr kumimoji="0" lang="es-CO" altLang="es-CO" sz="1300" b="0" i="0" u="none" strike="noStrike" cap="none" normalizeH="0" baseline="0" dirty="0">
                <a:ln>
                  <a:noFill/>
                </a:ln>
                <a:solidFill>
                  <a:schemeClr val="tx1"/>
                </a:solidFill>
                <a:effectLst/>
              </a:rPr>
              <a:t>: Elemento creado por Microsoft en 1998 descendiente de AJAX</a:t>
            </a:r>
          </a:p>
        </p:txBody>
      </p:sp>
      <p:cxnSp>
        <p:nvCxnSpPr>
          <p:cNvPr id="13" name="Conector recto de flecha 12">
            <a:extLst>
              <a:ext uri="{FF2B5EF4-FFF2-40B4-BE49-F238E27FC236}">
                <a16:creationId xmlns:a16="http://schemas.microsoft.com/office/drawing/2014/main" id="{6E7E4022-0314-467F-BDBE-E15831AC46A4}"/>
              </a:ext>
            </a:extLst>
          </p:cNvPr>
          <p:cNvCxnSpPr/>
          <p:nvPr/>
        </p:nvCxnSpPr>
        <p:spPr>
          <a:xfrm>
            <a:off x="3140765" y="3203712"/>
            <a:ext cx="1192696"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pic>
        <p:nvPicPr>
          <p:cNvPr id="18" name="Imagen 17">
            <a:extLst>
              <a:ext uri="{FF2B5EF4-FFF2-40B4-BE49-F238E27FC236}">
                <a16:creationId xmlns:a16="http://schemas.microsoft.com/office/drawing/2014/main" id="{0F5426B0-406D-47AB-97B8-FA705806693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54760" y="2054822"/>
            <a:ext cx="2143125" cy="2143125"/>
          </a:xfrm>
          <a:prstGeom prst="rect">
            <a:avLst/>
          </a:prstGeom>
        </p:spPr>
      </p:pic>
      <p:sp>
        <p:nvSpPr>
          <p:cNvPr id="21" name="Rectangle 1">
            <a:extLst>
              <a:ext uri="{FF2B5EF4-FFF2-40B4-BE49-F238E27FC236}">
                <a16:creationId xmlns:a16="http://schemas.microsoft.com/office/drawing/2014/main" id="{C4C51BEF-55D5-4218-A54D-9F07ACE19750}"/>
              </a:ext>
            </a:extLst>
          </p:cNvPr>
          <p:cNvSpPr>
            <a:spLocks noChangeArrowheads="1"/>
          </p:cNvSpPr>
          <p:nvPr/>
        </p:nvSpPr>
        <p:spPr bwMode="auto">
          <a:xfrm>
            <a:off x="9074846" y="4226157"/>
            <a:ext cx="1923039" cy="109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es-CO" altLang="es-CO" sz="1300" b="1" i="0" u="none" strike="noStrike" cap="none" normalizeH="0" baseline="0" dirty="0">
                <a:ln>
                  <a:noFill/>
                </a:ln>
                <a:solidFill>
                  <a:schemeClr val="tx1"/>
                </a:solidFill>
                <a:effectLst/>
              </a:rPr>
              <a:t>JSON </a:t>
            </a:r>
            <a:r>
              <a:rPr kumimoji="0" lang="es-CO" altLang="es-CO" sz="1300" b="1" i="0" u="none" strike="noStrike" cap="none" normalizeH="0" baseline="0" dirty="0" err="1">
                <a:ln>
                  <a:noFill/>
                </a:ln>
                <a:solidFill>
                  <a:schemeClr val="tx1"/>
                </a:solidFill>
                <a:effectLst/>
              </a:rPr>
              <a:t>Document</a:t>
            </a:r>
            <a:r>
              <a:rPr kumimoji="0" lang="es-CO" altLang="es-CO" sz="1300" b="1" i="0" u="none" strike="noStrike" cap="none" normalizeH="0" baseline="0" dirty="0">
                <a:ln>
                  <a:noFill/>
                </a:ln>
                <a:solidFill>
                  <a:schemeClr val="tx1"/>
                </a:solidFill>
                <a:effectLst/>
              </a:rPr>
              <a:t>: </a:t>
            </a:r>
            <a:r>
              <a:rPr kumimoji="0" lang="es-CO" altLang="es-CO" sz="1300" b="0" i="0" u="none" strike="noStrike" cap="none" normalizeH="0" baseline="0" dirty="0">
                <a:ln>
                  <a:noFill/>
                </a:ln>
                <a:solidFill>
                  <a:schemeClr val="tx1"/>
                </a:solidFill>
                <a:effectLst/>
              </a:rPr>
              <a:t>Elemento creado en 2000 por Douglas </a:t>
            </a:r>
            <a:r>
              <a:rPr kumimoji="0" lang="es-CO" altLang="es-CO" sz="1300" b="0" i="0" u="none" strike="noStrike" cap="none" normalizeH="0" baseline="0" dirty="0" err="1">
                <a:ln>
                  <a:noFill/>
                </a:ln>
                <a:solidFill>
                  <a:schemeClr val="tx1"/>
                </a:solidFill>
                <a:effectLst/>
              </a:rPr>
              <a:t>Crockford</a:t>
            </a:r>
            <a:r>
              <a:rPr kumimoji="0" lang="es-CO" altLang="es-CO" sz="1300" b="0" i="0" u="none" strike="noStrike" cap="none" normalizeH="0" baseline="0" dirty="0">
                <a:ln>
                  <a:noFill/>
                </a:ln>
                <a:solidFill>
                  <a:schemeClr val="tx1"/>
                </a:solidFill>
                <a:effectLst/>
              </a:rPr>
              <a:t>. Se utiliza para estandarizar objetos en Javascript</a:t>
            </a:r>
          </a:p>
        </p:txBody>
      </p:sp>
      <p:cxnSp>
        <p:nvCxnSpPr>
          <p:cNvPr id="22" name="Conector recto de flecha 21">
            <a:extLst>
              <a:ext uri="{FF2B5EF4-FFF2-40B4-BE49-F238E27FC236}">
                <a16:creationId xmlns:a16="http://schemas.microsoft.com/office/drawing/2014/main" id="{DE021C62-D219-43E8-85D6-11D657BF3971}"/>
              </a:ext>
            </a:extLst>
          </p:cNvPr>
          <p:cNvCxnSpPr/>
          <p:nvPr/>
        </p:nvCxnSpPr>
        <p:spPr>
          <a:xfrm>
            <a:off x="7474225" y="3203712"/>
            <a:ext cx="1192696"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34797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3308467" y="1256068"/>
            <a:ext cx="5145577" cy="523220"/>
          </a:xfrm>
          <a:prstGeom prst="rect">
            <a:avLst/>
          </a:prstGeom>
          <a:noFill/>
        </p:spPr>
        <p:txBody>
          <a:bodyPr wrap="square" rtlCol="0">
            <a:spAutoFit/>
          </a:bodyPr>
          <a:lstStyle/>
          <a:p>
            <a:pPr algn="ctr"/>
            <a:r>
              <a:rPr lang="es-MX" sz="2800" b="1" dirty="0">
                <a:solidFill>
                  <a:schemeClr val="accent5">
                    <a:lumMod val="60000"/>
                    <a:lumOff val="40000"/>
                  </a:schemeClr>
                </a:solidFill>
                <a:effectLst>
                  <a:outerShdw blurRad="38100" dist="38100" dir="2700000" algn="tl">
                    <a:srgbClr val="000000">
                      <a:alpha val="43137"/>
                    </a:srgbClr>
                  </a:outerShdw>
                </a:effectLst>
              </a:rPr>
              <a:t>Javascript: Primeros pasos</a:t>
            </a:r>
            <a:endParaRPr lang="es-CO" sz="2800" b="1" dirty="0">
              <a:solidFill>
                <a:schemeClr val="accent5">
                  <a:lumMod val="60000"/>
                  <a:lumOff val="40000"/>
                </a:schemeClr>
              </a:solidFill>
              <a:effectLst>
                <a:outerShdw blurRad="38100" dist="38100" dir="2700000" algn="tl">
                  <a:srgbClr val="000000">
                    <a:alpha val="43137"/>
                  </a:srgbClr>
                </a:outerShdw>
              </a:effectLst>
            </a:endParaRPr>
          </a:p>
        </p:txBody>
      </p:sp>
      <p:sp>
        <p:nvSpPr>
          <p:cNvPr id="5" name="Rectangle 1"/>
          <p:cNvSpPr>
            <a:spLocks noChangeArrowheads="1"/>
          </p:cNvSpPr>
          <p:nvPr/>
        </p:nvSpPr>
        <p:spPr bwMode="auto">
          <a:xfrm>
            <a:off x="8454044" y="2017827"/>
            <a:ext cx="3340391"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s-CO" altLang="es-CO" sz="1300" dirty="0"/>
              <a:t>Para realizar nuestro primer programa por medio de la consola a través del navegador web (en este caso, se utilizará Google Chrome) solamente debes abrir y luego con la tecla F12 se da apertura a la herramienta del desarrollador, se busca la opción de consola y se coloca el siguiente comando como usted lo ve en pantalla, al finalizar das un ENTER y tienes tu primer programa en Javascript.</a:t>
            </a:r>
            <a:endParaRPr kumimoji="0" lang="es-CO" altLang="es-CO" sz="1300" i="0" u="none" strike="noStrike" cap="none" normalizeH="0" baseline="0" dirty="0">
              <a:ln>
                <a:noFill/>
              </a:ln>
              <a:solidFill>
                <a:schemeClr val="tx1"/>
              </a:solidFill>
              <a:effectLst/>
            </a:endParaRPr>
          </a:p>
        </p:txBody>
      </p:sp>
      <p:pic>
        <p:nvPicPr>
          <p:cNvPr id="3" name="Imagen 2">
            <a:extLst>
              <a:ext uri="{FF2B5EF4-FFF2-40B4-BE49-F238E27FC236}">
                <a16:creationId xmlns:a16="http://schemas.microsoft.com/office/drawing/2014/main" id="{BDED0E7E-ED48-4E5C-9D42-BBCD221E23DC}"/>
              </a:ext>
            </a:extLst>
          </p:cNvPr>
          <p:cNvPicPr>
            <a:picLocks noChangeAspect="1"/>
          </p:cNvPicPr>
          <p:nvPr/>
        </p:nvPicPr>
        <p:blipFill>
          <a:blip r:embed="rId5"/>
          <a:stretch>
            <a:fillRect/>
          </a:stretch>
        </p:blipFill>
        <p:spPr>
          <a:xfrm>
            <a:off x="273050" y="2017827"/>
            <a:ext cx="8062548" cy="4104677"/>
          </a:xfrm>
          <a:prstGeom prst="rect">
            <a:avLst/>
          </a:prstGeom>
        </p:spPr>
      </p:pic>
    </p:spTree>
    <p:extLst>
      <p:ext uri="{BB962C8B-B14F-4D97-AF65-F5344CB8AC3E}">
        <p14:creationId xmlns:p14="http://schemas.microsoft.com/office/powerpoint/2010/main" val="3061652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5" name="Picture 2" descr="→ PROGRAMACIÓN WEB Y DESARROLLO SOFTWARE A MEDIDA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4704" y="2240252"/>
            <a:ext cx="3477397" cy="3677872"/>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CuadroTexto 2"/>
          <p:cNvSpPr txBox="1"/>
          <p:nvPr/>
        </p:nvSpPr>
        <p:spPr>
          <a:xfrm>
            <a:off x="873170" y="2240252"/>
            <a:ext cx="5761586" cy="1969770"/>
          </a:xfrm>
          <a:prstGeom prst="rect">
            <a:avLst/>
          </a:prstGeom>
          <a:noFill/>
        </p:spPr>
        <p:txBody>
          <a:bodyPr wrap="square" rtlCol="0">
            <a:spAutoFit/>
          </a:bodyPr>
          <a:lstStyle/>
          <a:p>
            <a:r>
              <a:rPr lang="es-MX" sz="1300" dirty="0"/>
              <a:t>En Javascript existen 3 formas de declarar una variable: </a:t>
            </a:r>
            <a:r>
              <a:rPr lang="es-MX" sz="1300" i="1" dirty="0" err="1"/>
              <a:t>var</a:t>
            </a:r>
            <a:r>
              <a:rPr lang="es-MX" sz="1300" dirty="0"/>
              <a:t>, </a:t>
            </a:r>
            <a:r>
              <a:rPr lang="es-MX" sz="1300" i="1" dirty="0" err="1"/>
              <a:t>let</a:t>
            </a:r>
            <a:r>
              <a:rPr lang="es-MX" sz="1300" dirty="0"/>
              <a:t> y </a:t>
            </a:r>
            <a:r>
              <a:rPr lang="es-MX" sz="1300" i="1" dirty="0" err="1"/>
              <a:t>const</a:t>
            </a:r>
            <a:r>
              <a:rPr lang="es-MX" sz="1300" dirty="0" err="1"/>
              <a:t>.</a:t>
            </a:r>
            <a:endParaRPr lang="es-MX" sz="1300" dirty="0"/>
          </a:p>
          <a:p>
            <a:endParaRPr lang="es-MX" sz="1300" i="1" dirty="0"/>
          </a:p>
          <a:p>
            <a:pPr marL="742950" lvl="1" indent="-285750">
              <a:buFont typeface="Arial" panose="020B0604020202020204" pitchFamily="34" charset="0"/>
              <a:buChar char="•"/>
            </a:pPr>
            <a:r>
              <a:rPr lang="es-MX" sz="1300" i="1" dirty="0" err="1"/>
              <a:t>const</a:t>
            </a:r>
            <a:r>
              <a:rPr lang="es-MX" sz="1300" dirty="0"/>
              <a:t>:</a:t>
            </a:r>
            <a:r>
              <a:rPr lang="es-MX" sz="1300" i="1" dirty="0"/>
              <a:t> </a:t>
            </a:r>
            <a:r>
              <a:rPr lang="es-MX" sz="1300" dirty="0"/>
              <a:t>se utiliza para declarar una </a:t>
            </a:r>
            <a:r>
              <a:rPr lang="es-MX" sz="1300" dirty="0" err="1"/>
              <a:t>cosntante</a:t>
            </a:r>
            <a:r>
              <a:rPr lang="es-MX" sz="1300" dirty="0"/>
              <a:t> que no se puede reasignar.</a:t>
            </a:r>
          </a:p>
          <a:p>
            <a:pPr marL="742950" lvl="1" indent="-285750">
              <a:buFont typeface="Arial" panose="020B0604020202020204" pitchFamily="34" charset="0"/>
              <a:buChar char="•"/>
            </a:pPr>
            <a:endParaRPr lang="es-MX" sz="1300" dirty="0"/>
          </a:p>
          <a:p>
            <a:pPr marL="742950" lvl="1" indent="-285750">
              <a:buFont typeface="Arial" panose="020B0604020202020204" pitchFamily="34" charset="0"/>
              <a:buChar char="•"/>
            </a:pPr>
            <a:r>
              <a:rPr lang="es-MX" sz="1300" i="1" dirty="0" err="1"/>
              <a:t>let</a:t>
            </a:r>
            <a:r>
              <a:rPr lang="es-MX" sz="1300" dirty="0"/>
              <a:t>: se utiliza para declarar una variable que puede ser reasignada.</a:t>
            </a:r>
          </a:p>
          <a:p>
            <a:pPr marL="742950" lvl="1" indent="-285750">
              <a:buFont typeface="Arial" panose="020B0604020202020204" pitchFamily="34" charset="0"/>
              <a:buChar char="•"/>
            </a:pPr>
            <a:endParaRPr lang="es-MX" sz="1300" i="1" dirty="0"/>
          </a:p>
          <a:p>
            <a:pPr marL="742950" lvl="1" indent="-285750">
              <a:buFont typeface="Arial" panose="020B0604020202020204" pitchFamily="34" charset="0"/>
              <a:buChar char="•"/>
            </a:pPr>
            <a:r>
              <a:rPr lang="es-MX" sz="1300" i="1" dirty="0" err="1"/>
              <a:t>var</a:t>
            </a:r>
            <a:r>
              <a:rPr lang="es-MX" sz="1300" dirty="0"/>
              <a:t>: no se recomienda utilizarla, a menos que tengamos que ejecutar el código en un ambiente que no soporte ES6.</a:t>
            </a:r>
            <a:endParaRPr lang="es-MX" sz="1300" i="1" dirty="0"/>
          </a:p>
          <a:p>
            <a:endParaRPr lang="es-CO" dirty="0"/>
          </a:p>
        </p:txBody>
      </p:sp>
      <p:sp>
        <p:nvSpPr>
          <p:cNvPr id="6" name="CuadroTexto 5"/>
          <p:cNvSpPr txBox="1"/>
          <p:nvPr/>
        </p:nvSpPr>
        <p:spPr>
          <a:xfrm>
            <a:off x="2818015" y="1264575"/>
            <a:ext cx="6134793" cy="523220"/>
          </a:xfrm>
          <a:prstGeom prst="rect">
            <a:avLst/>
          </a:prstGeom>
          <a:noFill/>
        </p:spPr>
        <p:txBody>
          <a:bodyPr wrap="square" rtlCol="0">
            <a:spAutoFit/>
          </a:bodyPr>
          <a:lstStyle/>
          <a:p>
            <a:pPr algn="ctr"/>
            <a:r>
              <a:rPr lang="es-MX" sz="2800" b="1" dirty="0">
                <a:solidFill>
                  <a:schemeClr val="accent5">
                    <a:lumMod val="60000"/>
                    <a:lumOff val="40000"/>
                  </a:schemeClr>
                </a:solidFill>
                <a:effectLst>
                  <a:outerShdw blurRad="38100" dist="38100" dir="2700000" algn="tl">
                    <a:srgbClr val="000000">
                      <a:alpha val="43137"/>
                    </a:srgbClr>
                  </a:outerShdw>
                </a:effectLst>
              </a:rPr>
              <a:t>Variables en Javascript</a:t>
            </a:r>
            <a:endParaRPr lang="es-CO" sz="2800" b="1" dirty="0">
              <a:solidFill>
                <a:schemeClr val="accent5">
                  <a:lumMod val="60000"/>
                  <a:lumOff val="40000"/>
                </a:schemeClr>
              </a:solidFill>
              <a:effectLst>
                <a:outerShdw blurRad="38100" dist="38100" dir="2700000" algn="tl">
                  <a:srgbClr val="000000">
                    <a:alpha val="43137"/>
                  </a:srgbClr>
                </a:outerShdw>
              </a:effectLst>
            </a:endParaRPr>
          </a:p>
        </p:txBody>
      </p:sp>
      <p:sp>
        <p:nvSpPr>
          <p:cNvPr id="8" name="CuadroTexto 7">
            <a:extLst>
              <a:ext uri="{FF2B5EF4-FFF2-40B4-BE49-F238E27FC236}">
                <a16:creationId xmlns:a16="http://schemas.microsoft.com/office/drawing/2014/main" id="{FE516C16-3708-41F1-A829-4EE6F9266DB0}"/>
              </a:ext>
            </a:extLst>
          </p:cNvPr>
          <p:cNvSpPr txBox="1"/>
          <p:nvPr/>
        </p:nvSpPr>
        <p:spPr>
          <a:xfrm>
            <a:off x="1038225" y="4085321"/>
            <a:ext cx="5761586" cy="1769715"/>
          </a:xfrm>
          <a:prstGeom prst="rect">
            <a:avLst/>
          </a:prstGeom>
          <a:noFill/>
        </p:spPr>
        <p:txBody>
          <a:bodyPr wrap="square" rtlCol="0">
            <a:spAutoFit/>
          </a:bodyPr>
          <a:lstStyle/>
          <a:p>
            <a:r>
              <a:rPr lang="es-MX" sz="1300" dirty="0"/>
              <a:t>Ejemplos:</a:t>
            </a:r>
          </a:p>
          <a:p>
            <a:endParaRPr lang="es-MX" sz="1300" i="1" dirty="0"/>
          </a:p>
          <a:p>
            <a:r>
              <a:rPr lang="es-MX" sz="1300" i="1" dirty="0" err="1"/>
              <a:t>var</a:t>
            </a:r>
            <a:r>
              <a:rPr lang="es-MX" sz="1300" i="1" dirty="0"/>
              <a:t> nombre = </a:t>
            </a:r>
            <a:r>
              <a:rPr lang="es-MX" sz="1300" dirty="0"/>
              <a:t>“Pedro”</a:t>
            </a:r>
          </a:p>
          <a:p>
            <a:endParaRPr lang="es-MX" sz="1300" i="1" dirty="0"/>
          </a:p>
          <a:p>
            <a:r>
              <a:rPr lang="es-MX" sz="1300" i="1" dirty="0" err="1"/>
              <a:t>let</a:t>
            </a:r>
            <a:r>
              <a:rPr lang="es-MX" sz="1300" i="1" dirty="0"/>
              <a:t> i</a:t>
            </a:r>
            <a:r>
              <a:rPr lang="es-MX" sz="1300" dirty="0"/>
              <a:t> = 3.25</a:t>
            </a:r>
          </a:p>
          <a:p>
            <a:endParaRPr lang="es-MX" sz="1300" i="1" dirty="0"/>
          </a:p>
          <a:p>
            <a:r>
              <a:rPr lang="es-MX" sz="1300" i="1" dirty="0" err="1"/>
              <a:t>const</a:t>
            </a:r>
            <a:r>
              <a:rPr lang="es-MX" sz="1300" i="1" dirty="0"/>
              <a:t> pi </a:t>
            </a:r>
            <a:r>
              <a:rPr lang="es-MX" sz="1300" dirty="0"/>
              <a:t>= 3.141592</a:t>
            </a:r>
            <a:endParaRPr lang="es-MX" sz="1300" i="1" dirty="0"/>
          </a:p>
          <a:p>
            <a:endParaRPr lang="es-CO" dirty="0"/>
          </a:p>
        </p:txBody>
      </p:sp>
    </p:spTree>
    <p:extLst>
      <p:ext uri="{BB962C8B-B14F-4D97-AF65-F5344CB8AC3E}">
        <p14:creationId xmlns:p14="http://schemas.microsoft.com/office/powerpoint/2010/main" val="1498055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5124" name="Picture 4" descr="Refactorización - Iconos gratis de flech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1455" y="1936866"/>
            <a:ext cx="4013902" cy="4013903"/>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CuadroTexto 2"/>
          <p:cNvSpPr txBox="1"/>
          <p:nvPr/>
        </p:nvSpPr>
        <p:spPr>
          <a:xfrm>
            <a:off x="1073835" y="1609828"/>
            <a:ext cx="5454015" cy="5093702"/>
          </a:xfrm>
          <a:prstGeom prst="rect">
            <a:avLst/>
          </a:prstGeom>
          <a:noFill/>
        </p:spPr>
        <p:txBody>
          <a:bodyPr wrap="square" rtlCol="0">
            <a:spAutoFit/>
          </a:bodyPr>
          <a:lstStyle/>
          <a:p>
            <a:pPr algn="just"/>
            <a:r>
              <a:rPr lang="es-MX" sz="1300" dirty="0"/>
              <a:t>Existen seis (6) tipos de datos primitivos, es decir, que no son un objeto. Hay que tener cuidado con este concepto porque Javascript en muchas situaciones convierte automáticamente los datos primitivos en objetos equivalentes a excepción de </a:t>
            </a:r>
            <a:r>
              <a:rPr lang="es-MX" sz="1300" b="1" dirty="0" err="1"/>
              <a:t>null</a:t>
            </a:r>
            <a:r>
              <a:rPr lang="es-MX" sz="1300" dirty="0"/>
              <a:t> y </a:t>
            </a:r>
            <a:r>
              <a:rPr lang="es-MX" sz="1300" b="1" dirty="0" err="1"/>
              <a:t>undefined</a:t>
            </a:r>
            <a:r>
              <a:rPr lang="es-MX" sz="1300" dirty="0"/>
              <a:t>.</a:t>
            </a:r>
          </a:p>
          <a:p>
            <a:pPr algn="just"/>
            <a:endParaRPr lang="es-MX" sz="1300" dirty="0"/>
          </a:p>
          <a:p>
            <a:pPr marL="285750" indent="-285750" algn="just" fontAlgn="base">
              <a:buFont typeface="Arial" panose="020B0604020202020204" pitchFamily="34" charset="0"/>
              <a:buChar char="•"/>
            </a:pPr>
            <a:r>
              <a:rPr lang="es-MX" sz="1300" b="1" dirty="0" err="1"/>
              <a:t>Undefined</a:t>
            </a:r>
            <a:r>
              <a:rPr lang="es-MX" sz="1300" b="1" dirty="0"/>
              <a:t>:</a:t>
            </a:r>
            <a:r>
              <a:rPr lang="es-MX" sz="1300" dirty="0"/>
              <a:t> representa una variable que no ha sido declarada o a la cual no se le ha asignado un valor.</a:t>
            </a:r>
          </a:p>
          <a:p>
            <a:pPr marL="285750" indent="-285750" algn="just" fontAlgn="base">
              <a:buFont typeface="Arial" panose="020B0604020202020204" pitchFamily="34" charset="0"/>
              <a:buChar char="•"/>
            </a:pPr>
            <a:r>
              <a:rPr lang="es-MX" sz="1300" b="1" dirty="0" err="1"/>
              <a:t>Boolean</a:t>
            </a:r>
            <a:r>
              <a:rPr lang="es-MX" sz="1300" b="1" dirty="0"/>
              <a:t>: </a:t>
            </a:r>
            <a:r>
              <a:rPr lang="es-MX" sz="1300" dirty="0"/>
              <a:t>representa un valor lógico y puede tener dos valores, ya sean </a:t>
            </a:r>
            <a:r>
              <a:rPr lang="es-MX" sz="1300" b="1" dirty="0"/>
              <a:t>true</a:t>
            </a:r>
            <a:r>
              <a:rPr lang="es-MX" sz="1300" dirty="0"/>
              <a:t> o </a:t>
            </a:r>
            <a:r>
              <a:rPr lang="es-MX" sz="1300" b="1" dirty="0"/>
              <a:t>false</a:t>
            </a:r>
            <a:r>
              <a:rPr lang="es-MX" sz="1300" dirty="0"/>
              <a:t>. </a:t>
            </a:r>
          </a:p>
          <a:p>
            <a:pPr marL="285750" indent="-285750" algn="just" fontAlgn="base">
              <a:buFont typeface="Arial" panose="020B0604020202020204" pitchFamily="34" charset="0"/>
              <a:buChar char="•"/>
            </a:pPr>
            <a:r>
              <a:rPr lang="es-MX" sz="1300" b="1" dirty="0" err="1"/>
              <a:t>Number</a:t>
            </a:r>
            <a:r>
              <a:rPr lang="es-MX" sz="1300" b="1" dirty="0"/>
              <a:t>: </a:t>
            </a:r>
            <a:r>
              <a:rPr lang="es-MX" sz="1300" dirty="0"/>
              <a:t>permite representar y manipular valores numéricos como «37» o «-9.25».</a:t>
            </a:r>
          </a:p>
          <a:p>
            <a:pPr marL="285750" indent="-285750" algn="just" fontAlgn="base">
              <a:buFont typeface="Arial" panose="020B0604020202020204" pitchFamily="34" charset="0"/>
              <a:buChar char="•"/>
            </a:pPr>
            <a:r>
              <a:rPr lang="es-MX" sz="1300" b="1" dirty="0" err="1"/>
              <a:t>String</a:t>
            </a:r>
            <a:r>
              <a:rPr lang="es-MX" sz="1300" b="1" dirty="0"/>
              <a:t>: </a:t>
            </a:r>
            <a:r>
              <a:rPr lang="es-MX" sz="1300" dirty="0"/>
              <a:t>representa datos textuales (cadenas de caracteres).</a:t>
            </a:r>
          </a:p>
          <a:p>
            <a:pPr marL="285750" indent="-285750" algn="just" fontAlgn="base">
              <a:buFont typeface="Arial" panose="020B0604020202020204" pitchFamily="34" charset="0"/>
              <a:buChar char="•"/>
            </a:pPr>
            <a:r>
              <a:rPr lang="es-MX" sz="1300" b="1" dirty="0" err="1"/>
              <a:t>BigInt</a:t>
            </a:r>
            <a:r>
              <a:rPr lang="es-MX" sz="1300" b="1" dirty="0"/>
              <a:t>:</a:t>
            </a:r>
            <a:r>
              <a:rPr lang="es-MX" sz="1300" dirty="0"/>
              <a:t> representa valores numéricos que son demasiado grandes para ser representados por el tipo de dato </a:t>
            </a:r>
            <a:r>
              <a:rPr lang="es-MX" sz="1300" b="1" dirty="0" err="1"/>
              <a:t>number</a:t>
            </a:r>
            <a:r>
              <a:rPr lang="es-MX" sz="1300" dirty="0"/>
              <a:t>.</a:t>
            </a:r>
          </a:p>
          <a:p>
            <a:pPr marL="285750" indent="-285750" algn="just" fontAlgn="base">
              <a:buFont typeface="Arial" panose="020B0604020202020204" pitchFamily="34" charset="0"/>
              <a:buChar char="•"/>
            </a:pPr>
            <a:r>
              <a:rPr lang="es-MX" sz="1300" b="1" dirty="0"/>
              <a:t>Symbol:</a:t>
            </a:r>
            <a:r>
              <a:rPr lang="es-MX" sz="1300" dirty="0"/>
              <a:t> es un valor primitivo único e inmutable.</a:t>
            </a:r>
          </a:p>
          <a:p>
            <a:pPr marL="285750" indent="-285750" algn="just" fontAlgn="base">
              <a:buFont typeface="Arial" panose="020B0604020202020204" pitchFamily="34" charset="0"/>
              <a:buChar char="•"/>
            </a:pPr>
            <a:endParaRPr lang="es-MX" sz="1300" dirty="0"/>
          </a:p>
          <a:p>
            <a:pPr algn="just" fontAlgn="base"/>
            <a:r>
              <a:rPr lang="es-MX" sz="1300" dirty="0"/>
              <a:t>Otros tipos de datos de Javascript</a:t>
            </a:r>
          </a:p>
          <a:p>
            <a:pPr algn="just" fontAlgn="base"/>
            <a:endParaRPr lang="es-MX" sz="1300" dirty="0"/>
          </a:p>
          <a:p>
            <a:pPr marL="285750" indent="-285750" algn="just" fontAlgn="base">
              <a:buFont typeface="Arial" panose="020B0604020202020204" pitchFamily="34" charset="0"/>
              <a:buChar char="•"/>
            </a:pPr>
            <a:r>
              <a:rPr lang="es-MX" sz="1300" b="1" dirty="0" err="1"/>
              <a:t>Null</a:t>
            </a:r>
            <a:r>
              <a:rPr lang="es-MX" sz="1300" b="1" dirty="0"/>
              <a:t>: </a:t>
            </a:r>
            <a:r>
              <a:rPr lang="es-MX" sz="1300" dirty="0"/>
              <a:t>representa la ausencia intencional de cualquier valor, un valor nulo o «vacío».</a:t>
            </a:r>
          </a:p>
          <a:p>
            <a:pPr marL="285750" indent="-285750" algn="just" fontAlgn="base">
              <a:buFont typeface="Arial" panose="020B0604020202020204" pitchFamily="34" charset="0"/>
              <a:buChar char="•"/>
            </a:pPr>
            <a:r>
              <a:rPr lang="es-MX" sz="1300" b="1" dirty="0" err="1"/>
              <a:t>Object</a:t>
            </a:r>
            <a:r>
              <a:rPr lang="es-MX" sz="1300" b="1" dirty="0"/>
              <a:t>:</a:t>
            </a:r>
            <a:r>
              <a:rPr lang="es-MX" sz="1300" dirty="0"/>
              <a:t> representa una colección de datos definidos y entidades más complejas.</a:t>
            </a:r>
          </a:p>
          <a:p>
            <a:pPr marL="285750" indent="-285750" algn="just" fontAlgn="base">
              <a:buFont typeface="Arial" panose="020B0604020202020204" pitchFamily="34" charset="0"/>
              <a:buChar char="•"/>
            </a:pPr>
            <a:r>
              <a:rPr lang="es-MX" sz="1300" b="1" dirty="0" err="1"/>
              <a:t>Function</a:t>
            </a:r>
            <a:r>
              <a:rPr lang="es-MX" sz="1300" b="1" dirty="0"/>
              <a:t>: </a:t>
            </a:r>
            <a:r>
              <a:rPr lang="es-MX" sz="1300" dirty="0"/>
              <a:t>es una forma abreviada para funciones, aunque cada constructor de funciones se deriva del constructor </a:t>
            </a:r>
            <a:r>
              <a:rPr lang="es-MX" sz="1300" b="1" dirty="0" err="1"/>
              <a:t>Object</a:t>
            </a:r>
            <a:r>
              <a:rPr lang="es-MX" sz="1300" dirty="0"/>
              <a:t>. Son objetos con la capacidad de ser ejecutables.</a:t>
            </a:r>
            <a:endParaRPr lang="es-CO" sz="1300" dirty="0"/>
          </a:p>
        </p:txBody>
      </p:sp>
      <p:sp>
        <p:nvSpPr>
          <p:cNvPr id="6" name="CuadroTexto 5"/>
          <p:cNvSpPr txBox="1"/>
          <p:nvPr/>
        </p:nvSpPr>
        <p:spPr>
          <a:xfrm>
            <a:off x="3800843" y="1193118"/>
            <a:ext cx="4590314" cy="523220"/>
          </a:xfrm>
          <a:prstGeom prst="rect">
            <a:avLst/>
          </a:prstGeom>
          <a:noFill/>
        </p:spPr>
        <p:txBody>
          <a:bodyPr wrap="square" rtlCol="0">
            <a:spAutoFit/>
          </a:bodyPr>
          <a:lstStyle/>
          <a:p>
            <a:r>
              <a:rPr lang="es-MX" sz="2800" b="1" dirty="0">
                <a:solidFill>
                  <a:schemeClr val="accent5">
                    <a:lumMod val="60000"/>
                    <a:lumOff val="40000"/>
                  </a:schemeClr>
                </a:solidFill>
              </a:rPr>
              <a:t>Tipos de datos en Javascript</a:t>
            </a:r>
            <a:endParaRPr lang="es-CO" sz="2800" b="1" dirty="0">
              <a:solidFill>
                <a:schemeClr val="accent5">
                  <a:lumMod val="60000"/>
                  <a:lumOff val="40000"/>
                </a:schemeClr>
              </a:solidFill>
            </a:endParaRPr>
          </a:p>
        </p:txBody>
      </p:sp>
    </p:spTree>
    <p:extLst>
      <p:ext uri="{BB962C8B-B14F-4D97-AF65-F5344CB8AC3E}">
        <p14:creationId xmlns:p14="http://schemas.microsoft.com/office/powerpoint/2010/main" val="211320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4425138" y="1325132"/>
            <a:ext cx="3319178" cy="523220"/>
          </a:xfrm>
          <a:prstGeom prst="rect">
            <a:avLst/>
          </a:prstGeom>
          <a:noFill/>
        </p:spPr>
        <p:txBody>
          <a:bodyPr wrap="none" rtlCol="0">
            <a:spAutoFit/>
          </a:bodyPr>
          <a:lstStyle/>
          <a:p>
            <a:r>
              <a:rPr lang="es-MX" sz="2800" b="1" dirty="0">
                <a:solidFill>
                  <a:schemeClr val="accent5">
                    <a:lumMod val="60000"/>
                    <a:lumOff val="40000"/>
                  </a:schemeClr>
                </a:solidFill>
                <a:effectLst>
                  <a:outerShdw blurRad="38100" dist="38100" dir="2700000" algn="tl">
                    <a:srgbClr val="000000">
                      <a:alpha val="43137"/>
                    </a:srgbClr>
                  </a:outerShdw>
                </a:effectLst>
              </a:rPr>
              <a:t>Ejercicios propuestos</a:t>
            </a:r>
            <a:endParaRPr lang="es-CO" sz="2800" dirty="0">
              <a:effectLst>
                <a:outerShdw blurRad="38100" dist="38100" dir="2700000" algn="tl">
                  <a:srgbClr val="000000">
                    <a:alpha val="43137"/>
                  </a:srgbClr>
                </a:outerShdw>
              </a:effectLst>
            </a:endParaRPr>
          </a:p>
        </p:txBody>
      </p:sp>
      <p:pic>
        <p:nvPicPr>
          <p:cNvPr id="6147" name="Picture 3" descr="Desbloquear el éxito: El papel vital del mantenimiento informático  preventivo en las empresas modernas » CIS Informàtic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65481" y="2085327"/>
            <a:ext cx="3265874" cy="302029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
          <p:cNvSpPr>
            <a:spLocks noChangeArrowheads="1"/>
          </p:cNvSpPr>
          <p:nvPr/>
        </p:nvSpPr>
        <p:spPr bwMode="auto">
          <a:xfrm>
            <a:off x="655637" y="1848352"/>
            <a:ext cx="8263614" cy="389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s-MX" sz="1300" dirty="0"/>
              <a:t>1. Haga un algoritmo que el área y el </a:t>
            </a:r>
            <a:r>
              <a:rPr lang="es-MX" sz="1300" dirty="0" err="1"/>
              <a:t>semiperímetro</a:t>
            </a:r>
            <a:r>
              <a:rPr lang="es-MX" sz="1300" dirty="0"/>
              <a:t> de un triangulo teniendo en cuenta los lados A, B y C.</a:t>
            </a:r>
          </a:p>
          <a:p>
            <a:pPr algn="just"/>
            <a:r>
              <a:rPr lang="es-MX" sz="1300" dirty="0" err="1"/>
              <a:t>Semiperímetro</a:t>
            </a:r>
            <a:r>
              <a:rPr lang="es-MX" sz="1300" dirty="0"/>
              <a:t> = (A + B + C) / 2</a:t>
            </a:r>
          </a:p>
          <a:p>
            <a:pPr algn="just"/>
            <a:r>
              <a:rPr lang="es-MX" sz="1300" dirty="0"/>
              <a:t>Área = Raiz2(S * (S - A) * (S - B) * (S - C))</a:t>
            </a:r>
          </a:p>
          <a:p>
            <a:pPr algn="just"/>
            <a:endParaRPr lang="es-MX" sz="1300" dirty="0"/>
          </a:p>
          <a:p>
            <a:pPr algn="just"/>
            <a:r>
              <a:rPr lang="es-MX" sz="1300" dirty="0"/>
              <a:t>2. Realice una colilla de pago de un trabajador teniendo en cuenta:</a:t>
            </a:r>
          </a:p>
          <a:p>
            <a:pPr algn="just"/>
            <a:r>
              <a:rPr lang="es-MX" sz="1300" dirty="0"/>
              <a:t>Horas trabajadas</a:t>
            </a:r>
          </a:p>
          <a:p>
            <a:pPr algn="just"/>
            <a:r>
              <a:rPr lang="es-MX" sz="1300" dirty="0"/>
              <a:t>Valor de la hora</a:t>
            </a:r>
          </a:p>
          <a:p>
            <a:pPr algn="just"/>
            <a:r>
              <a:rPr lang="es-MX" sz="1300" dirty="0"/>
              <a:t>Descuento de los aportes a la seguridad social (Salud y pensión: 4%)</a:t>
            </a:r>
          </a:p>
          <a:p>
            <a:pPr algn="just"/>
            <a:r>
              <a:rPr lang="es-MX" sz="1300" dirty="0"/>
              <a:t>Descuento por ahorro al trabajador: 1.5%</a:t>
            </a:r>
          </a:p>
          <a:p>
            <a:pPr algn="just"/>
            <a:r>
              <a:rPr lang="es-MX" sz="1300" dirty="0"/>
              <a:t>Mostrar el salario neto del trabajador.</a:t>
            </a:r>
          </a:p>
          <a:p>
            <a:pPr algn="just"/>
            <a:endParaRPr lang="es-MX" sz="1300" dirty="0"/>
          </a:p>
          <a:p>
            <a:pPr algn="just"/>
            <a:r>
              <a:rPr lang="es-MX" sz="1300" dirty="0"/>
              <a:t>3. Elaborar un algoritmo que solicite el número de respuestas correctas, incorrectas y en blanco correspondientes a</a:t>
            </a:r>
          </a:p>
          <a:p>
            <a:pPr algn="just"/>
            <a:r>
              <a:rPr lang="es-MX" sz="1300" dirty="0"/>
              <a:t>postulantes y muestre su puntaje final considerando que por cada respuesta correcta tendrá 5 puntos, incorrectas -2</a:t>
            </a:r>
          </a:p>
          <a:p>
            <a:pPr algn="just"/>
            <a:r>
              <a:rPr lang="es-MX" sz="1300" dirty="0"/>
              <a:t>y en blanco 1.</a:t>
            </a:r>
          </a:p>
          <a:p>
            <a:pPr algn="just"/>
            <a:endParaRPr lang="es-MX" sz="1300" dirty="0"/>
          </a:p>
          <a:p>
            <a:pPr algn="just"/>
            <a:r>
              <a:rPr lang="es-MX" sz="1300" dirty="0"/>
              <a:t>4. Haga un algoritmo que calcule la temperatura a grados Celsius. C = (F-32)* 5/9</a:t>
            </a:r>
          </a:p>
          <a:p>
            <a:pPr algn="just"/>
            <a:endParaRPr lang="es-MX" sz="1300" dirty="0"/>
          </a:p>
          <a:p>
            <a:pPr algn="just"/>
            <a:r>
              <a:rPr lang="es-MX" sz="1300" dirty="0"/>
              <a:t>5. Pida al usuario dos pares de números x1, y1, x2, y2, que representen dos puntos en el plano. Calcula y muestra la</a:t>
            </a:r>
          </a:p>
          <a:p>
            <a:pPr algn="just"/>
            <a:r>
              <a:rPr lang="es-MX" sz="1300" dirty="0"/>
              <a:t>distancia entre ellos.</a:t>
            </a:r>
          </a:p>
        </p:txBody>
      </p:sp>
    </p:spTree>
    <p:extLst>
      <p:ext uri="{BB962C8B-B14F-4D97-AF65-F5344CB8AC3E}">
        <p14:creationId xmlns:p14="http://schemas.microsoft.com/office/powerpoint/2010/main" val="257513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B0C9AD7-4662-12C2-868F-F740801D09F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24695D4E-168E-3DAA-FAEF-4F9772C72AF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420C9C4C-6603-FA29-1B24-BACC3ADB11AE}"/>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B424D51D-5984-4D77-44EC-F71B66DB971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7" name="CuadroTexto 6">
            <a:extLst>
              <a:ext uri="{FF2B5EF4-FFF2-40B4-BE49-F238E27FC236}">
                <a16:creationId xmlns:a16="http://schemas.microsoft.com/office/drawing/2014/main" id="{1596FDA4-55E2-A82B-CA22-980272838B35}"/>
              </a:ext>
            </a:extLst>
          </p:cNvPr>
          <p:cNvSpPr txBox="1"/>
          <p:nvPr/>
        </p:nvSpPr>
        <p:spPr>
          <a:xfrm>
            <a:off x="628194" y="362668"/>
            <a:ext cx="11303161" cy="707886"/>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MX" sz="4000" b="1" dirty="0">
                <a:solidFill>
                  <a:prstClr val="white"/>
                </a:solidFill>
                <a:latin typeface="Montserrat" panose="00000500000000000000" pitchFamily="2" charset="0"/>
              </a:rPr>
              <a:t>www.pio.edu.co</a:t>
            </a:r>
            <a:endParaRPr kumimoji="0" lang="es-CO" sz="4000" b="1" i="0" u="none" strike="noStrike" kern="1200" cap="none" spc="0" normalizeH="0" baseline="0" noProof="0" dirty="0">
              <a:ln>
                <a:noFill/>
              </a:ln>
              <a:solidFill>
                <a:prstClr val="white"/>
              </a:solidFill>
              <a:effectLst/>
              <a:uLnTx/>
              <a:uFillTx/>
              <a:latin typeface="Montserrat" panose="00000500000000000000" pitchFamily="2" charset="0"/>
              <a:ea typeface="+mn-ea"/>
              <a:cs typeface="+mn-cs"/>
            </a:endParaRPr>
          </a:p>
        </p:txBody>
      </p:sp>
      <p:sp>
        <p:nvSpPr>
          <p:cNvPr id="3" name="object 2">
            <a:extLst>
              <a:ext uri="{FF2B5EF4-FFF2-40B4-BE49-F238E27FC236}">
                <a16:creationId xmlns:a16="http://schemas.microsoft.com/office/drawing/2014/main" id="{C648E2EC-F965-E9D4-1A36-9AF2F7459980}"/>
              </a:ext>
            </a:extLst>
          </p:cNvPr>
          <p:cNvSpPr/>
          <p:nvPr/>
        </p:nvSpPr>
        <p:spPr>
          <a:xfrm>
            <a:off x="0" y="2512895"/>
            <a:ext cx="12192000" cy="1846659"/>
          </a:xfrm>
          <a:custGeom>
            <a:avLst/>
            <a:gdLst/>
            <a:ahLst/>
            <a:cxnLst/>
            <a:rect l="l" t="t" r="r" b="b"/>
            <a:pathLst>
              <a:path w="12192000" h="3949700">
                <a:moveTo>
                  <a:pt x="0" y="3949700"/>
                </a:moveTo>
                <a:lnTo>
                  <a:pt x="12192000" y="3949700"/>
                </a:lnTo>
                <a:lnTo>
                  <a:pt x="12192000" y="0"/>
                </a:lnTo>
                <a:lnTo>
                  <a:pt x="0" y="0"/>
                </a:lnTo>
                <a:lnTo>
                  <a:pt x="0" y="3949700"/>
                </a:lnTo>
                <a:close/>
              </a:path>
            </a:pathLst>
          </a:custGeom>
          <a:solidFill>
            <a:schemeClr val="bg2">
              <a:lumMod val="90000"/>
              <a:alpha val="60000"/>
            </a:schemeClr>
          </a:solidFill>
        </p:spPr>
        <p:txBody>
          <a:bodyPr wrap="square" lIns="0" tIns="0" rIns="0" bIns="0" rtlCol="0"/>
          <a:lstStyle/>
          <a:p>
            <a:endParaRPr dirty="0"/>
          </a:p>
        </p:txBody>
      </p:sp>
      <p:sp>
        <p:nvSpPr>
          <p:cNvPr id="8" name="object 7">
            <a:extLst>
              <a:ext uri="{FF2B5EF4-FFF2-40B4-BE49-F238E27FC236}">
                <a16:creationId xmlns:a16="http://schemas.microsoft.com/office/drawing/2014/main" id="{542753D0-B517-ADBA-F7A7-C952CDF82D83}"/>
              </a:ext>
            </a:extLst>
          </p:cNvPr>
          <p:cNvSpPr txBox="1"/>
          <p:nvPr/>
        </p:nvSpPr>
        <p:spPr>
          <a:xfrm>
            <a:off x="0" y="2596249"/>
            <a:ext cx="12209617" cy="1687641"/>
          </a:xfrm>
          <a:prstGeom prst="rect">
            <a:avLst/>
          </a:prstGeom>
          <a:noFill/>
        </p:spPr>
        <p:txBody>
          <a:bodyPr vert="horz" wrap="square" lIns="0" tIns="12700" rIns="0" bIns="0" rtlCol="0">
            <a:spAutoFit/>
          </a:bodyPr>
          <a:lstStyle/>
          <a:p>
            <a:pPr marL="1592580" marR="5080" indent="-1580515" algn="ctr">
              <a:spcBef>
                <a:spcPts val="100"/>
              </a:spcBef>
            </a:pPr>
            <a:r>
              <a:rPr lang="es-CO" sz="5400" b="1" spc="-20" dirty="0">
                <a:solidFill>
                  <a:srgbClr val="0A51A1"/>
                </a:solidFill>
                <a:latin typeface="Montserrat" panose="00000500000000000000" pitchFamily="2" charset="0"/>
                <a:cs typeface="Arial"/>
              </a:rPr>
              <a:t>Formamos </a:t>
            </a:r>
            <a:r>
              <a:rPr lang="es-CO" sz="5400" b="1" spc="-20" dirty="0" err="1">
                <a:solidFill>
                  <a:srgbClr val="002060"/>
                </a:solidFill>
                <a:latin typeface="Montserrat" panose="00000500000000000000" pitchFamily="2" charset="0"/>
                <a:cs typeface="Arial"/>
              </a:rPr>
              <a:t>pioner@s</a:t>
            </a:r>
            <a:r>
              <a:rPr lang="es-CO" sz="5400" b="1" spc="-20" dirty="0">
                <a:solidFill>
                  <a:srgbClr val="0A51A1"/>
                </a:solidFill>
                <a:latin typeface="Montserrat" panose="00000500000000000000" pitchFamily="2" charset="0"/>
                <a:cs typeface="Arial"/>
              </a:rPr>
              <a:t> para un</a:t>
            </a:r>
          </a:p>
          <a:p>
            <a:pPr marL="1592580" marR="5080" indent="-1580515" algn="ctr">
              <a:spcBef>
                <a:spcPts val="100"/>
              </a:spcBef>
            </a:pPr>
            <a:r>
              <a:rPr lang="es-CO" sz="5400" b="1" spc="-20" dirty="0">
                <a:solidFill>
                  <a:srgbClr val="0A51A1"/>
                </a:solidFill>
                <a:latin typeface="Montserrat" panose="00000500000000000000" pitchFamily="2" charset="0"/>
                <a:cs typeface="Arial"/>
              </a:rPr>
              <a:t>mundo laboral que sí existe…</a:t>
            </a:r>
            <a:endParaRPr lang="es-CO" sz="5400" b="1" spc="-15" dirty="0">
              <a:solidFill>
                <a:srgbClr val="0A51A1"/>
              </a:solidFill>
              <a:latin typeface="Montserrat" panose="00000500000000000000" pitchFamily="2" charset="0"/>
              <a:cs typeface="Arial"/>
            </a:endParaRPr>
          </a:p>
        </p:txBody>
      </p:sp>
      <p:pic>
        <p:nvPicPr>
          <p:cNvPr id="9" name="Imagen 8" descr="Un grupo de personas en una cancha&#10;&#10;Descripción generada automáticamente">
            <a:extLst>
              <a:ext uri="{FF2B5EF4-FFF2-40B4-BE49-F238E27FC236}">
                <a16:creationId xmlns:a16="http://schemas.microsoft.com/office/drawing/2014/main" id="{0A862BFF-D521-B4E6-55F7-7136E17545B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486" y="4894307"/>
            <a:ext cx="12422365" cy="1846659"/>
          </a:xfrm>
          <a:prstGeom prst="rect">
            <a:avLst/>
          </a:prstGeom>
        </p:spPr>
      </p:pic>
      <p:sp>
        <p:nvSpPr>
          <p:cNvPr id="10" name="CuadroTexto 9">
            <a:extLst>
              <a:ext uri="{FF2B5EF4-FFF2-40B4-BE49-F238E27FC236}">
                <a16:creationId xmlns:a16="http://schemas.microsoft.com/office/drawing/2014/main" id="{E8557DD9-E31A-437A-6EAB-BDA5FE1B7B85}"/>
              </a:ext>
            </a:extLst>
          </p:cNvPr>
          <p:cNvSpPr txBox="1"/>
          <p:nvPr/>
        </p:nvSpPr>
        <p:spPr>
          <a:xfrm>
            <a:off x="4702830" y="4359554"/>
            <a:ext cx="2786340" cy="646331"/>
          </a:xfrm>
          <a:prstGeom prst="rect">
            <a:avLst/>
          </a:prstGeom>
          <a:noFill/>
        </p:spPr>
        <p:txBody>
          <a:bodyPr wrap="none" rtlCol="0">
            <a:spAutoFit/>
          </a:bodyPr>
          <a:lstStyle/>
          <a:p>
            <a:r>
              <a:rPr lang="es-CO" sz="3600" b="1" dirty="0">
                <a:solidFill>
                  <a:srgbClr val="002060"/>
                </a:solidFill>
                <a:latin typeface="Montserrat" panose="00000500000000000000" pitchFamily="2" charset="0"/>
              </a:rPr>
              <a:t>#YoSoyPio</a:t>
            </a:r>
          </a:p>
        </p:txBody>
      </p:sp>
    </p:spTree>
    <p:extLst>
      <p:ext uri="{BB962C8B-B14F-4D97-AF65-F5344CB8AC3E}">
        <p14:creationId xmlns:p14="http://schemas.microsoft.com/office/powerpoint/2010/main" val="248955687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5124</TotalTime>
  <Words>868</Words>
  <Application>Microsoft Office PowerPoint</Application>
  <PresentationFormat>Panorámica</PresentationFormat>
  <Paragraphs>66</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Calibri</vt:lpstr>
      <vt:lpstr>Calibri Light</vt:lpstr>
      <vt:lpstr>Montserrat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Ogp Informatica</dc:creator>
  <cp:lastModifiedBy>Julio Castaño</cp:lastModifiedBy>
  <cp:revision>107</cp:revision>
  <dcterms:created xsi:type="dcterms:W3CDTF">2023-03-30T14:23:16Z</dcterms:created>
  <dcterms:modified xsi:type="dcterms:W3CDTF">2024-10-10T01:38:39Z</dcterms:modified>
</cp:coreProperties>
</file>