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21" r:id="rId5"/>
    <p:sldId id="316" r:id="rId6"/>
    <p:sldId id="320" r:id="rId7"/>
    <p:sldId id="317" r:id="rId8"/>
    <p:sldId id="319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1897" autoAdjust="0"/>
  </p:normalViewPr>
  <p:slideViewPr>
    <p:cSldViewPr snapToGrid="0" showGuides="1">
      <p:cViewPr varScale="1">
        <p:scale>
          <a:sx n="67" d="100"/>
          <a:sy n="67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9/10/2024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344097" y="2575972"/>
            <a:ext cx="1111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Estructuras de control: Condicionales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77" y="1243651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97962" y="1378885"/>
            <a:ext cx="4547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Condicionales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0D18-AAE6-4483-B634-8AA343C4D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751" y="2421829"/>
            <a:ext cx="3701415" cy="29969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F7756F8-EC7C-467F-A714-6525241EE3C7}"/>
              </a:ext>
            </a:extLst>
          </p:cNvPr>
          <p:cNvSpPr txBox="1"/>
          <p:nvPr/>
        </p:nvSpPr>
        <p:spPr>
          <a:xfrm>
            <a:off x="873170" y="2794643"/>
            <a:ext cx="6126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SIMPLES</a:t>
            </a:r>
          </a:p>
          <a:p>
            <a:pPr algn="just"/>
            <a:r>
              <a:rPr lang="es-CO" sz="1400" dirty="0"/>
              <a:t>Las estructuras condicionales simples permiten la ejecución de varias acciones siempre que se cumpla una condición. Estas tomas de decisión tienen la siguiente forma:</a:t>
            </a:r>
          </a:p>
          <a:p>
            <a:endParaRPr lang="es-CO" sz="1400" dirty="0"/>
          </a:p>
          <a:p>
            <a:r>
              <a:rPr lang="es-CO" sz="1400" b="1" dirty="0"/>
              <a:t>Si</a:t>
            </a:r>
            <a:r>
              <a:rPr lang="es-CO" sz="1400" dirty="0"/>
              <a:t> (</a:t>
            </a:r>
            <a:r>
              <a:rPr lang="es-CO" sz="1400" i="1" dirty="0"/>
              <a:t>condición</a:t>
            </a:r>
            <a:r>
              <a:rPr lang="es-CO" sz="1400" dirty="0"/>
              <a:t>) </a:t>
            </a:r>
            <a:r>
              <a:rPr lang="es-CO" sz="1400" b="1" dirty="0"/>
              <a:t>Entonces</a:t>
            </a:r>
          </a:p>
          <a:p>
            <a:r>
              <a:rPr lang="es-CO" sz="1400" dirty="0"/>
              <a:t>	Acción(es)</a:t>
            </a:r>
          </a:p>
          <a:p>
            <a:r>
              <a:rPr lang="es-CO" sz="1400" b="1" dirty="0"/>
              <a:t>Fin Si</a:t>
            </a: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E8BECA-72D2-4E1B-9DC1-AC81DBFD2FAD}"/>
              </a:ext>
            </a:extLst>
          </p:cNvPr>
          <p:cNvSpPr txBox="1"/>
          <p:nvPr/>
        </p:nvSpPr>
        <p:spPr>
          <a:xfrm>
            <a:off x="624840" y="2727302"/>
            <a:ext cx="6126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DOBLES o COMPUESTAS</a:t>
            </a:r>
          </a:p>
          <a:p>
            <a:pPr algn="just"/>
            <a:r>
              <a:rPr lang="es-CO" sz="1400" dirty="0"/>
              <a:t>Las estructuras condicionales dobles permiten elegir entre dos opciones o alternativas posibles, en función del cumplimiento o no de una determinada condición. Se representa de la siguiente forma:</a:t>
            </a:r>
          </a:p>
          <a:p>
            <a:endParaRPr lang="es-CO" sz="1400" dirty="0"/>
          </a:p>
          <a:p>
            <a:r>
              <a:rPr lang="es-CO" sz="1400" b="1" dirty="0"/>
              <a:t>Si</a:t>
            </a:r>
            <a:r>
              <a:rPr lang="es-CO" sz="1400" dirty="0"/>
              <a:t> (</a:t>
            </a:r>
            <a:r>
              <a:rPr lang="es-CO" sz="1400" i="1" dirty="0"/>
              <a:t>condición</a:t>
            </a:r>
            <a:r>
              <a:rPr lang="es-CO" sz="1400" dirty="0"/>
              <a:t>) </a:t>
            </a:r>
            <a:r>
              <a:rPr lang="es-CO" sz="1400" b="1" dirty="0"/>
              <a:t>Entonces</a:t>
            </a:r>
          </a:p>
          <a:p>
            <a:r>
              <a:rPr lang="es-CO" sz="1400" dirty="0"/>
              <a:t>	Acción(es)</a:t>
            </a:r>
          </a:p>
          <a:p>
            <a:r>
              <a:rPr lang="es-CO" sz="1400" b="1" dirty="0"/>
              <a:t>Sino</a:t>
            </a:r>
          </a:p>
          <a:p>
            <a:r>
              <a:rPr lang="es-CO" sz="1400" dirty="0"/>
              <a:t>	Acción(es)</a:t>
            </a:r>
          </a:p>
          <a:p>
            <a:r>
              <a:rPr lang="es-CO" sz="1400" b="1" dirty="0"/>
              <a:t>Fin Si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2ABA308-EFA8-44B9-A97E-A67361684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275" y="2284985"/>
            <a:ext cx="4528885" cy="313140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7EAC413-D89A-4DDB-B857-6DBC5A7FCC8C}"/>
              </a:ext>
            </a:extLst>
          </p:cNvPr>
          <p:cNvSpPr/>
          <p:nvPr/>
        </p:nvSpPr>
        <p:spPr>
          <a:xfrm>
            <a:off x="3597962" y="1378885"/>
            <a:ext cx="4547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Condicionales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E8BECA-72D2-4E1B-9DC1-AC81DBFD2FAD}"/>
              </a:ext>
            </a:extLst>
          </p:cNvPr>
          <p:cNvSpPr txBox="1"/>
          <p:nvPr/>
        </p:nvSpPr>
        <p:spPr>
          <a:xfrm>
            <a:off x="519983" y="2141515"/>
            <a:ext cx="1128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/>
            <a:r>
              <a:rPr lang="es-CO" altLang="es-CO" sz="1400" dirty="0">
                <a:cs typeface="Calibri" panose="020F0502020204030204" pitchFamily="34" charset="0"/>
                <a:sym typeface="Wingdings" panose="05000000000000000000" pitchFamily="2" charset="2"/>
              </a:rPr>
              <a:t>Se utilizan para establecer una relación entre dos valores. Compara estos valores entre sí, y esta comparación produce un resultado de certeza o falsedad (verdadero o falso).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7EAC413-D89A-4DDB-B857-6DBC5A7FCC8C}"/>
              </a:ext>
            </a:extLst>
          </p:cNvPr>
          <p:cNvSpPr/>
          <p:nvPr/>
        </p:nvSpPr>
        <p:spPr>
          <a:xfrm>
            <a:off x="4113524" y="1378885"/>
            <a:ext cx="3516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Lógicos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167005C-9375-4B65-8C73-3C77DBCE6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4536"/>
              </p:ext>
            </p:extLst>
          </p:nvPr>
        </p:nvGraphicFramePr>
        <p:xfrm>
          <a:off x="1988703" y="2998993"/>
          <a:ext cx="812799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127801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8636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963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4 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5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3 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Mayor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5 &gt;=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7 &lt;=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3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Diferente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9 !=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1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3050" y="1300394"/>
            <a:ext cx="205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 -1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3050" y="1849304"/>
            <a:ext cx="11521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CO" sz="1400" dirty="0"/>
              <a:t>En un estacionamiento cobran $3,000 por hora o fracción. Diseñe un algoritmo que determine cuanto debe pagar un cliente por el estacionamiento de su vehículo, conociendo el tiempo de estacionamiento en horas y minutos.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0AED9A-A3C8-46CE-B0CE-4A64F34F2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662" y="2519644"/>
            <a:ext cx="6599580" cy="3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3050" y="1300394"/>
            <a:ext cx="205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 - 2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3050" y="1957025"/>
            <a:ext cx="115213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CO" sz="1400" dirty="0"/>
              <a:t>Diseñe un algoritmo que determine si un número es o no es, par positivo.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F0AE38-160A-4C21-9A0A-39BE5B486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923" y="2283825"/>
            <a:ext cx="6334538" cy="4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→ PROGRAMACIÓN WEB Y DESARROLLO SOFTWARE A MEDIDA 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867" y="2241694"/>
            <a:ext cx="2245175" cy="237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3050" y="2018518"/>
            <a:ext cx="8895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CO" sz="1400" dirty="0"/>
              <a:t>Diseñe un algoritmo que determine si la persona es o no, mayor de edad.</a:t>
            </a:r>
          </a:p>
          <a:p>
            <a:pPr marL="342900" indent="-342900" algn="just">
              <a:buAutoNum type="arabicPeriod"/>
            </a:pPr>
            <a:endParaRPr lang="es-CO" sz="1400" dirty="0"/>
          </a:p>
          <a:p>
            <a:pPr marL="342900" indent="-342900" algn="just">
              <a:buAutoNum type="arabicPeriod"/>
            </a:pPr>
            <a:r>
              <a:rPr lang="es-CO" sz="1400" dirty="0"/>
              <a:t>Un hombre desea saber cuánto dinero se genera por concepto de intereses sobre la cantidad que tiene en inversión en el banco. Él decidirá reinvertir los intereses siempre y cuando éstos excedan a $7,000; y en ese caso, desea saber cuánto dinero tendrá finalmente en su cuenta.</a:t>
            </a:r>
          </a:p>
          <a:p>
            <a:pPr marL="342900" indent="-342900" algn="just">
              <a:buAutoNum type="arabicPeriod"/>
            </a:pPr>
            <a:endParaRPr lang="es-CO" sz="1400" dirty="0"/>
          </a:p>
          <a:p>
            <a:pPr marL="342900" indent="-342900" algn="just">
              <a:buAutoNum type="arabicPeriod"/>
            </a:pPr>
            <a:r>
              <a:rPr lang="es-CO" sz="1400" dirty="0"/>
              <a:t>Elabora un algoritmo que solicite la edad de dos (2) hermanos y muestre un mensaje indicando la edad del mayor y cuantos años de diferencia tiene con el menor.</a:t>
            </a:r>
          </a:p>
          <a:p>
            <a:pPr marL="342900" indent="-342900" algn="just">
              <a:buAutoNum type="arabicPeriod"/>
            </a:pPr>
            <a:endParaRPr lang="es-CO" sz="1400" dirty="0"/>
          </a:p>
          <a:p>
            <a:pPr marL="342900" indent="-342900" algn="just">
              <a:buAutoNum type="arabicPeriod"/>
            </a:pPr>
            <a:r>
              <a:rPr lang="es-CO" sz="1400" dirty="0"/>
              <a:t>Se tiene registrado la producción (unidades) logradas por un operario a lo largo de la semana (lunes a sábado). Elabore un algoritmo que nos muestre o nos diga si el operario recibirá incentivos sabiendo que el promedio de producción mínima es de 100 unidades.</a:t>
            </a:r>
          </a:p>
          <a:p>
            <a:pPr marL="342900" indent="-342900" algn="just">
              <a:buAutoNum type="arabicPeriod"/>
            </a:pPr>
            <a:endParaRPr lang="es-CO" sz="1400" dirty="0"/>
          </a:p>
          <a:p>
            <a:pPr marL="342900" indent="-342900" algn="just">
              <a:buAutoNum type="arabicPeriod"/>
            </a:pPr>
            <a:r>
              <a:rPr lang="es-CO" sz="1400" dirty="0"/>
              <a:t>Un obrero necesita calcular su salario semanal, el cual se obtiene de la siguiente manera: Si trabaja 40 horas o menos, se le paga $16,000 por hora. Si trabaja más de 40 horas, se le paga $16,000 por cada de las primeras 40 horas y $20,000 por cada hora extra.</a:t>
            </a:r>
          </a:p>
          <a:p>
            <a:pPr marL="342900" indent="-342900" algn="just">
              <a:buAutoNum type="arabicPeriod"/>
            </a:pPr>
            <a:endParaRPr lang="es-CO" sz="1400" dirty="0"/>
          </a:p>
          <a:p>
            <a:pPr marL="342900" indent="-342900" algn="just">
              <a:buAutoNum type="arabicPeriod"/>
            </a:pPr>
            <a:r>
              <a:rPr lang="es-CO" sz="1400" dirty="0"/>
              <a:t>Desarrolle un algoritmo que permite leer dos números y ordenarlos de menor a mayor, si es el caso.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818015" y="1264575"/>
            <a:ext cx="613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a desarrollar</a:t>
            </a:r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25138" y="1325132"/>
            <a:ext cx="30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propuesto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1867" y="2151727"/>
            <a:ext cx="72562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i="1" u="sng" dirty="0"/>
              <a:t>Calculadora IMC</a:t>
            </a:r>
            <a:endParaRPr lang="es-ES" sz="1400" dirty="0"/>
          </a:p>
          <a:p>
            <a:pPr algn="just"/>
            <a:endParaRPr lang="es-ES" sz="1400" i="1" u="sng" dirty="0"/>
          </a:p>
          <a:p>
            <a:pPr algn="just"/>
            <a:r>
              <a:rPr lang="es-ES" sz="1400" dirty="0"/>
              <a:t>Desarrolle un algoritmo que calcule para un paciente su </a:t>
            </a:r>
            <a:r>
              <a:rPr lang="es-ES" sz="1400" b="1" i="1" dirty="0"/>
              <a:t>Índice de Masa Corporal</a:t>
            </a:r>
            <a:r>
              <a:rPr lang="es-ES" sz="1400" dirty="0"/>
              <a:t> e imprima su estado.</a:t>
            </a:r>
          </a:p>
          <a:p>
            <a:pPr algn="just"/>
            <a:endParaRPr lang="es-ES" sz="1400" b="1" i="1" dirty="0"/>
          </a:p>
          <a:p>
            <a:pPr algn="just"/>
            <a:r>
              <a:rPr lang="es-ES" sz="1400" dirty="0"/>
              <a:t>Según la siguiente tabla de estados:</a:t>
            </a:r>
            <a:endParaRPr lang="en-US" sz="14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3537797-E2E5-48F8-B9E7-243348BCB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84896"/>
              </p:ext>
            </p:extLst>
          </p:nvPr>
        </p:nvGraphicFramePr>
        <p:xfrm>
          <a:off x="1195342" y="4191222"/>
          <a:ext cx="5669282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4641">
                  <a:extLst>
                    <a:ext uri="{9D8B030D-6E8A-4147-A177-3AD203B41FA5}">
                      <a16:colId xmlns:a16="http://schemas.microsoft.com/office/drawing/2014/main" val="1101479577"/>
                    </a:ext>
                  </a:extLst>
                </a:gridCol>
                <a:gridCol w="2834641">
                  <a:extLst>
                    <a:ext uri="{9D8B030D-6E8A-4147-A177-3AD203B41FA5}">
                      <a16:colId xmlns:a16="http://schemas.microsoft.com/office/drawing/2014/main" val="2962077632"/>
                    </a:ext>
                  </a:extLst>
                </a:gridCol>
              </a:tblGrid>
              <a:tr h="30793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73678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Bajo de peso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baseline="0" dirty="0"/>
                        <a:t> 18,5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72609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&gt;= 18,5 y &lt; 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31910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Sobrepeso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&gt;= 25 y &lt; 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9495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Obeso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&gt;=30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2049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9985A86C-A18D-493F-A7BD-3F614CAF4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326" y="2844224"/>
            <a:ext cx="2495702" cy="9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539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Julio Castaño</cp:lastModifiedBy>
  <cp:revision>110</cp:revision>
  <dcterms:created xsi:type="dcterms:W3CDTF">2023-03-30T14:23:16Z</dcterms:created>
  <dcterms:modified xsi:type="dcterms:W3CDTF">2024-10-10T03:33:51Z</dcterms:modified>
</cp:coreProperties>
</file>