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0" r:id="rId2"/>
    <p:sldId id="300" r:id="rId3"/>
    <p:sldId id="302" r:id="rId4"/>
    <p:sldId id="316" r:id="rId5"/>
    <p:sldId id="317" r:id="rId6"/>
    <p:sldId id="318" r:id="rId7"/>
    <p:sldId id="319" r:id="rId8"/>
    <p:sldId id="320" r:id="rId9"/>
    <p:sldId id="315" r:id="rId1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9966FF"/>
    <a:srgbClr val="273D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5" d="100"/>
          <a:sy n="115" d="100"/>
        </p:scale>
        <p:origin x="372"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ACBA4-8822-4E8E-90D9-C72ABB978AE2}" type="datetimeFigureOut">
              <a:rPr lang="es-CO" smtClean="0"/>
              <a:t>3/10/2024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FA2EA6-2CD7-43AD-BE78-0CAD7E41D3C9}" type="slidenum">
              <a:rPr lang="es-CO" smtClean="0"/>
              <a:t>‹Nº›</a:t>
            </a:fld>
            <a:endParaRPr lang="es-CO"/>
          </a:p>
        </p:txBody>
      </p:sp>
    </p:spTree>
    <p:extLst>
      <p:ext uri="{BB962C8B-B14F-4D97-AF65-F5344CB8AC3E}">
        <p14:creationId xmlns:p14="http://schemas.microsoft.com/office/powerpoint/2010/main" val="2072690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FBE1C2-C00B-55D5-9804-A551B04C158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B3EF3C71-DA2A-CB76-6330-30BFCAD148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7091DEB4-DCE1-0DA0-FECC-1C90BB39876F}"/>
              </a:ext>
            </a:extLst>
          </p:cNvPr>
          <p:cNvSpPr>
            <a:spLocks noGrp="1"/>
          </p:cNvSpPr>
          <p:nvPr>
            <p:ph type="dt" sz="half" idx="10"/>
          </p:nvPr>
        </p:nvSpPr>
        <p:spPr/>
        <p:txBody>
          <a:bodyPr/>
          <a:lstStyle/>
          <a:p>
            <a:fld id="{238DA42B-BF99-4754-B806-90D7563EF8DA}" type="datetimeFigureOut">
              <a:rPr lang="es-CO" smtClean="0"/>
              <a:t>3/10/2024</a:t>
            </a:fld>
            <a:endParaRPr lang="es-CO"/>
          </a:p>
        </p:txBody>
      </p:sp>
      <p:sp>
        <p:nvSpPr>
          <p:cNvPr id="5" name="Marcador de pie de página 4">
            <a:extLst>
              <a:ext uri="{FF2B5EF4-FFF2-40B4-BE49-F238E27FC236}">
                <a16:creationId xmlns:a16="http://schemas.microsoft.com/office/drawing/2014/main" id="{3C12E6A9-8229-6019-5F4E-A9D2157C880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8BCC44F-8055-A11A-D075-084E47A1527B}"/>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39203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346091-770A-6A69-C5B5-9295007AA10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F6E65EB1-1C94-3687-3AD3-D64C21E9C75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210EB4B-228D-68E4-720A-0C8F78525171}"/>
              </a:ext>
            </a:extLst>
          </p:cNvPr>
          <p:cNvSpPr>
            <a:spLocks noGrp="1"/>
          </p:cNvSpPr>
          <p:nvPr>
            <p:ph type="dt" sz="half" idx="10"/>
          </p:nvPr>
        </p:nvSpPr>
        <p:spPr/>
        <p:txBody>
          <a:bodyPr/>
          <a:lstStyle/>
          <a:p>
            <a:fld id="{238DA42B-BF99-4754-B806-90D7563EF8DA}" type="datetimeFigureOut">
              <a:rPr lang="es-CO" smtClean="0"/>
              <a:t>3/10/2024</a:t>
            </a:fld>
            <a:endParaRPr lang="es-CO"/>
          </a:p>
        </p:txBody>
      </p:sp>
      <p:sp>
        <p:nvSpPr>
          <p:cNvPr id="5" name="Marcador de pie de página 4">
            <a:extLst>
              <a:ext uri="{FF2B5EF4-FFF2-40B4-BE49-F238E27FC236}">
                <a16:creationId xmlns:a16="http://schemas.microsoft.com/office/drawing/2014/main" id="{1542E340-E14B-D328-FCC7-8D3E7E67AB2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3EB9406-BEE7-10AF-958D-C930B9C736E4}"/>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2652241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D62CF46-F518-DB5E-7CB0-190AB229B08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E6E91D25-94D1-7C9E-CFE6-7B9329ED345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5F2EC86-F52F-A9CC-E0EE-4D952F001FE4}"/>
              </a:ext>
            </a:extLst>
          </p:cNvPr>
          <p:cNvSpPr>
            <a:spLocks noGrp="1"/>
          </p:cNvSpPr>
          <p:nvPr>
            <p:ph type="dt" sz="half" idx="10"/>
          </p:nvPr>
        </p:nvSpPr>
        <p:spPr/>
        <p:txBody>
          <a:bodyPr/>
          <a:lstStyle/>
          <a:p>
            <a:fld id="{238DA42B-BF99-4754-B806-90D7563EF8DA}" type="datetimeFigureOut">
              <a:rPr lang="es-CO" smtClean="0"/>
              <a:t>3/10/2024</a:t>
            </a:fld>
            <a:endParaRPr lang="es-CO"/>
          </a:p>
        </p:txBody>
      </p:sp>
      <p:sp>
        <p:nvSpPr>
          <p:cNvPr id="5" name="Marcador de pie de página 4">
            <a:extLst>
              <a:ext uri="{FF2B5EF4-FFF2-40B4-BE49-F238E27FC236}">
                <a16:creationId xmlns:a16="http://schemas.microsoft.com/office/drawing/2014/main" id="{DD08AC59-5936-E82D-4621-C8E78CC9B20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2FC4F32-6340-9B46-AE92-36A59A667C24}"/>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85582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7C48F6-F4E0-3DFD-AC26-04EAE9A222B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078D405-3C28-7947-DD71-25C6ED3A925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275DC6C-5A90-4EC6-A8DE-07D35AE310A9}"/>
              </a:ext>
            </a:extLst>
          </p:cNvPr>
          <p:cNvSpPr>
            <a:spLocks noGrp="1"/>
          </p:cNvSpPr>
          <p:nvPr>
            <p:ph type="dt" sz="half" idx="10"/>
          </p:nvPr>
        </p:nvSpPr>
        <p:spPr/>
        <p:txBody>
          <a:bodyPr/>
          <a:lstStyle/>
          <a:p>
            <a:fld id="{238DA42B-BF99-4754-B806-90D7563EF8DA}" type="datetimeFigureOut">
              <a:rPr lang="es-CO" smtClean="0"/>
              <a:t>3/10/2024</a:t>
            </a:fld>
            <a:endParaRPr lang="es-CO"/>
          </a:p>
        </p:txBody>
      </p:sp>
      <p:sp>
        <p:nvSpPr>
          <p:cNvPr id="5" name="Marcador de pie de página 4">
            <a:extLst>
              <a:ext uri="{FF2B5EF4-FFF2-40B4-BE49-F238E27FC236}">
                <a16:creationId xmlns:a16="http://schemas.microsoft.com/office/drawing/2014/main" id="{A246D21C-DA62-B3E0-B781-81E82344388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1CD5BD8-4489-5DEC-C72E-8BA7D292E815}"/>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028350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C42897-4D39-367E-91CE-20788108AD5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3DC14D3-6568-9438-1112-9F269C9FCD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50194A9-9DA2-098A-DE91-048022AFA63C}"/>
              </a:ext>
            </a:extLst>
          </p:cNvPr>
          <p:cNvSpPr>
            <a:spLocks noGrp="1"/>
          </p:cNvSpPr>
          <p:nvPr>
            <p:ph type="dt" sz="half" idx="10"/>
          </p:nvPr>
        </p:nvSpPr>
        <p:spPr/>
        <p:txBody>
          <a:bodyPr/>
          <a:lstStyle/>
          <a:p>
            <a:fld id="{238DA42B-BF99-4754-B806-90D7563EF8DA}" type="datetimeFigureOut">
              <a:rPr lang="es-CO" smtClean="0"/>
              <a:t>3/10/2024</a:t>
            </a:fld>
            <a:endParaRPr lang="es-CO"/>
          </a:p>
        </p:txBody>
      </p:sp>
      <p:sp>
        <p:nvSpPr>
          <p:cNvPr id="5" name="Marcador de pie de página 4">
            <a:extLst>
              <a:ext uri="{FF2B5EF4-FFF2-40B4-BE49-F238E27FC236}">
                <a16:creationId xmlns:a16="http://schemas.microsoft.com/office/drawing/2014/main" id="{6A5D4FC9-3D2C-4612-EED7-0FC6AB70EF1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24F0936-F200-2B6D-B1E1-C81D19F772D9}"/>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2726970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71D8E6-4070-74A5-50A5-BE7AB7F7495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EC10D02-ED9D-3F1F-7BF6-CF085DE0C0F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33A6F45B-1119-E469-870C-A954120B3C9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0619DD39-C825-1508-F797-1741B458322A}"/>
              </a:ext>
            </a:extLst>
          </p:cNvPr>
          <p:cNvSpPr>
            <a:spLocks noGrp="1"/>
          </p:cNvSpPr>
          <p:nvPr>
            <p:ph type="dt" sz="half" idx="10"/>
          </p:nvPr>
        </p:nvSpPr>
        <p:spPr/>
        <p:txBody>
          <a:bodyPr/>
          <a:lstStyle/>
          <a:p>
            <a:fld id="{238DA42B-BF99-4754-B806-90D7563EF8DA}" type="datetimeFigureOut">
              <a:rPr lang="es-CO" smtClean="0"/>
              <a:t>3/10/2024</a:t>
            </a:fld>
            <a:endParaRPr lang="es-CO"/>
          </a:p>
        </p:txBody>
      </p:sp>
      <p:sp>
        <p:nvSpPr>
          <p:cNvPr id="6" name="Marcador de pie de página 5">
            <a:extLst>
              <a:ext uri="{FF2B5EF4-FFF2-40B4-BE49-F238E27FC236}">
                <a16:creationId xmlns:a16="http://schemas.microsoft.com/office/drawing/2014/main" id="{573116CE-7A6D-B812-1ED3-08DE737E9CF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944B45C-A803-EACC-A7DD-E9D39C96C057}"/>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73615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570645-DA5F-D3E4-2633-4EBAABB0AA9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0E8418FF-E794-8640-C85C-6F9E8376D3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969DF01-3F3D-6936-EFE9-0CCAE880865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6C0EF6E8-D1C9-9CF2-1E95-A8F4B19142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1DDA514-020B-63A5-6D5D-88542F5A00C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93F05874-1C7D-2F93-AE74-BBE656B10DA1}"/>
              </a:ext>
            </a:extLst>
          </p:cNvPr>
          <p:cNvSpPr>
            <a:spLocks noGrp="1"/>
          </p:cNvSpPr>
          <p:nvPr>
            <p:ph type="dt" sz="half" idx="10"/>
          </p:nvPr>
        </p:nvSpPr>
        <p:spPr/>
        <p:txBody>
          <a:bodyPr/>
          <a:lstStyle/>
          <a:p>
            <a:fld id="{238DA42B-BF99-4754-B806-90D7563EF8DA}" type="datetimeFigureOut">
              <a:rPr lang="es-CO" smtClean="0"/>
              <a:t>3/10/2024</a:t>
            </a:fld>
            <a:endParaRPr lang="es-CO"/>
          </a:p>
        </p:txBody>
      </p:sp>
      <p:sp>
        <p:nvSpPr>
          <p:cNvPr id="8" name="Marcador de pie de página 7">
            <a:extLst>
              <a:ext uri="{FF2B5EF4-FFF2-40B4-BE49-F238E27FC236}">
                <a16:creationId xmlns:a16="http://schemas.microsoft.com/office/drawing/2014/main" id="{478D3331-9D8A-2AA5-CB4D-12E8A07FC8E0}"/>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2174DAFA-142A-7BDD-05E3-4E26EEE9D70A}"/>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015600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4F83B6-D1BA-993B-57EF-4D6EF43E549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69C6A3DC-FC06-5425-6E4F-7B07824E9F83}"/>
              </a:ext>
            </a:extLst>
          </p:cNvPr>
          <p:cNvSpPr>
            <a:spLocks noGrp="1"/>
          </p:cNvSpPr>
          <p:nvPr>
            <p:ph type="dt" sz="half" idx="10"/>
          </p:nvPr>
        </p:nvSpPr>
        <p:spPr/>
        <p:txBody>
          <a:bodyPr/>
          <a:lstStyle/>
          <a:p>
            <a:fld id="{238DA42B-BF99-4754-B806-90D7563EF8DA}" type="datetimeFigureOut">
              <a:rPr lang="es-CO" smtClean="0"/>
              <a:t>3/10/2024</a:t>
            </a:fld>
            <a:endParaRPr lang="es-CO"/>
          </a:p>
        </p:txBody>
      </p:sp>
      <p:sp>
        <p:nvSpPr>
          <p:cNvPr id="4" name="Marcador de pie de página 3">
            <a:extLst>
              <a:ext uri="{FF2B5EF4-FFF2-40B4-BE49-F238E27FC236}">
                <a16:creationId xmlns:a16="http://schemas.microsoft.com/office/drawing/2014/main" id="{C3CCD0D6-922E-FA5B-A12F-B24AFE08B07B}"/>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EB49CA6-0874-BF59-BC8C-EDF59503F67D}"/>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232192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655FECB-7D69-3945-43E4-0384BA160F1D}"/>
              </a:ext>
            </a:extLst>
          </p:cNvPr>
          <p:cNvSpPr>
            <a:spLocks noGrp="1"/>
          </p:cNvSpPr>
          <p:nvPr>
            <p:ph type="dt" sz="half" idx="10"/>
          </p:nvPr>
        </p:nvSpPr>
        <p:spPr/>
        <p:txBody>
          <a:bodyPr/>
          <a:lstStyle/>
          <a:p>
            <a:fld id="{238DA42B-BF99-4754-B806-90D7563EF8DA}" type="datetimeFigureOut">
              <a:rPr lang="es-CO" smtClean="0"/>
              <a:t>3/10/2024</a:t>
            </a:fld>
            <a:endParaRPr lang="es-CO"/>
          </a:p>
        </p:txBody>
      </p:sp>
      <p:sp>
        <p:nvSpPr>
          <p:cNvPr id="3" name="Marcador de pie de página 2">
            <a:extLst>
              <a:ext uri="{FF2B5EF4-FFF2-40B4-BE49-F238E27FC236}">
                <a16:creationId xmlns:a16="http://schemas.microsoft.com/office/drawing/2014/main" id="{D82102E4-4195-E357-602F-08C964F0CFA0}"/>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5EA8DDC3-6CFC-8705-AE83-87D5D72D739D}"/>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158922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61C4D-3E9C-4965-DE35-AD95252FF34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14710F2-4405-0CBE-18ED-5FEDDAA4A9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643DCBDE-62A2-912E-EB3E-C3614829C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D7D883C-1014-3B51-1999-9F553857A0A5}"/>
              </a:ext>
            </a:extLst>
          </p:cNvPr>
          <p:cNvSpPr>
            <a:spLocks noGrp="1"/>
          </p:cNvSpPr>
          <p:nvPr>
            <p:ph type="dt" sz="half" idx="10"/>
          </p:nvPr>
        </p:nvSpPr>
        <p:spPr/>
        <p:txBody>
          <a:bodyPr/>
          <a:lstStyle/>
          <a:p>
            <a:fld id="{238DA42B-BF99-4754-B806-90D7563EF8DA}" type="datetimeFigureOut">
              <a:rPr lang="es-CO" smtClean="0"/>
              <a:t>3/10/2024</a:t>
            </a:fld>
            <a:endParaRPr lang="es-CO"/>
          </a:p>
        </p:txBody>
      </p:sp>
      <p:sp>
        <p:nvSpPr>
          <p:cNvPr id="6" name="Marcador de pie de página 5">
            <a:extLst>
              <a:ext uri="{FF2B5EF4-FFF2-40B4-BE49-F238E27FC236}">
                <a16:creationId xmlns:a16="http://schemas.microsoft.com/office/drawing/2014/main" id="{40FE15F0-45AF-47E1-2443-CC0522C0B1D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721FC41-EF9A-FE9F-17F2-C7442084810C}"/>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305957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19AD41-85F0-5DD1-4372-9D3A430201B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A342FF3D-F72D-B8FF-7A5B-F2202CF6C0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22807D6D-B152-F0DB-8501-F4B0DF34CD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BC22BFB-C88E-DED7-387C-B0495B497C2E}"/>
              </a:ext>
            </a:extLst>
          </p:cNvPr>
          <p:cNvSpPr>
            <a:spLocks noGrp="1"/>
          </p:cNvSpPr>
          <p:nvPr>
            <p:ph type="dt" sz="half" idx="10"/>
          </p:nvPr>
        </p:nvSpPr>
        <p:spPr/>
        <p:txBody>
          <a:bodyPr/>
          <a:lstStyle/>
          <a:p>
            <a:fld id="{238DA42B-BF99-4754-B806-90D7563EF8DA}" type="datetimeFigureOut">
              <a:rPr lang="es-CO" smtClean="0"/>
              <a:t>3/10/2024</a:t>
            </a:fld>
            <a:endParaRPr lang="es-CO"/>
          </a:p>
        </p:txBody>
      </p:sp>
      <p:sp>
        <p:nvSpPr>
          <p:cNvPr id="6" name="Marcador de pie de página 5">
            <a:extLst>
              <a:ext uri="{FF2B5EF4-FFF2-40B4-BE49-F238E27FC236}">
                <a16:creationId xmlns:a16="http://schemas.microsoft.com/office/drawing/2014/main" id="{51F401F7-8B4A-3B8D-3FAB-AD4BC35CB7B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BD8C06F-BC82-106B-5C1A-78F0184FF0EF}"/>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4159429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E45DCD4-BE74-CEC7-0088-433B1306A4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B3F23CC-088C-0CCA-9BDC-A1C384CF18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1C74FC5-E92F-ED0E-7EE2-69248F62E3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8DA42B-BF99-4754-B806-90D7563EF8DA}" type="datetimeFigureOut">
              <a:rPr lang="es-CO" smtClean="0"/>
              <a:t>3/10/2024</a:t>
            </a:fld>
            <a:endParaRPr lang="es-CO"/>
          </a:p>
        </p:txBody>
      </p:sp>
      <p:sp>
        <p:nvSpPr>
          <p:cNvPr id="5" name="Marcador de pie de página 4">
            <a:extLst>
              <a:ext uri="{FF2B5EF4-FFF2-40B4-BE49-F238E27FC236}">
                <a16:creationId xmlns:a16="http://schemas.microsoft.com/office/drawing/2014/main" id="{4B4AB052-D403-92E8-A334-C9C0E66375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5CC4BB4-CD11-F2E0-A876-0B0E285BA9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300B3B-3447-4120-B37F-80156B3D5CC4}" type="slidenum">
              <a:rPr lang="es-CO" smtClean="0"/>
              <a:t>‹Nº›</a:t>
            </a:fld>
            <a:endParaRPr lang="es-CO"/>
          </a:p>
        </p:txBody>
      </p:sp>
    </p:spTree>
    <p:extLst>
      <p:ext uri="{BB962C8B-B14F-4D97-AF65-F5344CB8AC3E}">
        <p14:creationId xmlns:p14="http://schemas.microsoft.com/office/powerpoint/2010/main" val="3579348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gi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6.gi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9.jpeg"/><Relationship Id="rId4" Type="http://schemas.openxmlformats.org/officeDocument/2006/relationships/image" Target="../media/image6.gif"/></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image" Target="../media/image6.gif"/></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1.jpeg"/><Relationship Id="rId4" Type="http://schemas.openxmlformats.org/officeDocument/2006/relationships/image" Target="../media/image6.gif"/></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6.gif"/></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6.gif"/></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6.gif"/><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Imagen 6" descr="Interfaz de usuario gráfica, Texto, Aplicación&#10;&#10;Descripción generada automáticamente">
            <a:extLst>
              <a:ext uri="{FF2B5EF4-FFF2-40B4-BE49-F238E27FC236}">
                <a16:creationId xmlns:a16="http://schemas.microsoft.com/office/drawing/2014/main" id="{FC4DDBEC-A60F-1E97-361C-F2FAB2ED53E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37838" y="6418217"/>
            <a:ext cx="1814653" cy="263815"/>
          </a:xfrm>
          <a:prstGeom prst="rect">
            <a:avLst/>
          </a:prstGeom>
        </p:spPr>
      </p:pic>
      <p:sp>
        <p:nvSpPr>
          <p:cNvPr id="8" name="CuadroTexto 7">
            <a:extLst>
              <a:ext uri="{FF2B5EF4-FFF2-40B4-BE49-F238E27FC236}">
                <a16:creationId xmlns:a16="http://schemas.microsoft.com/office/drawing/2014/main" id="{D6283AC3-139C-24F2-EF40-1EC0A42C1268}"/>
              </a:ext>
            </a:extLst>
          </p:cNvPr>
          <p:cNvSpPr txBox="1"/>
          <p:nvPr/>
        </p:nvSpPr>
        <p:spPr>
          <a:xfrm>
            <a:off x="275078" y="1897914"/>
            <a:ext cx="11110841" cy="1446550"/>
          </a:xfrm>
          <a:prstGeom prst="rect">
            <a:avLst/>
          </a:prstGeom>
          <a:noFill/>
        </p:spPr>
        <p:txBody>
          <a:bodyPr wrap="square" rtlCol="0">
            <a:spAutoFit/>
          </a:bodyPr>
          <a:lstStyle/>
          <a:p>
            <a:pPr lvl="0" algn="ctr">
              <a:defRPr/>
            </a:pPr>
            <a:r>
              <a:rPr lang="es-MX" sz="4400" b="1" dirty="0">
                <a:solidFill>
                  <a:schemeClr val="accent5">
                    <a:lumMod val="75000"/>
                  </a:schemeClr>
                </a:solidFill>
                <a:effectLst>
                  <a:outerShdw blurRad="38100" dist="38100" dir="2700000" algn="tl">
                    <a:srgbClr val="000000">
                      <a:alpha val="43137"/>
                    </a:srgbClr>
                  </a:outerShdw>
                </a:effectLst>
                <a:latin typeface="Montserrat" panose="00000500000000000000" pitchFamily="2" charset="0"/>
              </a:rPr>
              <a:t>Uso de ChatGPT para la Programación</a:t>
            </a:r>
            <a:endParaRPr kumimoji="0" lang="es-CO" sz="4400" b="1" strike="noStrike" kern="1200" cap="none" spc="0" normalizeH="0" baseline="0" noProof="0" dirty="0">
              <a:ln>
                <a:noFill/>
              </a:ln>
              <a:solidFill>
                <a:schemeClr val="accent5">
                  <a:lumMod val="75000"/>
                </a:schemeClr>
              </a:solidFill>
              <a:effectLst>
                <a:outerShdw blurRad="38100" dist="38100" dir="2700000" algn="tl">
                  <a:srgbClr val="000000">
                    <a:alpha val="43137"/>
                  </a:srgbClr>
                </a:outerShdw>
              </a:effectLst>
              <a:uLnTx/>
              <a:uFillTx/>
              <a:latin typeface="Montserrat" panose="00000500000000000000" pitchFamily="2" charset="0"/>
            </a:endParaRPr>
          </a:p>
        </p:txBody>
      </p:sp>
      <p:pic>
        <p:nvPicPr>
          <p:cNvPr id="3" name="Imagen 2" descr="Logotipo&#10;&#10;Descripción generada automáticamente">
            <a:extLst>
              <a:ext uri="{FF2B5EF4-FFF2-40B4-BE49-F238E27FC236}">
                <a16:creationId xmlns:a16="http://schemas.microsoft.com/office/drawing/2014/main" id="{838424A0-33AC-5DE3-A872-BA75BA4365B8}"/>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347266" y="668931"/>
            <a:ext cx="966466" cy="883434"/>
          </a:xfrm>
          <a:prstGeom prst="rect">
            <a:avLst/>
          </a:prstGeom>
        </p:spPr>
      </p:pic>
      <p:pic>
        <p:nvPicPr>
          <p:cNvPr id="1026" name="Picture 2" descr="Qué es exactamente ChatGPT y cómo funciona? - Unimedia Technolog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6264" y="3690014"/>
            <a:ext cx="4222884" cy="2568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04721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2 CuadroTexto">
            <a:extLst>
              <a:ext uri="{FF2B5EF4-FFF2-40B4-BE49-F238E27FC236}">
                <a16:creationId xmlns:a16="http://schemas.microsoft.com/office/drawing/2014/main" id="{8FB1816E-F98E-2419-D5A5-893026A2759D}"/>
              </a:ext>
            </a:extLst>
          </p:cNvPr>
          <p:cNvSpPr txBox="1"/>
          <p:nvPr/>
        </p:nvSpPr>
        <p:spPr>
          <a:xfrm>
            <a:off x="970952" y="2559212"/>
            <a:ext cx="5697937" cy="3539430"/>
          </a:xfrm>
          <a:prstGeom prst="rect">
            <a:avLst/>
          </a:prstGeom>
          <a:noFill/>
        </p:spPr>
        <p:txBody>
          <a:bodyPr wrap="square" rtlCol="0">
            <a:spAutoFit/>
          </a:bodyPr>
          <a:lstStyle/>
          <a:p>
            <a:pPr algn="just"/>
            <a:r>
              <a:rPr lang="es-MX" sz="1600" b="1" dirty="0">
                <a:latin typeface="+mj-lt"/>
              </a:rPr>
              <a:t>ChatGPT</a:t>
            </a:r>
            <a:r>
              <a:rPr lang="es-MX" sz="1600" dirty="0">
                <a:latin typeface="+mj-lt"/>
              </a:rPr>
              <a:t> es un modelo de lenguaje avanzado desarrollado por OpenAI, diseñado para comprender y generar texto en lenguaje natural. Basado en la arquitectura GPT (Generative Pre-</a:t>
            </a:r>
            <a:r>
              <a:rPr lang="es-MX" sz="1600" dirty="0" err="1">
                <a:latin typeface="+mj-lt"/>
              </a:rPr>
              <a:t>trained</a:t>
            </a:r>
            <a:r>
              <a:rPr lang="es-MX" sz="1600" dirty="0">
                <a:latin typeface="+mj-lt"/>
              </a:rPr>
              <a:t> Transformer), ChatGPT utiliza técnicas de procesamiento de lenguaje natural (NLP) y aprendizaje profundo para responder a consultas, redactar textos, asistir en tareas de programación, entre otras aplicaciones</a:t>
            </a:r>
            <a:r>
              <a:rPr lang="es-MX" sz="1600" dirty="0" smtClean="0">
                <a:latin typeface="+mj-lt"/>
              </a:rPr>
              <a:t>.</a:t>
            </a:r>
          </a:p>
          <a:p>
            <a:pPr algn="just"/>
            <a:endParaRPr lang="es-MX" sz="1600" dirty="0">
              <a:latin typeface="+mj-lt"/>
            </a:endParaRPr>
          </a:p>
          <a:p>
            <a:pPr algn="just"/>
            <a:r>
              <a:rPr lang="es-MX" sz="1600" dirty="0">
                <a:latin typeface="+mj-lt"/>
              </a:rPr>
              <a:t>ChatGPT está entrenado con grandes cantidades de datos textuales y puede realizar tareas como la generación de contenido, respuestas a preguntas, resumen de textos y asistencia en problemas complejos. Uno de sus usos destacados es la resolución de problemas de programación, donde ayuda a escribir y optimizar código.</a:t>
            </a:r>
          </a:p>
        </p:txBody>
      </p:sp>
      <p:sp>
        <p:nvSpPr>
          <p:cNvPr id="3" name="Rectángulo 2"/>
          <p:cNvSpPr/>
          <p:nvPr/>
        </p:nvSpPr>
        <p:spPr>
          <a:xfrm>
            <a:off x="3686917" y="1335441"/>
            <a:ext cx="4186402" cy="58477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3200" b="1" dirty="0">
                <a:ln/>
                <a:solidFill>
                  <a:schemeClr val="accent5">
                    <a:lumMod val="60000"/>
                    <a:lumOff val="40000"/>
                  </a:schemeClr>
                </a:solidFill>
              </a:rPr>
              <a:t>Introducción a ChatGPT</a:t>
            </a:r>
            <a:endParaRPr lang="es-ES" sz="3200" b="1" cap="none" spc="0" dirty="0">
              <a:ln/>
              <a:solidFill>
                <a:schemeClr val="accent5">
                  <a:lumMod val="60000"/>
                  <a:lumOff val="40000"/>
                </a:schemeClr>
              </a:solidFill>
              <a:effectLst/>
            </a:endParaRPr>
          </a:p>
        </p:txBody>
      </p:sp>
      <p:pic>
        <p:nvPicPr>
          <p:cNvPr id="2050" name="Picture 2" descr="ChatGPT - Wikipedi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4174" y="2547297"/>
            <a:ext cx="2899064" cy="2899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2004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3" name="CuadroTexto 2"/>
          <p:cNvSpPr txBox="1"/>
          <p:nvPr/>
        </p:nvSpPr>
        <p:spPr>
          <a:xfrm>
            <a:off x="873170" y="1886610"/>
            <a:ext cx="5627175" cy="4678204"/>
          </a:xfrm>
          <a:prstGeom prst="rect">
            <a:avLst/>
          </a:prstGeom>
          <a:noFill/>
        </p:spPr>
        <p:txBody>
          <a:bodyPr wrap="square" rtlCol="0">
            <a:spAutoFit/>
          </a:bodyPr>
          <a:lstStyle/>
          <a:p>
            <a:r>
              <a:rPr lang="es-MX" sz="1400" dirty="0">
                <a:latin typeface="+mj-lt"/>
              </a:rPr>
              <a:t>ChatGPT puede ser una herramienta extremadamente útil para desarrolladores en diferentes etapas del ciclo de programación. Algunas de las formas en que puede asistir </a:t>
            </a:r>
            <a:r>
              <a:rPr lang="es-MX" sz="1400" dirty="0" smtClean="0">
                <a:latin typeface="+mj-lt"/>
              </a:rPr>
              <a:t>incluyen.</a:t>
            </a:r>
          </a:p>
          <a:p>
            <a:endParaRPr lang="es-MX" sz="1400" dirty="0">
              <a:latin typeface="+mj-lt"/>
            </a:endParaRPr>
          </a:p>
          <a:p>
            <a:r>
              <a:rPr lang="es-MX" sz="1400" b="1" dirty="0">
                <a:latin typeface="+mj-lt"/>
              </a:rPr>
              <a:t>Generación de código</a:t>
            </a:r>
            <a:r>
              <a:rPr lang="es-MX" sz="1400" dirty="0">
                <a:latin typeface="+mj-lt"/>
              </a:rPr>
              <a:t>: Proporcionando fragmentos de código basados en descripciones del problema. Por ejemplo, si necesitas un algoritmo para ordenar una lista, ChatGPT puede generar el código en lenguajes como Python, JavaScript o Java</a:t>
            </a:r>
            <a:r>
              <a:rPr lang="es-MX" sz="1400" dirty="0" smtClean="0">
                <a:latin typeface="+mj-lt"/>
              </a:rPr>
              <a:t>.</a:t>
            </a:r>
          </a:p>
          <a:p>
            <a:endParaRPr lang="es-MX" sz="1400" dirty="0">
              <a:latin typeface="+mj-lt"/>
            </a:endParaRPr>
          </a:p>
          <a:p>
            <a:r>
              <a:rPr lang="es-MX" sz="1400" b="1" dirty="0">
                <a:latin typeface="+mj-lt"/>
              </a:rPr>
              <a:t>Resolución de errores</a:t>
            </a:r>
            <a:r>
              <a:rPr lang="es-MX" sz="1400" dirty="0">
                <a:latin typeface="+mj-lt"/>
              </a:rPr>
              <a:t>: Cuando se enfrenta un error en el código, describir el problema o mostrar el mensaje de error a ChatGPT puede ayudar a obtener una explicación y sugerencias para corregirlo</a:t>
            </a:r>
            <a:r>
              <a:rPr lang="es-MX" sz="1400" dirty="0" smtClean="0">
                <a:latin typeface="+mj-lt"/>
              </a:rPr>
              <a:t>.</a:t>
            </a:r>
          </a:p>
          <a:p>
            <a:endParaRPr lang="es-MX" sz="1400" dirty="0">
              <a:latin typeface="+mj-lt"/>
            </a:endParaRPr>
          </a:p>
          <a:p>
            <a:r>
              <a:rPr lang="es-MX" sz="1400" b="1" dirty="0">
                <a:latin typeface="+mj-lt"/>
              </a:rPr>
              <a:t>Optimización de código</a:t>
            </a:r>
            <a:r>
              <a:rPr lang="es-MX" sz="1400" dirty="0">
                <a:latin typeface="+mj-lt"/>
              </a:rPr>
              <a:t>: ChatGPT puede sugerir mejoras en la eficiencia de un algoritmo, ayudar a reducir la complejidad o simplificar estructuras de código</a:t>
            </a:r>
            <a:r>
              <a:rPr lang="es-MX" sz="1400" dirty="0" smtClean="0">
                <a:latin typeface="+mj-lt"/>
              </a:rPr>
              <a:t>.</a:t>
            </a:r>
          </a:p>
          <a:p>
            <a:endParaRPr lang="es-MX" sz="1400" dirty="0">
              <a:latin typeface="+mj-lt"/>
            </a:endParaRPr>
          </a:p>
          <a:p>
            <a:r>
              <a:rPr lang="es-MX" sz="1400" b="1" dirty="0">
                <a:latin typeface="+mj-lt"/>
              </a:rPr>
              <a:t>Explicación de conceptos</a:t>
            </a:r>
            <a:r>
              <a:rPr lang="es-MX" sz="1400" dirty="0">
                <a:latin typeface="+mj-lt"/>
              </a:rPr>
              <a:t>: Si encuentras un concepto de programación difícil de entender, ChatGPT puede proporcionar explicaciones detalladas y ejemplos prácticos.</a:t>
            </a:r>
          </a:p>
          <a:p>
            <a:endParaRPr lang="es-CO" dirty="0">
              <a:latin typeface="+mj-lt"/>
            </a:endParaRPr>
          </a:p>
        </p:txBody>
      </p:sp>
      <p:sp>
        <p:nvSpPr>
          <p:cNvPr id="6" name="CuadroTexto 5"/>
          <p:cNvSpPr txBox="1"/>
          <p:nvPr/>
        </p:nvSpPr>
        <p:spPr>
          <a:xfrm>
            <a:off x="3890356" y="1106182"/>
            <a:ext cx="4156364" cy="584775"/>
          </a:xfrm>
          <a:prstGeom prst="rect">
            <a:avLst/>
          </a:prstGeom>
          <a:noFill/>
        </p:spPr>
        <p:txBody>
          <a:bodyPr wrap="square" rtlCol="0">
            <a:spAutoFit/>
          </a:bodyPr>
          <a:lstStyle/>
          <a:p>
            <a:r>
              <a:rPr lang="es-MX" sz="3200" b="1" dirty="0">
                <a:solidFill>
                  <a:schemeClr val="accent5">
                    <a:lumMod val="60000"/>
                    <a:lumOff val="40000"/>
                  </a:schemeClr>
                </a:solidFill>
              </a:rPr>
              <a:t>Cómo utilizar ChatGPT</a:t>
            </a:r>
            <a:endParaRPr lang="es-CO" sz="3200" b="1" dirty="0">
              <a:solidFill>
                <a:schemeClr val="accent5">
                  <a:lumMod val="60000"/>
                  <a:lumOff val="40000"/>
                </a:schemeClr>
              </a:solidFill>
            </a:endParaRPr>
          </a:p>
        </p:txBody>
      </p:sp>
      <p:pic>
        <p:nvPicPr>
          <p:cNvPr id="3074" name="Picture 2" descr="ChatGPT se actualiza y expande su conocimiento del mundo hasta abril de  2023 | Marketing Zone Icesi"/>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0424" y="2452253"/>
            <a:ext cx="4625572" cy="2601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797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CuadroTexto 5"/>
          <p:cNvSpPr txBox="1"/>
          <p:nvPr/>
        </p:nvSpPr>
        <p:spPr>
          <a:xfrm>
            <a:off x="4455622" y="1172793"/>
            <a:ext cx="3408218" cy="553998"/>
          </a:xfrm>
          <a:prstGeom prst="rect">
            <a:avLst/>
          </a:prstGeom>
          <a:noFill/>
        </p:spPr>
        <p:txBody>
          <a:bodyPr wrap="square" rtlCol="0">
            <a:spAutoFit/>
          </a:bodyPr>
          <a:lstStyle/>
          <a:p>
            <a:r>
              <a:rPr lang="es-MX" sz="3000" b="1" dirty="0">
                <a:solidFill>
                  <a:schemeClr val="accent5">
                    <a:lumMod val="60000"/>
                    <a:lumOff val="40000"/>
                  </a:schemeClr>
                </a:solidFill>
              </a:rPr>
              <a:t>Buenas prácticas</a:t>
            </a:r>
            <a:endParaRPr lang="es-CO" sz="3000" b="1" dirty="0">
              <a:solidFill>
                <a:schemeClr val="accent5">
                  <a:lumMod val="60000"/>
                  <a:lumOff val="40000"/>
                </a:schemeClr>
              </a:solidFill>
            </a:endParaRPr>
          </a:p>
        </p:txBody>
      </p:sp>
      <p:sp>
        <p:nvSpPr>
          <p:cNvPr id="5" name="Rectangle 1"/>
          <p:cNvSpPr>
            <a:spLocks noChangeArrowheads="1"/>
          </p:cNvSpPr>
          <p:nvPr/>
        </p:nvSpPr>
        <p:spPr bwMode="auto">
          <a:xfrm>
            <a:off x="873170" y="1934639"/>
            <a:ext cx="5187141"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s-CO" altLang="es-CO" sz="1200" b="1" i="0" u="none" strike="noStrike" cap="none" normalizeH="0" baseline="0" dirty="0" smtClean="0">
                <a:ln>
                  <a:noFill/>
                </a:ln>
                <a:solidFill>
                  <a:schemeClr val="tx1"/>
                </a:solidFill>
                <a:effectLst/>
                <a:latin typeface="+mj-lt"/>
              </a:rPr>
              <a:t>Contexto claro</a:t>
            </a:r>
            <a:r>
              <a:rPr kumimoji="0" lang="es-CO" altLang="es-CO" sz="1200" b="0" i="0" u="none" strike="noStrike" cap="none" normalizeH="0" baseline="0" dirty="0" smtClean="0">
                <a:ln>
                  <a:noFill/>
                </a:ln>
                <a:solidFill>
                  <a:schemeClr val="tx1"/>
                </a:solidFill>
                <a:effectLst/>
                <a:latin typeface="+mj-lt"/>
              </a:rPr>
              <a:t>: Proporcionar suficiente contexto sobre el problema que estás tratando de resolver. Esto incluye especificar el lenguaje de programación que estás utilizando y los resultados que esperas obtener.</a:t>
            </a:r>
          </a:p>
          <a:p>
            <a:pPr marL="0" marR="0" lvl="0" indent="0" algn="just" defTabSz="914400" rtl="0" eaLnBrk="0" fontAlgn="base" latinLnBrk="0" hangingPunct="0">
              <a:lnSpc>
                <a:spcPct val="100000"/>
              </a:lnSpc>
              <a:spcBef>
                <a:spcPct val="0"/>
              </a:spcBef>
              <a:spcAft>
                <a:spcPct val="0"/>
              </a:spcAft>
              <a:buClrTx/>
              <a:buSzTx/>
              <a:tabLst/>
            </a:pPr>
            <a:endParaRPr kumimoji="0" lang="es-CO" altLang="es-CO" sz="1200" b="0" i="0" u="none" strike="noStrike" cap="none" normalizeH="0" baseline="0" dirty="0" smtClean="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tabLst/>
            </a:pPr>
            <a:r>
              <a:rPr kumimoji="0" lang="es-CO" altLang="es-CO" sz="1200" b="0" i="0" u="none" strike="noStrike" cap="none" normalizeH="0" baseline="0" dirty="0" smtClean="0">
                <a:ln>
                  <a:noFill/>
                </a:ln>
                <a:solidFill>
                  <a:schemeClr val="tx1"/>
                </a:solidFill>
                <a:effectLst/>
                <a:latin typeface="+mj-lt"/>
              </a:rPr>
              <a:t>Ejemplo: "Estoy trabajando en una función en Python que toma una lista de números y devuelve la suma de sus elementos, pero no funciona correctamente. ¿Podrías ayudarme?“</a:t>
            </a:r>
          </a:p>
          <a:p>
            <a:pPr marL="0" marR="0" lvl="0" indent="0" algn="just" defTabSz="914400" rtl="0" eaLnBrk="0" fontAlgn="base" latinLnBrk="0" hangingPunct="0">
              <a:lnSpc>
                <a:spcPct val="100000"/>
              </a:lnSpc>
              <a:spcBef>
                <a:spcPct val="0"/>
              </a:spcBef>
              <a:spcAft>
                <a:spcPct val="0"/>
              </a:spcAft>
              <a:buClrTx/>
              <a:buSzTx/>
              <a:tabLst/>
            </a:pPr>
            <a:endParaRPr kumimoji="0" lang="es-CO" altLang="es-CO" sz="1200" b="0" i="0" u="none" strike="noStrike" cap="none" normalizeH="0" baseline="0" dirty="0" smtClean="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tabLst/>
            </a:pPr>
            <a:r>
              <a:rPr kumimoji="0" lang="es-CO" altLang="es-CO" sz="1200" b="1" i="0" u="none" strike="noStrike" cap="none" normalizeH="0" baseline="0" dirty="0" smtClean="0">
                <a:ln>
                  <a:noFill/>
                </a:ln>
                <a:solidFill>
                  <a:schemeClr val="tx1"/>
                </a:solidFill>
                <a:effectLst/>
                <a:latin typeface="+mj-lt"/>
              </a:rPr>
              <a:t>Preguntas específicas</a:t>
            </a:r>
            <a:r>
              <a:rPr kumimoji="0" lang="es-CO" altLang="es-CO" sz="1200" b="0" i="0" u="none" strike="noStrike" cap="none" normalizeH="0" baseline="0" dirty="0" smtClean="0">
                <a:ln>
                  <a:noFill/>
                </a:ln>
                <a:solidFill>
                  <a:schemeClr val="tx1"/>
                </a:solidFill>
                <a:effectLst/>
                <a:latin typeface="+mj-lt"/>
              </a:rPr>
              <a:t>: Evitar preguntas demasiado generales o ambiguas. Es más probable que obtengas una respuesta precisa si tu pregunta está bien definida.</a:t>
            </a:r>
          </a:p>
          <a:p>
            <a:pPr marL="0" marR="0" lvl="0" indent="0" algn="just" defTabSz="914400" rtl="0" eaLnBrk="0" fontAlgn="base" latinLnBrk="0" hangingPunct="0">
              <a:lnSpc>
                <a:spcPct val="100000"/>
              </a:lnSpc>
              <a:spcBef>
                <a:spcPct val="0"/>
              </a:spcBef>
              <a:spcAft>
                <a:spcPct val="0"/>
              </a:spcAft>
              <a:buClrTx/>
              <a:buSzTx/>
              <a:tabLst/>
            </a:pPr>
            <a:endParaRPr kumimoji="0" lang="es-CO" altLang="es-CO" sz="1200" b="0" i="0" u="none" strike="noStrike" cap="none" normalizeH="0" baseline="0" dirty="0" smtClean="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tabLst/>
            </a:pPr>
            <a:r>
              <a:rPr kumimoji="0" lang="es-CO" altLang="es-CO" sz="1200" b="0" i="0" u="none" strike="noStrike" cap="none" normalizeH="0" baseline="0" dirty="0" smtClean="0">
                <a:ln>
                  <a:noFill/>
                </a:ln>
                <a:solidFill>
                  <a:schemeClr val="tx1"/>
                </a:solidFill>
                <a:effectLst/>
                <a:latin typeface="+mj-lt"/>
              </a:rPr>
              <a:t>Ejemplo: En lugar de preguntar "¿Cómo funciona un bucle for?", es mejor formular algo como "¿Cómo puedo usar un bucle for para iterar sobre una lista en Python?“</a:t>
            </a:r>
          </a:p>
          <a:p>
            <a:pPr marL="0" marR="0" lvl="0" indent="0" algn="just" defTabSz="914400" rtl="0" eaLnBrk="0" fontAlgn="base" latinLnBrk="0" hangingPunct="0">
              <a:lnSpc>
                <a:spcPct val="100000"/>
              </a:lnSpc>
              <a:spcBef>
                <a:spcPct val="0"/>
              </a:spcBef>
              <a:spcAft>
                <a:spcPct val="0"/>
              </a:spcAft>
              <a:buClrTx/>
              <a:buSzTx/>
              <a:tabLst/>
            </a:pPr>
            <a:endParaRPr kumimoji="0" lang="es-CO" altLang="es-CO" sz="1200" b="0" i="0" u="none" strike="noStrike" cap="none" normalizeH="0" baseline="0" dirty="0" smtClean="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tabLst/>
            </a:pPr>
            <a:r>
              <a:rPr kumimoji="0" lang="es-CO" altLang="es-CO" sz="1200" b="1" i="0" u="none" strike="noStrike" cap="none" normalizeH="0" baseline="0" dirty="0" smtClean="0">
                <a:ln>
                  <a:noFill/>
                </a:ln>
                <a:solidFill>
                  <a:schemeClr val="tx1"/>
                </a:solidFill>
                <a:effectLst/>
                <a:latin typeface="+mj-lt"/>
              </a:rPr>
              <a:t>Mostrar ejemplos de código</a:t>
            </a:r>
            <a:r>
              <a:rPr kumimoji="0" lang="es-CO" altLang="es-CO" sz="1200" b="0" i="0" u="none" strike="noStrike" cap="none" normalizeH="0" baseline="0" dirty="0" smtClean="0">
                <a:ln>
                  <a:noFill/>
                </a:ln>
                <a:solidFill>
                  <a:schemeClr val="tx1"/>
                </a:solidFill>
                <a:effectLst/>
                <a:latin typeface="+mj-lt"/>
              </a:rPr>
              <a:t>: Si tienes un fragmento de código que no funciona, inclúyelo en tu pregunta. Esto permitirá que ChatGPT identifique posibles errores y sugiera soluciones.</a:t>
            </a:r>
          </a:p>
          <a:p>
            <a:pPr marL="0" marR="0" lvl="0" indent="0" algn="just" defTabSz="914400" rtl="0" eaLnBrk="0" fontAlgn="base" latinLnBrk="0" hangingPunct="0">
              <a:lnSpc>
                <a:spcPct val="100000"/>
              </a:lnSpc>
              <a:spcBef>
                <a:spcPct val="0"/>
              </a:spcBef>
              <a:spcAft>
                <a:spcPct val="0"/>
              </a:spcAft>
              <a:buClrTx/>
              <a:buSzTx/>
              <a:tabLst/>
            </a:pPr>
            <a:endParaRPr kumimoji="0" lang="es-CO" altLang="es-CO" sz="1200" b="0" i="0" u="none" strike="noStrike" cap="none" normalizeH="0" baseline="0" dirty="0" smtClean="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tabLst/>
            </a:pPr>
            <a:r>
              <a:rPr kumimoji="0" lang="es-CO" altLang="es-CO" sz="1200" b="1" i="0" u="none" strike="noStrike" cap="none" normalizeH="0" baseline="0" dirty="0" smtClean="0">
                <a:ln>
                  <a:noFill/>
                </a:ln>
                <a:solidFill>
                  <a:schemeClr val="tx1"/>
                </a:solidFill>
                <a:effectLst/>
                <a:latin typeface="+mj-lt"/>
              </a:rPr>
              <a:t>Explicitar el resultado esperado</a:t>
            </a:r>
            <a:r>
              <a:rPr kumimoji="0" lang="es-CO" altLang="es-CO" sz="1200" b="0" i="0" u="none" strike="noStrike" cap="none" normalizeH="0" baseline="0" dirty="0" smtClean="0">
                <a:ln>
                  <a:noFill/>
                </a:ln>
                <a:solidFill>
                  <a:schemeClr val="tx1"/>
                </a:solidFill>
                <a:effectLst/>
                <a:latin typeface="+mj-lt"/>
              </a:rPr>
              <a:t>: Si buscas generar un comportamiento específico, aclara cuál es el resultado deseado.</a:t>
            </a:r>
          </a:p>
          <a:p>
            <a:pPr marL="0" marR="0" lvl="0" indent="0" algn="just" defTabSz="914400" rtl="0" eaLnBrk="0" fontAlgn="base" latinLnBrk="0" hangingPunct="0">
              <a:lnSpc>
                <a:spcPct val="100000"/>
              </a:lnSpc>
              <a:spcBef>
                <a:spcPct val="0"/>
              </a:spcBef>
              <a:spcAft>
                <a:spcPct val="0"/>
              </a:spcAft>
              <a:buClrTx/>
              <a:buSzTx/>
              <a:tabLst/>
            </a:pPr>
            <a:r>
              <a:rPr kumimoji="0" lang="es-CO" altLang="es-CO" sz="1200" b="0" i="0" u="none" strike="noStrike" cap="none" normalizeH="0" baseline="0" dirty="0" smtClean="0">
                <a:ln>
                  <a:noFill/>
                </a:ln>
                <a:solidFill>
                  <a:schemeClr val="tx1"/>
                </a:solidFill>
                <a:effectLst/>
                <a:latin typeface="+mj-lt"/>
              </a:rPr>
              <a:t>Ejemplo: "Quiero que este código imprima los números del 1 al 10, pero solo imprime hasta el 9. ¿Cómo puedo corregirlo?"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800" b="0" i="0" u="none" strike="noStrike" cap="none" normalizeH="0" baseline="0" dirty="0" smtClean="0">
              <a:ln>
                <a:noFill/>
              </a:ln>
              <a:solidFill>
                <a:schemeClr val="tx1"/>
              </a:solidFill>
              <a:effectLst/>
              <a:latin typeface="Arial" panose="020B0604020202020204" pitchFamily="34" charset="0"/>
            </a:endParaRPr>
          </a:p>
        </p:txBody>
      </p:sp>
      <p:pic>
        <p:nvPicPr>
          <p:cNvPr id="4099" name="Picture 3" descr="Qué es ChatGPT?【 Cómo funciona - Cómo usarlo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53358" y="2468880"/>
            <a:ext cx="4921134" cy="2768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6521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CuadroTexto 5"/>
          <p:cNvSpPr txBox="1"/>
          <p:nvPr/>
        </p:nvSpPr>
        <p:spPr>
          <a:xfrm>
            <a:off x="3158571" y="1262876"/>
            <a:ext cx="5736047" cy="523220"/>
          </a:xfrm>
          <a:prstGeom prst="rect">
            <a:avLst/>
          </a:prstGeom>
          <a:noFill/>
        </p:spPr>
        <p:txBody>
          <a:bodyPr wrap="square" rtlCol="0">
            <a:spAutoFit/>
          </a:bodyPr>
          <a:lstStyle/>
          <a:p>
            <a:r>
              <a:rPr lang="es-MX" sz="2800" b="1" dirty="0">
                <a:solidFill>
                  <a:schemeClr val="accent5">
                    <a:lumMod val="60000"/>
                    <a:lumOff val="40000"/>
                  </a:schemeClr>
                </a:solidFill>
              </a:rPr>
              <a:t>modelos generativos como ChatGPT</a:t>
            </a:r>
            <a:endParaRPr lang="es-CO" sz="2800" b="1" dirty="0">
              <a:solidFill>
                <a:schemeClr val="accent5">
                  <a:lumMod val="60000"/>
                  <a:lumOff val="40000"/>
                </a:schemeClr>
              </a:solidFill>
            </a:endParaRPr>
          </a:p>
        </p:txBody>
      </p:sp>
      <p:sp>
        <p:nvSpPr>
          <p:cNvPr id="5" name="Rectangle 1"/>
          <p:cNvSpPr>
            <a:spLocks noChangeArrowheads="1"/>
          </p:cNvSpPr>
          <p:nvPr/>
        </p:nvSpPr>
        <p:spPr bwMode="auto">
          <a:xfrm>
            <a:off x="681510" y="2308849"/>
            <a:ext cx="5345084"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mj-lt"/>
              </a:rPr>
              <a:t>Sesgos en los datos</a:t>
            </a:r>
            <a:r>
              <a:rPr kumimoji="0" lang="es-CO" altLang="es-CO" sz="1400" b="0" i="0" u="none" strike="noStrike" cap="none" normalizeH="0" baseline="0" dirty="0" smtClean="0">
                <a:ln>
                  <a:noFill/>
                </a:ln>
                <a:solidFill>
                  <a:schemeClr val="tx1"/>
                </a:solidFill>
                <a:effectLst/>
                <a:latin typeface="+mj-lt"/>
              </a:rPr>
              <a:t>: ChatGPT está entrenado en una gran cantidad de datos textuales, lo que puede incluir sesgos inherentes presentes en los datos de entrenamiento. Estos sesgos pueden reflejarse en las respuestas que genera, por lo que es importante que los usuarios sean conscientes de posibles prejuicios y no tomen las respuestas de la IA como absolutas.</a:t>
            </a:r>
          </a:p>
          <a:p>
            <a:pPr marL="0" marR="0" lvl="0" indent="0" algn="l" defTabSz="914400" rtl="0" eaLnBrk="0" fontAlgn="base" latinLnBrk="0" hangingPunct="0">
              <a:lnSpc>
                <a:spcPct val="100000"/>
              </a:lnSpc>
              <a:spcBef>
                <a:spcPct val="0"/>
              </a:spcBef>
              <a:spcAft>
                <a:spcPct val="0"/>
              </a:spcAft>
              <a:buClrTx/>
              <a:buSzTx/>
              <a:tabLst/>
            </a:pPr>
            <a:endParaRPr kumimoji="0" lang="es-CO" altLang="es-CO" sz="14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mj-lt"/>
              </a:rPr>
              <a:t>Propagación de información errónea</a:t>
            </a:r>
            <a:r>
              <a:rPr kumimoji="0" lang="es-CO" altLang="es-CO" sz="1400" b="0" i="0" u="none" strike="noStrike" cap="none" normalizeH="0" baseline="0" dirty="0" smtClean="0">
                <a:ln>
                  <a:noFill/>
                </a:ln>
                <a:solidFill>
                  <a:schemeClr val="tx1"/>
                </a:solidFill>
                <a:effectLst/>
                <a:latin typeface="+mj-lt"/>
              </a:rPr>
              <a:t>: Aunque ChatGPT puede generar respuestas precisas, también puede producir información incorrecta o engañosa, ya que no siempre tiene acceso a datos actualizados ni comprende completamente el contexto.</a:t>
            </a:r>
          </a:p>
          <a:p>
            <a:pPr marL="0" marR="0" lvl="0" indent="0" algn="l" defTabSz="914400" rtl="0" eaLnBrk="0" fontAlgn="base" latinLnBrk="0" hangingPunct="0">
              <a:lnSpc>
                <a:spcPct val="100000"/>
              </a:lnSpc>
              <a:spcBef>
                <a:spcPct val="0"/>
              </a:spcBef>
              <a:spcAft>
                <a:spcPct val="0"/>
              </a:spcAft>
              <a:buClrTx/>
              <a:buSzTx/>
              <a:tabLst/>
            </a:pPr>
            <a:endParaRPr kumimoji="0" lang="es-CO" altLang="es-CO" sz="14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mj-lt"/>
              </a:rPr>
              <a:t>Uso malintencionado</a:t>
            </a:r>
            <a:r>
              <a:rPr kumimoji="0" lang="es-CO" altLang="es-CO" sz="1400" b="0" i="0" u="none" strike="noStrike" cap="none" normalizeH="0" baseline="0" dirty="0" smtClean="0">
                <a:ln>
                  <a:noFill/>
                </a:ln>
                <a:solidFill>
                  <a:schemeClr val="tx1"/>
                </a:solidFill>
                <a:effectLst/>
                <a:latin typeface="+mj-lt"/>
              </a:rPr>
              <a:t>: Los modelos generativos pueden ser utilizados para propósitos negativos, como la creación de desinformación, contenido dañino o automatización de actividades maliciosas.</a:t>
            </a:r>
          </a:p>
        </p:txBody>
      </p:sp>
      <p:pic>
        <p:nvPicPr>
          <p:cNvPr id="5123" name="Picture 3" descr="Ketahui Tentang ChatGPT Yang Sangat Booming Sekali"/>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68019" y="2453194"/>
            <a:ext cx="5453197" cy="3179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0551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CuadroTexto 5"/>
          <p:cNvSpPr txBox="1"/>
          <p:nvPr/>
        </p:nvSpPr>
        <p:spPr>
          <a:xfrm>
            <a:off x="3366654" y="1264575"/>
            <a:ext cx="4680066" cy="523220"/>
          </a:xfrm>
          <a:prstGeom prst="rect">
            <a:avLst/>
          </a:prstGeom>
          <a:noFill/>
        </p:spPr>
        <p:txBody>
          <a:bodyPr wrap="square" rtlCol="0">
            <a:spAutoFit/>
          </a:bodyPr>
          <a:lstStyle/>
          <a:p>
            <a:r>
              <a:rPr lang="es-MX" sz="2800" b="1" dirty="0">
                <a:solidFill>
                  <a:schemeClr val="accent5">
                    <a:lumMod val="60000"/>
                    <a:lumOff val="40000"/>
                  </a:schemeClr>
                </a:solidFill>
              </a:rPr>
              <a:t>Capacidad Técnica de ChatGPT</a:t>
            </a:r>
            <a:endParaRPr lang="es-CO" sz="2800" b="1" dirty="0">
              <a:solidFill>
                <a:schemeClr val="accent5">
                  <a:lumMod val="60000"/>
                  <a:lumOff val="40000"/>
                </a:schemeClr>
              </a:solidFill>
            </a:endParaRPr>
          </a:p>
        </p:txBody>
      </p:sp>
      <p:sp>
        <p:nvSpPr>
          <p:cNvPr id="5" name="Rectangle 1"/>
          <p:cNvSpPr>
            <a:spLocks noChangeArrowheads="1"/>
          </p:cNvSpPr>
          <p:nvPr/>
        </p:nvSpPr>
        <p:spPr bwMode="auto">
          <a:xfrm>
            <a:off x="166796" y="2071276"/>
            <a:ext cx="6468370"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CO" altLang="es-CO" sz="1300" b="1" i="0" u="none" strike="noStrike" cap="none" normalizeH="0" baseline="0" dirty="0" smtClean="0">
                <a:ln>
                  <a:noFill/>
                </a:ln>
                <a:solidFill>
                  <a:schemeClr val="tx1"/>
                </a:solidFill>
                <a:effectLst/>
                <a:latin typeface="+mj-lt"/>
              </a:rPr>
              <a:t>Arquitectura Transformer</a:t>
            </a:r>
            <a:r>
              <a:rPr kumimoji="0" lang="es-CO" altLang="es-CO" sz="1300" b="0" i="0" u="none" strike="noStrike" cap="none" normalizeH="0" baseline="0" dirty="0" smtClean="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tabLst/>
            </a:pPr>
            <a:endParaRPr kumimoji="0" lang="es-CO" altLang="es-CO" sz="13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300" b="0" i="0" u="none" strike="noStrike" cap="none" normalizeH="0" baseline="0" dirty="0" smtClean="0">
                <a:ln>
                  <a:noFill/>
                </a:ln>
                <a:solidFill>
                  <a:schemeClr val="tx1"/>
                </a:solidFill>
                <a:effectLst/>
                <a:latin typeface="+mj-lt"/>
              </a:rPr>
              <a:t>ChatGPT utiliza </a:t>
            </a:r>
            <a:r>
              <a:rPr kumimoji="0" lang="es-CO" altLang="es-CO" sz="1300" b="1" i="0" u="none" strike="noStrike" cap="none" normalizeH="0" baseline="0" dirty="0" smtClean="0">
                <a:ln>
                  <a:noFill/>
                </a:ln>
                <a:solidFill>
                  <a:schemeClr val="tx1"/>
                </a:solidFill>
                <a:effectLst/>
                <a:latin typeface="+mj-lt"/>
              </a:rPr>
              <a:t>cabezas de atención</a:t>
            </a:r>
            <a:r>
              <a:rPr kumimoji="0" lang="es-CO" altLang="es-CO" sz="1300" b="0" i="0" u="none" strike="noStrike" cap="none" normalizeH="0" baseline="0" dirty="0" smtClean="0">
                <a:ln>
                  <a:noFill/>
                </a:ln>
                <a:solidFill>
                  <a:schemeClr val="tx1"/>
                </a:solidFill>
                <a:effectLst/>
                <a:latin typeface="+mj-lt"/>
              </a:rPr>
              <a:t> que se enfocan en diferentes partes del input de la conversación para comprender relaciones semánticas. Por ejemplo, si me haces una pregunta larga, puedo enfocarme en la parte más relevante gracias a la atención que me permite asociar palabras o frases de distintas posiciones.</a:t>
            </a:r>
          </a:p>
          <a:p>
            <a:pPr marL="0" marR="0" lvl="0" indent="0" algn="l" defTabSz="914400" rtl="0" eaLnBrk="0" fontAlgn="base" latinLnBrk="0" hangingPunct="0">
              <a:lnSpc>
                <a:spcPct val="100000"/>
              </a:lnSpc>
              <a:spcBef>
                <a:spcPct val="0"/>
              </a:spcBef>
              <a:spcAft>
                <a:spcPct val="0"/>
              </a:spcAft>
              <a:buClrTx/>
              <a:buSzTx/>
              <a:tabLst/>
            </a:pPr>
            <a:endParaRPr kumimoji="0" lang="es-CO" altLang="es-CO" sz="13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300" b="1" i="0" u="none" strike="noStrike" cap="none" normalizeH="0" baseline="0" dirty="0" smtClean="0">
                <a:ln>
                  <a:noFill/>
                </a:ln>
                <a:solidFill>
                  <a:schemeClr val="tx1"/>
                </a:solidFill>
                <a:effectLst/>
                <a:latin typeface="+mj-lt"/>
              </a:rPr>
              <a:t>Parámetros de GPT-4</a:t>
            </a:r>
            <a:r>
              <a:rPr kumimoji="0" lang="es-CO" altLang="es-CO" sz="1300" b="0" i="0" u="none" strike="noStrike" cap="none" normalizeH="0" baseline="0" dirty="0" smtClean="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tabLst/>
            </a:pPr>
            <a:endParaRPr kumimoji="0" lang="es-CO" altLang="es-CO" sz="13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300" b="0" i="0" u="none" strike="noStrike" cap="none" normalizeH="0" baseline="0" dirty="0" smtClean="0">
                <a:ln>
                  <a:noFill/>
                </a:ln>
                <a:solidFill>
                  <a:schemeClr val="tx1"/>
                </a:solidFill>
                <a:effectLst/>
                <a:latin typeface="+mj-lt"/>
              </a:rPr>
              <a:t>GPT-4, la versión en la que estoy basado, tiene miles de millones de parámetros (no se ha revelado públicamente la cantidad exacta), lo que lo hace mucho más capaz de aprender patrones complejos en los datos de texto en comparación con las versiones anteriores como GPT-3. Esta capacidad me permite comprender matices, ambigüedades y realizar tareas más complejas.</a:t>
            </a:r>
          </a:p>
          <a:p>
            <a:pPr marL="0" marR="0" lvl="0" indent="0" algn="l" defTabSz="914400" rtl="0" eaLnBrk="0" fontAlgn="base" latinLnBrk="0" hangingPunct="0">
              <a:lnSpc>
                <a:spcPct val="100000"/>
              </a:lnSpc>
              <a:spcBef>
                <a:spcPct val="0"/>
              </a:spcBef>
              <a:spcAft>
                <a:spcPct val="0"/>
              </a:spcAft>
              <a:buClrTx/>
              <a:buSzTx/>
              <a:tabLst/>
            </a:pPr>
            <a:endParaRPr lang="es-MX" altLang="es-CO" sz="1300" dirty="0">
              <a:latin typeface="+mj-lt"/>
            </a:endParaRPr>
          </a:p>
          <a:p>
            <a:r>
              <a:rPr lang="es-MX" sz="1400" b="1" dirty="0">
                <a:latin typeface="+mj-lt"/>
              </a:rPr>
              <a:t>Contexto de largo plazo</a:t>
            </a:r>
            <a:r>
              <a:rPr lang="es-MX" sz="1400" dirty="0">
                <a:latin typeface="+mj-lt"/>
              </a:rPr>
              <a:t>:</a:t>
            </a:r>
          </a:p>
          <a:p>
            <a:r>
              <a:rPr lang="es-MX" sz="1400" dirty="0">
                <a:latin typeface="+mj-lt"/>
              </a:rPr>
              <a:t>ChatGPT puede mantener el contexto durante varias interacciones, lo que significa que puedo recordar información de intercambios anteriores en la misma conversación, pero hay límites de "ventana de contexto" (tokens), es decir, cuánta información puedo procesar a la vez.</a:t>
            </a:r>
          </a:p>
          <a:p>
            <a:pPr marL="0" marR="0" lvl="0" indent="0" algn="l" defTabSz="914400" rtl="0" eaLnBrk="0" fontAlgn="base" latinLnBrk="0" hangingPunct="0">
              <a:lnSpc>
                <a:spcPct val="100000"/>
              </a:lnSpc>
              <a:spcBef>
                <a:spcPct val="0"/>
              </a:spcBef>
              <a:spcAft>
                <a:spcPct val="0"/>
              </a:spcAft>
              <a:buClrTx/>
              <a:buSzTx/>
              <a:tabLst/>
            </a:pPr>
            <a:endParaRPr kumimoji="0" lang="es-CO" altLang="es-CO" sz="13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800" b="0" i="0" u="none" strike="noStrike" cap="none" normalizeH="0" baseline="0" dirty="0" smtClean="0">
              <a:ln>
                <a:noFill/>
              </a:ln>
              <a:solidFill>
                <a:schemeClr val="tx1"/>
              </a:solidFill>
              <a:effectLst/>
              <a:latin typeface="Arial" panose="020B0604020202020204" pitchFamily="34" charset="0"/>
            </a:endParaRPr>
          </a:p>
        </p:txBody>
      </p:sp>
      <p:pic>
        <p:nvPicPr>
          <p:cNvPr id="6147" name="Picture 3" descr="ChatGPT: qué es y cómo puede transformar las soluciones financiera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1780" y="2826328"/>
            <a:ext cx="4419597" cy="2651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205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5" name="CuadroTexto 4"/>
          <p:cNvSpPr txBox="1"/>
          <p:nvPr/>
        </p:nvSpPr>
        <p:spPr>
          <a:xfrm>
            <a:off x="1713795" y="1379947"/>
            <a:ext cx="7484741" cy="923330"/>
          </a:xfrm>
          <a:prstGeom prst="rect">
            <a:avLst/>
          </a:prstGeom>
          <a:noFill/>
        </p:spPr>
        <p:txBody>
          <a:bodyPr wrap="none" rtlCol="0">
            <a:spAutoFit/>
          </a:bodyPr>
          <a:lstStyle/>
          <a:p>
            <a:r>
              <a:rPr lang="es-MX" sz="3600" b="1" dirty="0">
                <a:solidFill>
                  <a:schemeClr val="accent5">
                    <a:lumMod val="60000"/>
                    <a:lumOff val="40000"/>
                  </a:schemeClr>
                </a:solidFill>
              </a:rPr>
              <a:t>Prácticas de gestión y </a:t>
            </a:r>
            <a:r>
              <a:rPr lang="es-MX" sz="3600" b="1" dirty="0" smtClean="0">
                <a:solidFill>
                  <a:schemeClr val="accent5">
                    <a:lumMod val="60000"/>
                    <a:lumOff val="40000"/>
                  </a:schemeClr>
                </a:solidFill>
              </a:rPr>
              <a:t>mantenimiento</a:t>
            </a:r>
            <a:endParaRPr lang="es-MX" sz="3600" dirty="0">
              <a:solidFill>
                <a:schemeClr val="accent5">
                  <a:lumMod val="60000"/>
                  <a:lumOff val="40000"/>
                </a:schemeClr>
              </a:solidFill>
            </a:endParaRPr>
          </a:p>
          <a:p>
            <a:endParaRPr lang="es-CO" dirty="0"/>
          </a:p>
        </p:txBody>
      </p:sp>
      <p:sp>
        <p:nvSpPr>
          <p:cNvPr id="7" name="Rectangle 1"/>
          <p:cNvSpPr>
            <a:spLocks noChangeArrowheads="1"/>
          </p:cNvSpPr>
          <p:nvPr/>
        </p:nvSpPr>
        <p:spPr bwMode="auto">
          <a:xfrm>
            <a:off x="1146704" y="2620658"/>
            <a:ext cx="4085872"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400" b="1" dirty="0" smtClean="0">
                <a:solidFill>
                  <a:schemeClr val="accent5">
                    <a:lumMod val="60000"/>
                    <a:lumOff val="40000"/>
                  </a:schemeClr>
                </a:solidFill>
              </a:rPr>
              <a:t>Selección </a:t>
            </a:r>
            <a:r>
              <a:rPr lang="es-MX" sz="1400" b="1" dirty="0">
                <a:solidFill>
                  <a:schemeClr val="accent5">
                    <a:lumMod val="60000"/>
                    <a:lumOff val="40000"/>
                  </a:schemeClr>
                </a:solidFill>
              </a:rPr>
              <a:t>en Sprint Planning</a:t>
            </a:r>
            <a:r>
              <a:rPr lang="es-MX" sz="1400" dirty="0">
                <a:solidFill>
                  <a:schemeClr val="accent5">
                    <a:lumMod val="60000"/>
                    <a:lumOff val="40000"/>
                  </a:schemeClr>
                </a:solidFill>
              </a:rPr>
              <a:t>: </a:t>
            </a:r>
            <a:r>
              <a:rPr lang="es-MX" sz="1400" dirty="0"/>
              <a:t>Crear el Sprint Backlog durante la reunión de planificación del sprint, eligiendo ítems del Product Backlog</a:t>
            </a:r>
            <a:r>
              <a:rPr lang="es-MX" sz="1400" dirty="0" smtClean="0"/>
              <a:t>.</a:t>
            </a:r>
          </a:p>
          <a:p>
            <a:endParaRPr lang="es-MX" sz="1400" dirty="0"/>
          </a:p>
          <a:p>
            <a:r>
              <a:rPr lang="es-MX" sz="1400" b="1" dirty="0">
                <a:solidFill>
                  <a:schemeClr val="accent5">
                    <a:lumMod val="60000"/>
                    <a:lumOff val="40000"/>
                  </a:schemeClr>
                </a:solidFill>
              </a:rPr>
              <a:t>División en tareas</a:t>
            </a:r>
            <a:r>
              <a:rPr lang="es-MX" sz="1400" dirty="0">
                <a:solidFill>
                  <a:schemeClr val="accent5">
                    <a:lumMod val="60000"/>
                    <a:lumOff val="40000"/>
                  </a:schemeClr>
                </a:solidFill>
              </a:rPr>
              <a:t>: </a:t>
            </a:r>
            <a:r>
              <a:rPr lang="es-MX" sz="1400" dirty="0"/>
              <a:t>Descomponer los ítems del Sprint Backlog en tareas más pequeñas y manejables</a:t>
            </a:r>
            <a:r>
              <a:rPr lang="es-MX" sz="1400" dirty="0" smtClean="0"/>
              <a:t>.</a:t>
            </a:r>
          </a:p>
          <a:p>
            <a:endParaRPr lang="es-MX" sz="1400" dirty="0"/>
          </a:p>
          <a:p>
            <a:r>
              <a:rPr lang="es-MX" sz="1400" b="1" dirty="0">
                <a:solidFill>
                  <a:schemeClr val="accent5">
                    <a:lumMod val="60000"/>
                    <a:lumOff val="40000"/>
                  </a:schemeClr>
                </a:solidFill>
              </a:rPr>
              <a:t>Actualización diaria</a:t>
            </a:r>
            <a:r>
              <a:rPr lang="es-MX" sz="1400" dirty="0">
                <a:solidFill>
                  <a:schemeClr val="accent5">
                    <a:lumMod val="60000"/>
                    <a:lumOff val="40000"/>
                  </a:schemeClr>
                </a:solidFill>
              </a:rPr>
              <a:t>: </a:t>
            </a:r>
            <a:r>
              <a:rPr lang="es-MX" sz="1400" dirty="0"/>
              <a:t>Actualizar el Sprint Backlog diariamente para reflejar el progreso real y cualquier cambio necesario</a:t>
            </a:r>
            <a:r>
              <a:rPr lang="es-MX" sz="1400" dirty="0" smtClean="0"/>
              <a:t>.</a:t>
            </a:r>
          </a:p>
          <a:p>
            <a:endParaRPr lang="es-MX" sz="1400" dirty="0"/>
          </a:p>
          <a:p>
            <a:r>
              <a:rPr lang="es-MX" sz="1400" b="1" dirty="0">
                <a:solidFill>
                  <a:schemeClr val="accent5">
                    <a:lumMod val="60000"/>
                    <a:lumOff val="40000"/>
                  </a:schemeClr>
                </a:solidFill>
              </a:rPr>
              <a:t>Transparencia</a:t>
            </a:r>
            <a:r>
              <a:rPr lang="es-MX" sz="1400" dirty="0">
                <a:solidFill>
                  <a:schemeClr val="accent5">
                    <a:lumMod val="60000"/>
                    <a:lumOff val="40000"/>
                  </a:schemeClr>
                </a:solidFill>
              </a:rPr>
              <a:t>: </a:t>
            </a:r>
            <a:r>
              <a:rPr lang="es-MX" sz="1400" dirty="0"/>
              <a:t>Mantener el Sprint Backlog visible y actualizado para que todo el equipo pueda seguir el progreso.</a:t>
            </a:r>
          </a:p>
          <a:p>
            <a:pPr lvl="0" eaLnBrk="0" fontAlgn="base" hangingPunct="0">
              <a:spcBef>
                <a:spcPct val="0"/>
              </a:spcBef>
              <a:spcAft>
                <a:spcPct val="0"/>
              </a:spcAft>
            </a:pPr>
            <a:r>
              <a:rPr kumimoji="0" lang="es-CO" altLang="es-CO" sz="1800" b="0" i="0" u="none" strike="noStrike" cap="none" normalizeH="0" baseline="0" dirty="0" smtClean="0">
                <a:ln>
                  <a:noFill/>
                </a:ln>
                <a:solidFill>
                  <a:schemeClr val="tx1"/>
                </a:solidFill>
                <a:effectLst/>
                <a:latin typeface="Arial" panose="020B0604020202020204" pitchFamily="34" charset="0"/>
              </a:rPr>
              <a:t>. </a:t>
            </a:r>
          </a:p>
        </p:txBody>
      </p:sp>
      <p:pic>
        <p:nvPicPr>
          <p:cNvPr id="6147" name="Picture 3" descr="Desbloquear el éxito: El papel vital del mantenimiento informático  preventivo en las empresas modernas » CIS Informàtic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7614" y="2365533"/>
            <a:ext cx="3936688" cy="3640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138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5" name="CuadroTexto 4"/>
          <p:cNvSpPr txBox="1"/>
          <p:nvPr/>
        </p:nvSpPr>
        <p:spPr>
          <a:xfrm>
            <a:off x="3941605" y="1404885"/>
            <a:ext cx="4340997" cy="553998"/>
          </a:xfrm>
          <a:prstGeom prst="rect">
            <a:avLst/>
          </a:prstGeom>
          <a:noFill/>
        </p:spPr>
        <p:txBody>
          <a:bodyPr wrap="none" rtlCol="0">
            <a:spAutoFit/>
          </a:bodyPr>
          <a:lstStyle/>
          <a:p>
            <a:r>
              <a:rPr lang="es-MX" sz="3000" b="1" dirty="0">
                <a:solidFill>
                  <a:schemeClr val="accent5">
                    <a:lumMod val="60000"/>
                    <a:lumOff val="40000"/>
                  </a:schemeClr>
                </a:solidFill>
              </a:rPr>
              <a:t>ChatGPT en Programación</a:t>
            </a:r>
            <a:endParaRPr lang="es-CO" sz="3000" dirty="0"/>
          </a:p>
        </p:txBody>
      </p:sp>
      <p:sp>
        <p:nvSpPr>
          <p:cNvPr id="3" name="Rectangle 1"/>
          <p:cNvSpPr>
            <a:spLocks noChangeArrowheads="1"/>
          </p:cNvSpPr>
          <p:nvPr/>
        </p:nvSpPr>
        <p:spPr bwMode="auto">
          <a:xfrm>
            <a:off x="873170" y="2505217"/>
            <a:ext cx="5490248"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mj-lt"/>
              </a:rPr>
              <a:t>Sugerencia de patrones de diseño</a:t>
            </a:r>
            <a:r>
              <a:rPr kumimoji="0" lang="es-CO" altLang="es-CO" sz="1400" b="0" i="0" u="none" strike="noStrike" cap="none" normalizeH="0" baseline="0" dirty="0" smtClean="0">
                <a:ln>
                  <a:noFill/>
                </a:ln>
                <a:solidFill>
                  <a:schemeClr val="tx1"/>
                </a:solidFill>
                <a:effectLst/>
                <a:latin typeface="+mj-lt"/>
              </a:rPr>
              <a:t>: ChatGPT puede ayudar a los desarrolladores a implementar </a:t>
            </a:r>
            <a:r>
              <a:rPr kumimoji="0" lang="es-CO" altLang="es-CO" sz="1400" b="1" i="0" u="none" strike="noStrike" cap="none" normalizeH="0" baseline="0" dirty="0" smtClean="0">
                <a:ln>
                  <a:noFill/>
                </a:ln>
                <a:solidFill>
                  <a:schemeClr val="tx1"/>
                </a:solidFill>
                <a:effectLst/>
                <a:latin typeface="+mj-lt"/>
              </a:rPr>
              <a:t>patrones de diseño</a:t>
            </a:r>
            <a:r>
              <a:rPr kumimoji="0" lang="es-CO" altLang="es-CO" sz="1400" b="0" i="0" u="none" strike="noStrike" cap="none" normalizeH="0" baseline="0" dirty="0" smtClean="0">
                <a:ln>
                  <a:noFill/>
                </a:ln>
                <a:solidFill>
                  <a:schemeClr val="tx1"/>
                </a:solidFill>
                <a:effectLst/>
                <a:latin typeface="+mj-lt"/>
              </a:rPr>
              <a:t> como Singleton, Factory, o Observer, al sugerir no solo el código, sino también explicar cuándo y por qué deben utilizarse.</a:t>
            </a:r>
          </a:p>
          <a:p>
            <a:pPr marL="0" marR="0" lvl="0" indent="0" algn="l" defTabSz="914400" rtl="0" eaLnBrk="0" fontAlgn="base" latinLnBrk="0" hangingPunct="0">
              <a:lnSpc>
                <a:spcPct val="100000"/>
              </a:lnSpc>
              <a:spcBef>
                <a:spcPct val="0"/>
              </a:spcBef>
              <a:spcAft>
                <a:spcPct val="0"/>
              </a:spcAft>
              <a:buClrTx/>
              <a:buSzTx/>
              <a:tabLst/>
            </a:pPr>
            <a:endParaRPr kumimoji="0" lang="es-CO" altLang="es-CO" sz="14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mj-lt"/>
              </a:rPr>
              <a:t>Detección de errores lógicos complejos</a:t>
            </a:r>
            <a:r>
              <a:rPr kumimoji="0" lang="es-CO" altLang="es-CO" sz="1400" b="0" i="0" u="none" strike="noStrike" cap="none" normalizeH="0" baseline="0" dirty="0" smtClean="0">
                <a:ln>
                  <a:noFill/>
                </a:ln>
                <a:solidFill>
                  <a:schemeClr val="tx1"/>
                </a:solidFill>
                <a:effectLst/>
                <a:latin typeface="+mj-lt"/>
              </a:rPr>
              <a:t>: No solo se trata de detectar errores sintácticos, sino que ChatGPT puede detectar errores lógicos, como ciclos infinitos o errores de asignación de memoria en lenguajes de bajo nivel como C o C++.</a:t>
            </a:r>
          </a:p>
          <a:p>
            <a:pPr marL="0" marR="0" lvl="0" indent="0" algn="l" defTabSz="914400" rtl="0" eaLnBrk="0" fontAlgn="base" latinLnBrk="0" hangingPunct="0">
              <a:lnSpc>
                <a:spcPct val="100000"/>
              </a:lnSpc>
              <a:spcBef>
                <a:spcPct val="0"/>
              </a:spcBef>
              <a:spcAft>
                <a:spcPct val="0"/>
              </a:spcAft>
              <a:buClrTx/>
              <a:buSzTx/>
              <a:tabLst/>
            </a:pPr>
            <a:endParaRPr kumimoji="0" lang="es-CO" altLang="es-CO" sz="14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mj-lt"/>
              </a:rPr>
              <a:t>Compatibilidad multiplataforma</a:t>
            </a:r>
            <a:r>
              <a:rPr kumimoji="0" lang="es-CO" altLang="es-CO" sz="1400" b="0" i="0" u="none" strike="noStrike" cap="none" normalizeH="0" baseline="0" dirty="0" smtClean="0">
                <a:ln>
                  <a:noFill/>
                </a:ln>
                <a:solidFill>
                  <a:schemeClr val="tx1"/>
                </a:solidFill>
                <a:effectLst/>
                <a:latin typeface="+mj-lt"/>
              </a:rPr>
              <a:t>: Si necesitas desarrollar un código que sea compatible tanto para Windows como para Linux, puedo sugerirte las librerías correctas y cómo manejar las diferencias entre plataformas en términos de rutas de archivos, permisos y ejecución de scripts.</a:t>
            </a:r>
          </a:p>
        </p:txBody>
      </p:sp>
      <p:pic>
        <p:nvPicPr>
          <p:cNvPr id="7171" name="Picture 3" descr="Chat GPT: El nuevo gurú de la programació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5703" y="2236122"/>
            <a:ext cx="4078325" cy="4067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232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sp>
        <p:nvSpPr>
          <p:cNvPr id="7" name="Rectángulo redondeado 6"/>
          <p:cNvSpPr/>
          <p:nvPr/>
        </p:nvSpPr>
        <p:spPr>
          <a:xfrm>
            <a:off x="706582" y="1596044"/>
            <a:ext cx="11089178" cy="4098174"/>
          </a:xfrm>
          <a:prstGeom prst="roundRect">
            <a:avLst/>
          </a:prstGeom>
          <a:solidFill>
            <a:srgbClr val="CCCCFF"/>
          </a:solidFill>
          <a:ln>
            <a:solidFill>
              <a:srgbClr val="CC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28" name="Picture 4" descr="Bombilla idea - Iconos gratis de arte y diseñ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212" y="1313411"/>
            <a:ext cx="2217506" cy="2217507"/>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5" name="CuadroTexto 4"/>
          <p:cNvSpPr txBox="1"/>
          <p:nvPr/>
        </p:nvSpPr>
        <p:spPr>
          <a:xfrm>
            <a:off x="2713718" y="6284423"/>
            <a:ext cx="5973082" cy="1222002"/>
          </a:xfrm>
          <a:prstGeom prst="rect">
            <a:avLst/>
          </a:prstGeom>
          <a:noFill/>
        </p:spPr>
        <p:txBody>
          <a:bodyPr wrap="square" rtlCol="0">
            <a:spAutoFit/>
          </a:bodyPr>
          <a:lstStyle/>
          <a:p>
            <a:endParaRPr lang="es-CO" dirty="0"/>
          </a:p>
        </p:txBody>
      </p:sp>
      <p:sp>
        <p:nvSpPr>
          <p:cNvPr id="6" name="Rectangle 2"/>
          <p:cNvSpPr>
            <a:spLocks noChangeArrowheads="1"/>
          </p:cNvSpPr>
          <p:nvPr/>
        </p:nvSpPr>
        <p:spPr bwMode="auto">
          <a:xfrm>
            <a:off x="2518755" y="2248362"/>
            <a:ext cx="888630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pPr>
            <a:r>
              <a:rPr lang="es-MX" altLang="es-CO" sz="2800" b="1" dirty="0">
                <a:solidFill>
                  <a:srgbClr val="7030A0"/>
                </a:solidFill>
                <a:latin typeface="Arial" panose="020B0604020202020204" pitchFamily="34" charset="0"/>
              </a:rPr>
              <a:t>ChatGPT, aunque no es perfecto, es una herramienta excepcionalmente avanzada y flexible para resolver problemas complejos de programación, depuración y más. Sin embargo, es fundamental utilizarlo con un enfoque ético, consciente de sus limitaciones y sesgos potenciales.</a:t>
            </a:r>
            <a:endParaRPr kumimoji="0" lang="es-CO" altLang="es-CO"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7586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4338</TotalTime>
  <Words>1048</Words>
  <Application>Microsoft Office PowerPoint</Application>
  <PresentationFormat>Panorámica</PresentationFormat>
  <Paragraphs>61</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Calibri</vt:lpstr>
      <vt:lpstr>Calibri Light</vt:lpstr>
      <vt:lpstr>Montserrat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Ogp Informatica</dc:creator>
  <cp:lastModifiedBy>CARLOS RODRIGUEZ</cp:lastModifiedBy>
  <cp:revision>103</cp:revision>
  <dcterms:created xsi:type="dcterms:W3CDTF">2023-03-30T14:23:16Z</dcterms:created>
  <dcterms:modified xsi:type="dcterms:W3CDTF">2024-10-03T21:02:37Z</dcterms:modified>
</cp:coreProperties>
</file>