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Arimo Bold Italics" panose="020B0604020202020204" charset="0"/>
      <p:regular r:id="rId12"/>
    </p:embeddedFont>
    <p:embeddedFont>
      <p:font typeface="Arimo Italics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T Neuzeit" panose="020B0604020202020204" charset="0"/>
      <p:regular r:id="rId18"/>
    </p:embeddedFont>
    <p:embeddedFont>
      <p:font typeface="Clear Sans Regular" panose="020B0604020202020204" charset="0"/>
      <p:regular r:id="rId19"/>
    </p:embeddedFont>
    <p:embeddedFont>
      <p:font typeface="Clear Sans Regular Bold Italics" panose="020B0604020202020204" charset="0"/>
      <p:regular r:id="rId20"/>
    </p:embeddedFont>
    <p:embeddedFont>
      <p:font typeface="Clear Sans Regular Italic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14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0B22-B3F3-4463-9C43-28589243894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394CA-BCDE-4EEA-BD40-C42D07DED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394CA-BCDE-4EEA-BD40-C42D07DED6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7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782927">
            <a:off x="-1079051" y="-1265413"/>
            <a:ext cx="13140637" cy="13292214"/>
          </a:xfrm>
          <a:custGeom>
            <a:avLst/>
            <a:gdLst>
              <a:gd name="connsiteX0" fmla="*/ 0 w 17046882"/>
              <a:gd name="connsiteY0" fmla="*/ 0 h 10539829"/>
              <a:gd name="connsiteX1" fmla="*/ 17046882 w 17046882"/>
              <a:gd name="connsiteY1" fmla="*/ 0 h 10539829"/>
              <a:gd name="connsiteX2" fmla="*/ 17046882 w 17046882"/>
              <a:gd name="connsiteY2" fmla="*/ 10539829 h 10539829"/>
              <a:gd name="connsiteX3" fmla="*/ 0 w 17046882"/>
              <a:gd name="connsiteY3" fmla="*/ 10539829 h 10539829"/>
              <a:gd name="connsiteX4" fmla="*/ 0 w 17046882"/>
              <a:gd name="connsiteY4" fmla="*/ 0 h 10539829"/>
              <a:gd name="connsiteX0" fmla="*/ 6590963 w 17046882"/>
              <a:gd name="connsiteY0" fmla="*/ 0 h 12923262"/>
              <a:gd name="connsiteX1" fmla="*/ 17046882 w 17046882"/>
              <a:gd name="connsiteY1" fmla="*/ 2383433 h 12923262"/>
              <a:gd name="connsiteX2" fmla="*/ 17046882 w 17046882"/>
              <a:gd name="connsiteY2" fmla="*/ 12923262 h 12923262"/>
              <a:gd name="connsiteX3" fmla="*/ 0 w 17046882"/>
              <a:gd name="connsiteY3" fmla="*/ 12923262 h 12923262"/>
              <a:gd name="connsiteX4" fmla="*/ 6590963 w 17046882"/>
              <a:gd name="connsiteY4" fmla="*/ 0 h 12923262"/>
              <a:gd name="connsiteX0" fmla="*/ 2316050 w 12771969"/>
              <a:gd name="connsiteY0" fmla="*/ 0 h 12923262"/>
              <a:gd name="connsiteX1" fmla="*/ 12771969 w 12771969"/>
              <a:gd name="connsiteY1" fmla="*/ 2383433 h 12923262"/>
              <a:gd name="connsiteX2" fmla="*/ 12771969 w 12771969"/>
              <a:gd name="connsiteY2" fmla="*/ 12923262 h 12923262"/>
              <a:gd name="connsiteX3" fmla="*/ 0 w 12771969"/>
              <a:gd name="connsiteY3" fmla="*/ 10003050 h 12923262"/>
              <a:gd name="connsiteX4" fmla="*/ 2316050 w 12771969"/>
              <a:gd name="connsiteY4" fmla="*/ 0 h 12923262"/>
              <a:gd name="connsiteX0" fmla="*/ 2194287 w 12650206"/>
              <a:gd name="connsiteY0" fmla="*/ 0 h 12923262"/>
              <a:gd name="connsiteX1" fmla="*/ 12650206 w 12650206"/>
              <a:gd name="connsiteY1" fmla="*/ 2383433 h 12923262"/>
              <a:gd name="connsiteX2" fmla="*/ 12650206 w 12650206"/>
              <a:gd name="connsiteY2" fmla="*/ 12923262 h 12923262"/>
              <a:gd name="connsiteX3" fmla="*/ 0 w 12650206"/>
              <a:gd name="connsiteY3" fmla="*/ 10000935 h 12923262"/>
              <a:gd name="connsiteX4" fmla="*/ 2194287 w 12650206"/>
              <a:gd name="connsiteY4" fmla="*/ 0 h 12923262"/>
              <a:gd name="connsiteX0" fmla="*/ 2216392 w 12650206"/>
              <a:gd name="connsiteY0" fmla="*/ 0 h 12887529"/>
              <a:gd name="connsiteX1" fmla="*/ 12650206 w 12650206"/>
              <a:gd name="connsiteY1" fmla="*/ 2347700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16392 w 12650206"/>
              <a:gd name="connsiteY0" fmla="*/ 0 h 12887529"/>
              <a:gd name="connsiteX1" fmla="*/ 12594758 w 12650206"/>
              <a:gd name="connsiteY1" fmla="*/ 2457016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09723 w 12650206"/>
              <a:gd name="connsiteY0" fmla="*/ 0 h 12858520"/>
              <a:gd name="connsiteX1" fmla="*/ 12594758 w 12650206"/>
              <a:gd name="connsiteY1" fmla="*/ 2428007 h 12858520"/>
              <a:gd name="connsiteX2" fmla="*/ 12650206 w 12650206"/>
              <a:gd name="connsiteY2" fmla="*/ 12858520 h 12858520"/>
              <a:gd name="connsiteX3" fmla="*/ 0 w 12650206"/>
              <a:gd name="connsiteY3" fmla="*/ 9936193 h 12858520"/>
              <a:gd name="connsiteX4" fmla="*/ 2209723 w 12650206"/>
              <a:gd name="connsiteY4" fmla="*/ 0 h 12858520"/>
              <a:gd name="connsiteX0" fmla="*/ 2087961 w 12528444"/>
              <a:gd name="connsiteY0" fmla="*/ 0 h 12858520"/>
              <a:gd name="connsiteX1" fmla="*/ 12472996 w 12528444"/>
              <a:gd name="connsiteY1" fmla="*/ 2428007 h 12858520"/>
              <a:gd name="connsiteX2" fmla="*/ 12528444 w 12528444"/>
              <a:gd name="connsiteY2" fmla="*/ 12858520 h 12858520"/>
              <a:gd name="connsiteX3" fmla="*/ 0 w 12528444"/>
              <a:gd name="connsiteY3" fmla="*/ 9934077 h 12858520"/>
              <a:gd name="connsiteX4" fmla="*/ 2087961 w 12528444"/>
              <a:gd name="connsiteY4" fmla="*/ 0 h 128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444" h="12858520">
                <a:moveTo>
                  <a:pt x="2087961" y="0"/>
                </a:moveTo>
                <a:lnTo>
                  <a:pt x="12472996" y="2428007"/>
                </a:lnTo>
                <a:lnTo>
                  <a:pt x="12528444" y="12858520"/>
                </a:lnTo>
                <a:lnTo>
                  <a:pt x="0" y="9934077"/>
                </a:lnTo>
                <a:lnTo>
                  <a:pt x="2087961" y="0"/>
                </a:lnTo>
                <a:close/>
              </a:path>
            </a:pathLst>
          </a:cu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163" r="32633"/>
          <a:stretch/>
        </p:blipFill>
        <p:spPr>
          <a:xfrm>
            <a:off x="7099289" y="12779"/>
            <a:ext cx="11188711" cy="103251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-782927">
            <a:off x="11886728" y="-314528"/>
            <a:ext cx="823622" cy="10840866"/>
          </a:xfrm>
          <a:custGeom>
            <a:avLst/>
            <a:gdLst>
              <a:gd name="connsiteX0" fmla="*/ 0 w 549542"/>
              <a:gd name="connsiteY0" fmla="*/ 0 h 11861169"/>
              <a:gd name="connsiteX1" fmla="*/ 549542 w 549542"/>
              <a:gd name="connsiteY1" fmla="*/ 0 h 11861169"/>
              <a:gd name="connsiteX2" fmla="*/ 549542 w 549542"/>
              <a:gd name="connsiteY2" fmla="*/ 11861169 h 11861169"/>
              <a:gd name="connsiteX3" fmla="*/ 0 w 549542"/>
              <a:gd name="connsiteY3" fmla="*/ 11861169 h 11861169"/>
              <a:gd name="connsiteX4" fmla="*/ 0 w 549542"/>
              <a:gd name="connsiteY4" fmla="*/ 0 h 11861169"/>
              <a:gd name="connsiteX0" fmla="*/ 0 w 594396"/>
              <a:gd name="connsiteY0" fmla="*/ 0 h 11861169"/>
              <a:gd name="connsiteX1" fmla="*/ 594396 w 594396"/>
              <a:gd name="connsiteY1" fmla="*/ 886457 h 11861169"/>
              <a:gd name="connsiteX2" fmla="*/ 549542 w 594396"/>
              <a:gd name="connsiteY2" fmla="*/ 11861169 h 11861169"/>
              <a:gd name="connsiteX3" fmla="*/ 0 w 594396"/>
              <a:gd name="connsiteY3" fmla="*/ 11861169 h 11861169"/>
              <a:gd name="connsiteX4" fmla="*/ 0 w 594396"/>
              <a:gd name="connsiteY4" fmla="*/ 0 h 11861169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49542 w 594396"/>
              <a:gd name="connsiteY2" fmla="*/ 11100366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13352 w 594396"/>
              <a:gd name="connsiteY2" fmla="*/ 10716523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0 w 551708"/>
              <a:gd name="connsiteY0" fmla="*/ 0 h 10716523"/>
              <a:gd name="connsiteX1" fmla="*/ 551708 w 551708"/>
              <a:gd name="connsiteY1" fmla="*/ 125654 h 10716523"/>
              <a:gd name="connsiteX2" fmla="*/ 470664 w 551708"/>
              <a:gd name="connsiteY2" fmla="*/ 10716523 h 10716523"/>
              <a:gd name="connsiteX3" fmla="*/ 1153 w 551708"/>
              <a:gd name="connsiteY3" fmla="*/ 10641208 h 10716523"/>
              <a:gd name="connsiteX4" fmla="*/ 0 w 551708"/>
              <a:gd name="connsiteY4" fmla="*/ 0 h 10716523"/>
              <a:gd name="connsiteX0" fmla="*/ 0 w 535787"/>
              <a:gd name="connsiteY0" fmla="*/ 0 h 10716523"/>
              <a:gd name="connsiteX1" fmla="*/ 535787 w 535787"/>
              <a:gd name="connsiteY1" fmla="*/ 290272 h 10716523"/>
              <a:gd name="connsiteX2" fmla="*/ 470664 w 535787"/>
              <a:gd name="connsiteY2" fmla="*/ 10716523 h 10716523"/>
              <a:gd name="connsiteX3" fmla="*/ 1153 w 535787"/>
              <a:gd name="connsiteY3" fmla="*/ 10641208 h 10716523"/>
              <a:gd name="connsiteX4" fmla="*/ 0 w 535787"/>
              <a:gd name="connsiteY4" fmla="*/ 0 h 10716523"/>
              <a:gd name="connsiteX0" fmla="*/ 0 w 537206"/>
              <a:gd name="connsiteY0" fmla="*/ 0 h 10646113"/>
              <a:gd name="connsiteX1" fmla="*/ 537206 w 537206"/>
              <a:gd name="connsiteY1" fmla="*/ 219862 h 10646113"/>
              <a:gd name="connsiteX2" fmla="*/ 472083 w 537206"/>
              <a:gd name="connsiteY2" fmla="*/ 10646113 h 10646113"/>
              <a:gd name="connsiteX3" fmla="*/ 2572 w 537206"/>
              <a:gd name="connsiteY3" fmla="*/ 10570798 h 10646113"/>
              <a:gd name="connsiteX4" fmla="*/ 0 w 537206"/>
              <a:gd name="connsiteY4" fmla="*/ 0 h 1064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06" h="10646113">
                <a:moveTo>
                  <a:pt x="0" y="0"/>
                </a:moveTo>
                <a:lnTo>
                  <a:pt x="537206" y="219862"/>
                </a:lnTo>
                <a:lnTo>
                  <a:pt x="472083" y="10646113"/>
                </a:lnTo>
                <a:lnTo>
                  <a:pt x="2572" y="10570798"/>
                </a:lnTo>
                <a:cubicBezTo>
                  <a:pt x="2188" y="7023729"/>
                  <a:pt x="384" y="3547069"/>
                  <a:pt x="0" y="0"/>
                </a:cubicBezTo>
                <a:close/>
              </a:path>
            </a:pathLst>
          </a:custGeom>
          <a:solidFill>
            <a:srgbClr val="D9D9D9"/>
          </a:solidFill>
        </p:spPr>
      </p:sp>
      <p:sp>
        <p:nvSpPr>
          <p:cNvPr id="5" name="TextBox 5"/>
          <p:cNvSpPr txBox="1"/>
          <p:nvPr/>
        </p:nvSpPr>
        <p:spPr>
          <a:xfrm>
            <a:off x="609600" y="2810640"/>
            <a:ext cx="10123341" cy="1487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50"/>
              </a:lnSpc>
            </a:pPr>
            <a:r>
              <a:rPr lang="ru-RU" sz="10500" spc="262" dirty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Bold Italics"/>
              </a:rPr>
              <a:t>МЕМО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302714" y="1028700"/>
            <a:ext cx="2668590" cy="29446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09600" y="4838699"/>
            <a:ext cx="10668000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 spc="92" dirty="0">
                <a:solidFill>
                  <a:schemeClr val="tx1">
                    <a:lumMod val="75000"/>
                    <a:lumOff val="25000"/>
                  </a:schemeClr>
                </a:solidFill>
                <a:latin typeface="Clear Sans Regular"/>
              </a:rPr>
              <a:t>НАПРАВЛЕНИЕ: </a:t>
            </a:r>
            <a:r>
              <a:rPr lang="ru-RU" sz="3700" spc="92" dirty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"/>
              </a:rPr>
              <a:t>ЯНДЕКС ЛИЦЕЙ</a:t>
            </a:r>
            <a:endParaRPr lang="en-US" sz="3700" spc="92" dirty="0">
              <a:solidFill>
                <a:schemeClr val="tx2">
                  <a:lumMod val="60000"/>
                  <a:lumOff val="40000"/>
                </a:schemeClr>
              </a:solidFill>
              <a:latin typeface="Clear Sans Regular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1" y="8027692"/>
            <a:ext cx="9841426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ru-RU" sz="3622" spc="90" dirty="0">
                <a:solidFill>
                  <a:srgbClr val="3488CC"/>
                </a:solidFill>
                <a:latin typeface="Clear Sans Regular Italics"/>
              </a:rPr>
              <a:t>ВЫПОЛНИЛА:</a:t>
            </a:r>
            <a:r>
              <a:rPr lang="en-US" sz="3622" spc="90" dirty="0">
                <a:solidFill>
                  <a:srgbClr val="3488CC"/>
                </a:solidFill>
                <a:latin typeface="Clear Sans Regular Italics"/>
              </a:rPr>
              <a:t> </a:t>
            </a:r>
            <a:r>
              <a:rPr lang="ru-RU" sz="3622" spc="90" dirty="0">
                <a:solidFill>
                  <a:srgbClr val="3488CC"/>
                </a:solidFill>
                <a:latin typeface="Clear Sans Regular Italics"/>
              </a:rPr>
              <a:t>ТАИСИЯ КУДРЯШОВА</a:t>
            </a:r>
          </a:p>
          <a:p>
            <a:pPr>
              <a:lnSpc>
                <a:spcPts val="3984"/>
              </a:lnSpc>
            </a:pPr>
            <a:r>
              <a:rPr lang="ru-RU" sz="3622" spc="90" dirty="0">
                <a:solidFill>
                  <a:srgbClr val="3488CC"/>
                </a:solidFill>
                <a:latin typeface="Clear Sans Regular Italics"/>
              </a:rPr>
              <a:t>НАСТАВНИК: АЛЕКСАНДР СКОТНИКОВ</a:t>
            </a:r>
            <a:endParaRPr lang="en-US" sz="3622" spc="90" dirty="0">
              <a:solidFill>
                <a:srgbClr val="3488CC"/>
              </a:solidFill>
              <a:latin typeface="Clear Sans Regular Itali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5800" y="483943"/>
            <a:ext cx="16744895" cy="94401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88456" y="549077"/>
            <a:ext cx="12467604" cy="3931143"/>
            <a:chOff x="0" y="-92075"/>
            <a:chExt cx="16316762" cy="6362205"/>
          </a:xfrm>
        </p:grpSpPr>
        <p:sp>
          <p:nvSpPr>
            <p:cNvPr id="4" name="TextBox 4"/>
            <p:cNvSpPr txBox="1"/>
            <p:nvPr/>
          </p:nvSpPr>
          <p:spPr>
            <a:xfrm>
              <a:off x="0" y="-92075"/>
              <a:ext cx="1631676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ПРОБЛЕМА: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92197"/>
              <a:ext cx="16316762" cy="4577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Детям сложно концентрировать внимание или изучать информацию  для них кажущуюся неинтересной, в то время как школьная программа требует от них развитой памяти и кругозора.</a:t>
              </a:r>
              <a:endParaRPr lang="en-US" sz="3000" spc="30" dirty="0">
                <a:solidFill>
                  <a:srgbClr val="737373"/>
                </a:solidFill>
                <a:latin typeface="Arimo Bold Italics"/>
              </a:endParaRPr>
            </a:p>
            <a:p>
              <a:pPr algn="just">
                <a:lnSpc>
                  <a:spcPts val="4500"/>
                </a:lnSpc>
              </a:pPr>
              <a:endParaRPr lang="en-US" sz="3000" spc="30" dirty="0">
                <a:solidFill>
                  <a:srgbClr val="737373"/>
                </a:solidFill>
                <a:latin typeface="Arimo Bold Italic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9199" y="4914900"/>
            <a:ext cx="16040101" cy="2335764"/>
            <a:chOff x="0" y="64193"/>
            <a:chExt cx="16316762" cy="3417031"/>
          </a:xfrm>
        </p:grpSpPr>
        <p:sp>
          <p:nvSpPr>
            <p:cNvPr id="7" name="TextBox 7"/>
            <p:cNvSpPr txBox="1"/>
            <p:nvPr/>
          </p:nvSpPr>
          <p:spPr>
            <a:xfrm>
              <a:off x="0" y="64193"/>
              <a:ext cx="16316762" cy="1120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ЦЕЛЕВАЯ АУДИТОРИЯ: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866508"/>
              <a:ext cx="16316762" cy="1614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Дети дошкольного возраста, а также подростки младшей и средней школы.</a:t>
              </a: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  <a:p>
              <a:pPr algn="just">
                <a:lnSpc>
                  <a:spcPts val="4500"/>
                </a:lnSpc>
              </a:pP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58715" y="54907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72593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58715" y="1831794"/>
            <a:ext cx="3100585" cy="33117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57400" y="2095500"/>
            <a:ext cx="11506200" cy="2846099"/>
            <a:chOff x="0" y="-98425"/>
            <a:chExt cx="12595672" cy="3794799"/>
          </a:xfrm>
        </p:grpSpPr>
        <p:sp>
          <p:nvSpPr>
            <p:cNvPr id="5" name="TextBox 5"/>
            <p:cNvSpPr txBox="1"/>
            <p:nvPr/>
          </p:nvSpPr>
          <p:spPr>
            <a:xfrm>
              <a:off x="0" y="1463711"/>
              <a:ext cx="12589511" cy="2232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Игра направлена на развитие памяти. Также в процессе игры ребёнок получит новые знания о достопримечательностях города Москвы.</a:t>
              </a:r>
              <a:endPara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8425"/>
              <a:ext cx="1259567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"/>
                </a:rPr>
                <a:t>АКТУАЛЬНОСТЬ ПРОЕКТА: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1772" y="511870"/>
            <a:ext cx="18309771" cy="4783586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AutoShape 3"/>
          <p:cNvSpPr/>
          <p:nvPr/>
        </p:nvSpPr>
        <p:spPr>
          <a:xfrm>
            <a:off x="0" y="5524378"/>
            <a:ext cx="18288000" cy="4419722"/>
          </a:xfrm>
          <a:prstGeom prst="rect">
            <a:avLst/>
          </a:prstGeom>
          <a:solidFill>
            <a:srgbClr val="3488CC"/>
          </a:solidFill>
        </p:spPr>
      </p:sp>
      <p:grpSp>
        <p:nvGrpSpPr>
          <p:cNvPr id="4" name="Group 4"/>
          <p:cNvGrpSpPr/>
          <p:nvPr/>
        </p:nvGrpSpPr>
        <p:grpSpPr>
          <a:xfrm>
            <a:off x="838200" y="6147529"/>
            <a:ext cx="17108410" cy="2755492"/>
            <a:chOff x="-4709965" y="-98425"/>
            <a:chExt cx="18091303" cy="3696317"/>
          </a:xfrm>
        </p:grpSpPr>
        <p:sp>
          <p:nvSpPr>
            <p:cNvPr id="5" name="TextBox 5"/>
            <p:cNvSpPr txBox="1"/>
            <p:nvPr/>
          </p:nvSpPr>
          <p:spPr>
            <a:xfrm>
              <a:off x="-4709965" y="-98425"/>
              <a:ext cx="18056175" cy="11067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ФУНКЦИОНАЛ ПРОДУКТА: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4709965" y="1351661"/>
              <a:ext cx="18091303" cy="2246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4500"/>
                </a:lnSpc>
              </a:pPr>
              <a:r>
                <a:rPr lang="ru-RU" sz="3000" spc="3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Игра будет выводить на экран карточки, переворачивая и совмещая которые, пользователь будет тренировать память. Также, нажав на кнопку информация, игрок сможет посмотреть информацию о 2 последних открытых им картах.</a:t>
              </a:r>
              <a:endPara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38200" y="847396"/>
            <a:ext cx="17678400" cy="2321778"/>
            <a:chOff x="0" y="-98425"/>
            <a:chExt cx="12745210" cy="2749822"/>
          </a:xfrm>
        </p:grpSpPr>
        <p:sp>
          <p:nvSpPr>
            <p:cNvPr id="8" name="TextBox 8"/>
            <p:cNvSpPr txBox="1"/>
            <p:nvPr/>
          </p:nvSpPr>
          <p:spPr>
            <a:xfrm>
              <a:off x="0" y="-98425"/>
              <a:ext cx="12745210" cy="1196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ЦЕЛЬ ПРО</a:t>
              </a:r>
              <a:r>
                <a:rPr lang="ru-RU" sz="5000" spc="250" dirty="0">
                  <a:solidFill>
                    <a:srgbClr val="FFFFFF"/>
                  </a:solidFill>
                  <a:latin typeface="CAT Neuzeit"/>
                </a:rPr>
                <a:t>Е</a:t>
              </a: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КТА: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51661"/>
              <a:ext cx="12334277" cy="12997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000" spc="3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Создать жизнеспособную реализацию настольной игры Мемо, расширить её возможности за счёт информационных технологий. </a:t>
              </a:r>
              <a:endPara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0"/>
            <a:ext cx="8035123" cy="4152900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627440" y="986314"/>
            <a:ext cx="6899596" cy="200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6075" spc="303" dirty="0">
                <a:solidFill>
                  <a:srgbClr val="FFFFFF"/>
                </a:solidFill>
                <a:latin typeface="CAT Neuzeit"/>
              </a:rPr>
              <a:t>ТЕХНИЧЕСКАЯ ЧАСТЬ: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598971"/>
            <a:ext cx="7498336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028700" y="4686192"/>
            <a:ext cx="12077700" cy="1680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Библиотеки </a:t>
            </a: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PyCharm: </a:t>
            </a:r>
            <a:r>
              <a:rPr lang="en-US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pygame</a:t>
            </a: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, sys, </a:t>
            </a:r>
            <a:r>
              <a:rPr lang="en-US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os</a:t>
            </a: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, random, json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.</a:t>
            </a:r>
          </a:p>
          <a:p>
            <a:pPr algn="just">
              <a:lnSpc>
                <a:spcPts val="4500"/>
              </a:lnSpc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Интернет ресурсы.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marL="0" lvl="0" indent="0">
              <a:lnSpc>
                <a:spcPts val="4500"/>
              </a:lnSpc>
            </a:pPr>
            <a:endParaRPr lang="en-US" sz="3000" spc="30" dirty="0">
              <a:solidFill>
                <a:srgbClr val="737373"/>
              </a:solidFill>
              <a:latin typeface="Clear Sans Regular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50506" y="37106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628038">
            <a:off x="13183067" y="-453437"/>
            <a:ext cx="2318555" cy="11122751"/>
          </a:xfrm>
          <a:custGeom>
            <a:avLst/>
            <a:gdLst>
              <a:gd name="connsiteX0" fmla="*/ 0 w 2729333"/>
              <a:gd name="connsiteY0" fmla="*/ 0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0 w 2729333"/>
              <a:gd name="connsiteY4" fmla="*/ 0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665170 w 2729333"/>
              <a:gd name="connsiteY2" fmla="*/ 10607677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333" h="11122751">
                <a:moveTo>
                  <a:pt x="39728" y="550584"/>
                </a:moveTo>
                <a:lnTo>
                  <a:pt x="2729333" y="0"/>
                </a:lnTo>
                <a:lnTo>
                  <a:pt x="2665170" y="10607677"/>
                </a:lnTo>
                <a:lnTo>
                  <a:pt x="0" y="11122751"/>
                </a:lnTo>
                <a:lnTo>
                  <a:pt x="39728" y="550584"/>
                </a:lnTo>
                <a:close/>
              </a:path>
            </a:pathLst>
          </a:cu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025434" y="266700"/>
            <a:ext cx="1059438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ЭТАПЫ РЕАЛИЗАЦИИ ПРОЕКТА: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5434" y="1088091"/>
            <a:ext cx="10855235" cy="732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1.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Узнала о существовании игры Мемо в её настольной версии;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800"/>
              </a:lnSpc>
            </a:pP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2.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Начала поиск её компьютерной версии и не нашла;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800"/>
              </a:lnSpc>
            </a:pP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3.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Сформулировала требованья к приложению;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800"/>
              </a:lnSpc>
            </a:pP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4.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Проконсультировалась с наставником;</a:t>
            </a:r>
          </a:p>
          <a:p>
            <a:pPr algn="just">
              <a:lnSpc>
                <a:spcPts val="4800"/>
              </a:lnSpc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5.Определилась с библиотеками для реализации;</a:t>
            </a:r>
          </a:p>
          <a:p>
            <a:pPr algn="just">
              <a:lnSpc>
                <a:spcPts val="4800"/>
              </a:lnSpc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6.Нашла необходимые изображения и музыку для начала работы</a:t>
            </a:r>
          </a:p>
          <a:p>
            <a:pPr algn="just">
              <a:lnSpc>
                <a:spcPts val="4800"/>
              </a:lnSpc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7. Создала прототип;</a:t>
            </a:r>
          </a:p>
          <a:p>
            <a:pPr algn="just">
              <a:lnSpc>
                <a:spcPts val="4800"/>
              </a:lnSpc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8. Протестировала;</a:t>
            </a:r>
          </a:p>
          <a:p>
            <a:pPr algn="just">
              <a:lnSpc>
                <a:spcPts val="4800"/>
              </a:lnSpc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9. Доработала недочеты;</a:t>
            </a:r>
          </a:p>
          <a:p>
            <a:pPr algn="just">
              <a:lnSpc>
                <a:spcPts val="4800"/>
              </a:lnSpc>
            </a:pP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10. Презентация продукта.</a:t>
            </a:r>
            <a:endParaRPr lang="en-US" sz="3000" spc="30" dirty="0">
              <a:solidFill>
                <a:srgbClr val="737373"/>
              </a:solidFill>
              <a:latin typeface="Arimo Italic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56935" y="6975294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029200" y="3314700"/>
            <a:ext cx="10013717" cy="307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19"/>
              </a:lnSpc>
            </a:pPr>
            <a:r>
              <a:rPr lang="en-US" sz="5800" spc="174" dirty="0">
                <a:solidFill>
                  <a:srgbClr val="1C2529"/>
                </a:solidFill>
                <a:latin typeface="CAT Neuzeit"/>
              </a:rPr>
              <a:t>Демонстрация продукта</a:t>
            </a:r>
          </a:p>
          <a:p>
            <a:pPr algn="r">
              <a:lnSpc>
                <a:spcPts val="8119"/>
              </a:lnSpc>
            </a:pPr>
            <a:endParaRPr lang="en-US" sz="5800" spc="174" dirty="0">
              <a:solidFill>
                <a:srgbClr val="1C2529"/>
              </a:solidFill>
              <a:latin typeface="CAT Neuzeit"/>
            </a:endParaRPr>
          </a:p>
          <a:p>
            <a:pPr algn="r">
              <a:lnSpc>
                <a:spcPts val="8119"/>
              </a:lnSpc>
            </a:pPr>
            <a:endParaRPr lang="en-US" sz="5800" spc="174" dirty="0">
              <a:solidFill>
                <a:srgbClr val="1C2529"/>
              </a:solidFill>
              <a:latin typeface="CAT Neuzeit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1971" y="679029"/>
            <a:ext cx="2668590" cy="29446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631694"/>
            <a:ext cx="15054176" cy="5303794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300631"/>
            <a:ext cx="9244827" cy="776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ПРЕИМУЩЕСТВА ПРОЕКТА: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2599" y="4686300"/>
            <a:ext cx="13263759" cy="2828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ru-RU" sz="3000" spc="30" dirty="0">
                <a:solidFill>
                  <a:srgbClr val="FFFFFF"/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Созданная мной игра уникальна, так как помимо развития памяти, она также помогает узнавать новый материал в интерактивной форме. По итогу личного исследования стало известно, что на рынке продуктов обладающих обоими этими качествами не представлено.</a:t>
            </a:r>
            <a:endParaRPr lang="en-US" sz="3000" spc="30" dirty="0">
              <a:solidFill>
                <a:schemeClr val="tx2">
                  <a:lumMod val="20000"/>
                  <a:lumOff val="8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16359" y="705888"/>
            <a:ext cx="2739286" cy="29258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191000" y="4624126"/>
            <a:ext cx="11918717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119"/>
              </a:lnSpc>
            </a:pPr>
            <a:r>
              <a:rPr lang="ru-RU" sz="7200" spc="174" dirty="0">
                <a:solidFill>
                  <a:schemeClr val="tx1">
                    <a:lumMod val="65000"/>
                    <a:lumOff val="35000"/>
                  </a:schemeClr>
                </a:solidFill>
                <a:latin typeface="CAT Neuzeit"/>
              </a:rPr>
              <a:t>СПАСИБО ЗА ВНИМАНИЕ!</a:t>
            </a:r>
            <a:endParaRPr lang="en-US" sz="7200" spc="174" dirty="0">
              <a:solidFill>
                <a:schemeClr val="tx1">
                  <a:lumMod val="65000"/>
                  <a:lumOff val="35000"/>
                </a:schemeClr>
              </a:solidFill>
              <a:latin typeface="CAT Neuzeit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1971" y="679029"/>
            <a:ext cx="2668590" cy="2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281</Words>
  <Application>Microsoft Office PowerPoint</Application>
  <PresentationFormat>Произвольный</PresentationFormat>
  <Paragraphs>33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CAT Neuzeit</vt:lpstr>
      <vt:lpstr>Arimo Italics</vt:lpstr>
      <vt:lpstr>Clear Sans Regular Italics</vt:lpstr>
      <vt:lpstr>Calibri</vt:lpstr>
      <vt:lpstr>Arimo Bold Italics</vt:lpstr>
      <vt:lpstr>CAT Neuzeit Bold</vt:lpstr>
      <vt:lpstr>Clear Sans Regular Bold Italics</vt:lpstr>
      <vt:lpstr>Arial</vt:lpstr>
      <vt:lpstr>Clear Sans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 Цели Значки Широкий Презентация</dc:title>
  <dc:creator>Sevrugova-A-G</dc:creator>
  <cp:lastModifiedBy>Compaq</cp:lastModifiedBy>
  <cp:revision>41</cp:revision>
  <dcterms:created xsi:type="dcterms:W3CDTF">2006-08-16T00:00:00Z</dcterms:created>
  <dcterms:modified xsi:type="dcterms:W3CDTF">2024-01-19T14:39:10Z</dcterms:modified>
  <dc:identifier>DAEcGtBl2jI</dc:identifier>
</cp:coreProperties>
</file>