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58" r:id="rId6"/>
    <p:sldId id="270" r:id="rId7"/>
    <p:sldId id="261" r:id="rId8"/>
    <p:sldId id="271" r:id="rId9"/>
    <p:sldId id="266" r:id="rId10"/>
    <p:sldId id="260" r:id="rId11"/>
    <p:sldId id="262"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Objects="1">
      <p:cViewPr varScale="1">
        <p:scale>
          <a:sx n="88" d="100"/>
          <a:sy n="88" d="100"/>
        </p:scale>
        <p:origin x="-558" y="-96"/>
      </p:cViewPr>
      <p:guideLst>
        <p:guide orient="horz" pos="3977"/>
        <p:guide pos="2880"/>
      </p:guideLst>
    </p:cSldViewPr>
  </p:slideViewPr>
  <p:notesTextViewPr>
    <p:cViewPr>
      <p:scale>
        <a:sx n="100" d="100"/>
        <a:sy n="100" d="100"/>
      </p:scale>
      <p:origin x="0" y="0"/>
    </p:cViewPr>
  </p:notesTextViewPr>
  <p:gridSpacing cx="77716063" cy="777160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8D77809-0A0C-4C47-97D8-A97641CC8CD1}" type="datetimeFigureOut">
              <a:rPr lang="en-US"/>
              <a:pPr>
                <a:defRPr/>
              </a:pPr>
              <a:t>04/17/2010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2E8AB6-EE87-4263-A300-AFE45F1A0E6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9FEC513-0142-4491-80A0-0FF46C36C0CB}" type="datetimeFigureOut">
              <a:rPr lang="en-US"/>
              <a:pPr>
                <a:defRPr/>
              </a:pPr>
              <a:t>04/17/2010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6A38E2-99AE-4C84-B9E8-F14A758EB3C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AA016A1-1B3D-45AD-B934-053625D9F813}" type="datetimeFigureOut">
              <a:rPr lang="en-US"/>
              <a:pPr>
                <a:defRPr/>
              </a:pPr>
              <a:t>04/17/2010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B032E0-08B1-44F2-A539-47CCD9F1ABF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6DA3C26-089A-4191-B9EB-DFA2D48F1862}" type="datetimeFigureOut">
              <a:rPr lang="en-US"/>
              <a:pPr>
                <a:defRPr/>
              </a:pPr>
              <a:t>04/17/2010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0D5F59-3696-42A4-981C-A2AE57BA0C7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D2D7D00-EB82-462C-890B-09E16CFCE82C}" type="datetimeFigureOut">
              <a:rPr lang="en-US"/>
              <a:pPr>
                <a:defRPr/>
              </a:pPr>
              <a:t>04/17/2010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3966C3-4FAA-4692-B69C-3321841D923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28E4F8C-15C1-4441-8F41-B29EF5E5A6F3}" type="datetimeFigureOut">
              <a:rPr lang="en-US"/>
              <a:pPr>
                <a:defRPr/>
              </a:pPr>
              <a:t>04/17/2010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469265-843B-414F-BE7E-40B395A51B4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DCC517A-839A-4D5D-9C18-809212B246BA}" type="datetimeFigureOut">
              <a:rPr lang="en-US"/>
              <a:pPr>
                <a:defRPr/>
              </a:pPr>
              <a:t>04/17/2010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92D1E3C-25C6-4308-8A05-05748B0334F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DB2AAAF-2F71-4706-A3D5-DF6F8792CAD0}" type="datetimeFigureOut">
              <a:rPr lang="en-US"/>
              <a:pPr>
                <a:defRPr/>
              </a:pPr>
              <a:t>04/17/2010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BD7C307-797E-4C76-9A47-D2113AF8C0C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08CC6C6-EADD-4706-97AA-D5C3AA6753FE}" type="datetimeFigureOut">
              <a:rPr lang="en-US"/>
              <a:pPr>
                <a:defRPr/>
              </a:pPr>
              <a:t>04/17/2010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D4CA0CC-6C80-4725-B4D1-D5C5374D58F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704681-70CC-4397-8E2F-108D1C4E3FF4}" type="datetimeFigureOut">
              <a:rPr lang="en-US"/>
              <a:pPr>
                <a:defRPr/>
              </a:pPr>
              <a:t>04/17/2010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0E6C69-C30B-42DB-BD03-95BD08FA1DE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D01051-603C-4AD4-A3BF-C78CAA65937C}" type="datetimeFigureOut">
              <a:rPr lang="en-US"/>
              <a:pPr>
                <a:defRPr/>
              </a:pPr>
              <a:t>04/17/2010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F8A0CB-3A72-4896-8B94-BFC92BD72F2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E53C2BD-C5D5-4DD7-BB17-177CEE53A542}" type="datetimeFigureOut">
              <a:rPr lang="en-US"/>
              <a:pPr>
                <a:defRPr/>
              </a:pPr>
              <a:t>04/17/2010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5D352ADF-5DC9-415E-9B3C-8263514FE80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4575"/>
            <a:ext cx="7772400" cy="1470025"/>
          </a:xfrm>
        </p:spPr>
        <p:txBody>
          <a:bodyPr rtlCol="0">
            <a:normAutofit/>
          </a:bodyPr>
          <a:lstStyle/>
          <a:p>
            <a:pPr fontAlgn="auto">
              <a:spcAft>
                <a:spcPts val="0"/>
              </a:spcAft>
              <a:defRPr/>
            </a:pPr>
            <a:r>
              <a:rPr lang="en-US" dirty="0" smtClean="0">
                <a:solidFill>
                  <a:schemeClr val="accent1">
                    <a:lumMod val="20000"/>
                    <a:lumOff val="80000"/>
                  </a:schemeClr>
                </a:solidFill>
              </a:rPr>
              <a:t>Salvatore DiLeo &amp; Louis Sanchez</a:t>
            </a:r>
            <a:r>
              <a:rPr lang="en-US" dirty="0" smtClean="0"/>
              <a:t/>
            </a:r>
            <a:br>
              <a:rPr lang="en-US" dirty="0" smtClean="0"/>
            </a:br>
            <a:r>
              <a:rPr lang="en-US" dirty="0" smtClean="0">
                <a:solidFill>
                  <a:schemeClr val="tx1">
                    <a:lumMod val="75000"/>
                    <a:lumOff val="25000"/>
                  </a:schemeClr>
                </a:solidFill>
              </a:rPr>
              <a:t>~present~</a:t>
            </a:r>
            <a:endParaRPr lang="en-US" dirty="0">
              <a:solidFill>
                <a:schemeClr val="tx1">
                  <a:lumMod val="75000"/>
                  <a:lumOff val="25000"/>
                </a:schemeClr>
              </a:solidFill>
            </a:endParaRPr>
          </a:p>
        </p:txBody>
      </p:sp>
      <p:pic>
        <p:nvPicPr>
          <p:cNvPr id="2051" name="Picture 2" descr="C:\Documents and Settings\Salvatore\Desktop\iPhone Final Project Proposal\KenKen Banner.png"/>
          <p:cNvPicPr>
            <a:picLocks noChangeAspect="1" noChangeArrowheads="1"/>
          </p:cNvPicPr>
          <p:nvPr/>
        </p:nvPicPr>
        <p:blipFill>
          <a:blip r:embed="rId2" cstate="print"/>
          <a:srcRect/>
          <a:stretch>
            <a:fillRect/>
          </a:stretch>
        </p:blipFill>
        <p:spPr bwMode="auto">
          <a:xfrm>
            <a:off x="1714500" y="2952750"/>
            <a:ext cx="5715000" cy="952500"/>
          </a:xfrm>
          <a:prstGeom prst="rect">
            <a:avLst/>
          </a:prstGeom>
          <a:noFill/>
          <a:ln w="9525">
            <a:noFill/>
            <a:miter lim="800000"/>
            <a:headEnd/>
            <a:tailEnd/>
          </a:ln>
        </p:spPr>
      </p:pic>
      <p:sp>
        <p:nvSpPr>
          <p:cNvPr id="6" name="TextBox 5"/>
          <p:cNvSpPr txBox="1"/>
          <p:nvPr/>
        </p:nvSpPr>
        <p:spPr>
          <a:xfrm>
            <a:off x="2705100" y="4343400"/>
            <a:ext cx="3733800" cy="769938"/>
          </a:xfrm>
          <a:prstGeom prst="rect">
            <a:avLst/>
          </a:prstGeom>
          <a:noFill/>
        </p:spPr>
        <p:txBody>
          <a:bodyPr>
            <a:spAutoFit/>
          </a:bodyPr>
          <a:lstStyle/>
          <a:p>
            <a:pPr fontAlgn="auto">
              <a:spcBef>
                <a:spcPts val="0"/>
              </a:spcBef>
              <a:spcAft>
                <a:spcPts val="0"/>
              </a:spcAft>
              <a:defRPr/>
            </a:pPr>
            <a:r>
              <a:rPr lang="en-US" sz="4400" dirty="0">
                <a:solidFill>
                  <a:schemeClr val="accent3"/>
                </a:solidFill>
                <a:latin typeface="+mn-lt"/>
                <a:cs typeface="+mn-cs"/>
              </a:rPr>
              <a:t>for the iPhone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100"/>
            <a:ext cx="8229600" cy="6019800"/>
          </a:xfrm>
        </p:spPr>
        <p:txBody>
          <a:bodyPr rtlCol="0">
            <a:normAutofit fontScale="85000" lnSpcReduction="20000"/>
          </a:bodyPr>
          <a:lstStyle/>
          <a:p>
            <a:pPr fontAlgn="auto">
              <a:spcAft>
                <a:spcPts val="0"/>
              </a:spcAft>
              <a:buFont typeface="Arial" pitchFamily="34" charset="0"/>
              <a:buNone/>
              <a:defRPr/>
            </a:pPr>
            <a:r>
              <a:rPr lang="en-US" dirty="0" smtClean="0"/>
              <a:t>		By Tuesday, 04 May, we plan to have the following implemented:</a:t>
            </a:r>
          </a:p>
          <a:p>
            <a:pPr fontAlgn="auto">
              <a:spcAft>
                <a:spcPts val="0"/>
              </a:spcAft>
              <a:buFont typeface="Arial" pitchFamily="34" charset="0"/>
              <a:buChar char="•"/>
              <a:defRPr/>
            </a:pPr>
            <a:r>
              <a:rPr lang="en-US" dirty="0" smtClean="0"/>
              <a:t> A random board generator, creating sensible boards for 4×4, 5x5, and 6x6 sized boards.</a:t>
            </a:r>
          </a:p>
          <a:p>
            <a:pPr fontAlgn="auto">
              <a:spcAft>
                <a:spcPts val="0"/>
              </a:spcAft>
              <a:buFont typeface="Arial" pitchFamily="34" charset="0"/>
              <a:buChar char="•"/>
              <a:defRPr/>
            </a:pPr>
            <a:r>
              <a:rPr lang="en-US" dirty="0" smtClean="0"/>
              <a:t>Automatic saving of the current board when quitting the app, restoring it automatically the next time the app is started.</a:t>
            </a:r>
          </a:p>
          <a:p>
            <a:pPr fontAlgn="auto">
              <a:spcAft>
                <a:spcPts val="0"/>
              </a:spcAft>
              <a:buFont typeface="Arial" pitchFamily="34" charset="0"/>
              <a:buChar char="•"/>
              <a:defRPr/>
            </a:pPr>
            <a:r>
              <a:rPr lang="en-US" dirty="0" smtClean="0"/>
              <a:t>The ability to reveal the solution for the current board.</a:t>
            </a:r>
          </a:p>
          <a:p>
            <a:pPr fontAlgn="auto">
              <a:spcAft>
                <a:spcPts val="0"/>
              </a:spcAft>
              <a:buFont typeface="Arial" pitchFamily="34" charset="0"/>
              <a:buChar char="•"/>
              <a:defRPr/>
            </a:pPr>
            <a:r>
              <a:rPr lang="en-US" dirty="0" smtClean="0"/>
              <a:t>The ability to clear the current board.</a:t>
            </a:r>
          </a:p>
          <a:p>
            <a:pPr fontAlgn="auto">
              <a:spcAft>
                <a:spcPts val="0"/>
              </a:spcAft>
              <a:buFont typeface="Arial" pitchFamily="34" charset="0"/>
              <a:buChar char="•"/>
              <a:defRPr/>
            </a:pPr>
            <a:r>
              <a:rPr lang="en-US" dirty="0" smtClean="0"/>
              <a:t>A touch “sliding” system for entering the numbers into the boxes.</a:t>
            </a:r>
          </a:p>
          <a:p>
            <a:pPr fontAlgn="auto">
              <a:spcAft>
                <a:spcPts val="0"/>
              </a:spcAft>
              <a:buFont typeface="Arial" pitchFamily="34" charset="0"/>
              <a:buChar char="•"/>
              <a:defRPr/>
            </a:pPr>
            <a:r>
              <a:rPr lang="en-US" dirty="0" smtClean="0"/>
              <a:t>A notification system that alerts the user if he violates one of the rules. It will play an error sound and flash the screen.</a:t>
            </a:r>
          </a:p>
          <a:p>
            <a:pPr fontAlgn="auto">
              <a:spcAft>
                <a:spcPts val="0"/>
              </a:spcAft>
              <a:buFont typeface="Arial" pitchFamily="34" charset="0"/>
              <a:buChar char="•"/>
              <a:defRPr/>
            </a:pPr>
            <a:r>
              <a:rPr lang="en-US" dirty="0" smtClean="0"/>
              <a:t>A clean and simple user interface.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Future Advanced Features</a:t>
            </a:r>
          </a:p>
        </p:txBody>
      </p:sp>
      <p:sp>
        <p:nvSpPr>
          <p:cNvPr id="3" name="Content Placeholder 2"/>
          <p:cNvSpPr>
            <a:spLocks noGrp="1"/>
          </p:cNvSpPr>
          <p:nvPr>
            <p:ph idx="1"/>
          </p:nvPr>
        </p:nvSpPr>
        <p:spPr>
          <a:xfrm>
            <a:off x="457200" y="1600200"/>
            <a:ext cx="8229600" cy="3657600"/>
          </a:xfrm>
        </p:spPr>
        <p:txBody>
          <a:bodyPr rtlCol="0">
            <a:normAutofit/>
          </a:bodyPr>
          <a:lstStyle/>
          <a:p>
            <a:pPr fontAlgn="auto">
              <a:spcAft>
                <a:spcPts val="0"/>
              </a:spcAft>
              <a:buFont typeface="Arial" pitchFamily="34" charset="0"/>
              <a:buChar char="•"/>
              <a:defRPr/>
            </a:pPr>
            <a:r>
              <a:rPr lang="en-US" dirty="0" smtClean="0"/>
              <a:t>Including 7x7, 8x8, and 9x9 board sizes.</a:t>
            </a:r>
          </a:p>
          <a:p>
            <a:pPr fontAlgn="auto">
              <a:spcAft>
                <a:spcPts val="0"/>
              </a:spcAft>
              <a:buFont typeface="Arial" pitchFamily="34" charset="0"/>
              <a:buChar char="•"/>
              <a:defRPr/>
            </a:pPr>
            <a:r>
              <a:rPr lang="en-US" dirty="0" smtClean="0"/>
              <a:t>Displaying a timer for the user.</a:t>
            </a:r>
          </a:p>
          <a:p>
            <a:pPr fontAlgn="auto">
              <a:spcAft>
                <a:spcPts val="0"/>
              </a:spcAft>
              <a:buFont typeface="Arial" pitchFamily="34" charset="0"/>
              <a:buChar char="•"/>
              <a:defRPr/>
            </a:pPr>
            <a:r>
              <a:rPr lang="en-US" dirty="0" smtClean="0"/>
              <a:t>Saving the user’s best times for each board size.</a:t>
            </a:r>
          </a:p>
          <a:p>
            <a:pPr fontAlgn="auto">
              <a:spcAft>
                <a:spcPts val="0"/>
              </a:spcAft>
              <a:buFont typeface="Arial" pitchFamily="34" charset="0"/>
              <a:buChar char="•"/>
              <a:defRPr/>
            </a:pPr>
            <a:r>
              <a:rPr lang="en-US" dirty="0" smtClean="0"/>
              <a:t>Allowing multiple boards to be saved at once.</a:t>
            </a:r>
          </a:p>
          <a:p>
            <a:pPr fontAlgn="auto">
              <a:spcAft>
                <a:spcPts val="0"/>
              </a:spcAft>
              <a:buFont typeface="Arial" pitchFamily="34" charset="0"/>
              <a:buNone/>
              <a:defRPr/>
            </a:pPr>
            <a:endParaRPr lang="en-US" dirty="0"/>
          </a:p>
        </p:txBody>
      </p:sp>
      <p:sp>
        <p:nvSpPr>
          <p:cNvPr id="6" name="Title 1"/>
          <p:cNvSpPr txBox="1">
            <a:spLocks/>
          </p:cNvSpPr>
          <p:nvPr/>
        </p:nvSpPr>
        <p:spPr>
          <a:xfrm>
            <a:off x="457200" y="5257800"/>
            <a:ext cx="8229600" cy="1143000"/>
          </a:xfrm>
          <a:prstGeom prst="rect">
            <a:avLst/>
          </a:prstGeom>
        </p:spPr>
        <p:txBody>
          <a:bodyPr anchor="ctr">
            <a:normAutofit/>
          </a:bodyPr>
          <a:lstStyle/>
          <a:p>
            <a:pPr algn="ctr" fontAlgn="auto">
              <a:spcAft>
                <a:spcPts val="0"/>
              </a:spcAft>
              <a:defRPr/>
            </a:pPr>
            <a:r>
              <a:rPr lang="en-US" sz="4400" dirty="0">
                <a:latin typeface="+mj-lt"/>
                <a:ea typeface="+mj-ea"/>
                <a:cs typeface="+mj-cs"/>
              </a:rPr>
              <a:t>Thank You for Your Time!</a:t>
            </a:r>
          </a:p>
        </p:txBody>
      </p:sp>
      <p:sp>
        <p:nvSpPr>
          <p:cNvPr id="11269" name="Content Placeholder 2"/>
          <p:cNvSpPr txBox="1">
            <a:spLocks/>
          </p:cNvSpPr>
          <p:nvPr/>
        </p:nvSpPr>
        <p:spPr bwMode="auto">
          <a:xfrm>
            <a:off x="457200" y="6019800"/>
            <a:ext cx="8229600" cy="609600"/>
          </a:xfrm>
          <a:prstGeom prst="rect">
            <a:avLst/>
          </a:prstGeom>
          <a:noFill/>
          <a:ln w="9525">
            <a:noFill/>
            <a:miter lim="800000"/>
            <a:headEnd/>
            <a:tailEnd/>
          </a:ln>
        </p:spPr>
        <p:txBody>
          <a:bodyPr/>
          <a:lstStyle/>
          <a:p>
            <a:pPr marL="342900" indent="-342900">
              <a:spcBef>
                <a:spcPct val="20000"/>
              </a:spcBef>
              <a:buFont typeface="Arial" charset="0"/>
              <a:buNone/>
            </a:pPr>
            <a:r>
              <a:rPr lang="en-US" sz="3200">
                <a:latin typeface="Calibri" pitchFamily="34" charset="0"/>
              </a:rPr>
              <a:t>		Please comment and/or ask questions!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rtlCol="0">
            <a:normAutofit fontScale="70000" lnSpcReduction="20000"/>
          </a:bodyPr>
          <a:lstStyle/>
          <a:p>
            <a:pPr fontAlgn="auto">
              <a:spcAft>
                <a:spcPts val="0"/>
              </a:spcAft>
              <a:buFont typeface="Arial" pitchFamily="34" charset="0"/>
              <a:buNone/>
              <a:defRPr/>
            </a:pPr>
            <a:r>
              <a:rPr lang="en-US" dirty="0" smtClean="0"/>
              <a:t>          KenKen is a logic and arithmetic based puzzle game in which you fill a square grid of boxes with numbers. A board consists of n</a:t>
            </a:r>
            <a:r>
              <a:rPr lang="en-US" baseline="30000" dirty="0" smtClean="0"/>
              <a:t>2</a:t>
            </a:r>
            <a:r>
              <a:rPr lang="en-US" dirty="0" smtClean="0"/>
              <a:t> boxes, arranged in an n×n grid. Each box is filled with a number, from 1 to n, abiding by a few simple rules:</a:t>
            </a:r>
          </a:p>
          <a:p>
            <a:pPr fontAlgn="auto">
              <a:spcAft>
                <a:spcPts val="0"/>
              </a:spcAft>
              <a:buFont typeface="Arial" pitchFamily="34" charset="0"/>
              <a:buNone/>
              <a:defRPr/>
            </a:pPr>
            <a:endParaRPr lang="en-US" dirty="0" smtClean="0"/>
          </a:p>
          <a:p>
            <a:pPr fontAlgn="auto">
              <a:spcAft>
                <a:spcPts val="0"/>
              </a:spcAft>
              <a:buFont typeface="Arial" pitchFamily="34" charset="0"/>
              <a:buChar char="•"/>
              <a:defRPr/>
            </a:pPr>
            <a:r>
              <a:rPr lang="en-US" dirty="0" smtClean="0"/>
              <a:t>The numbers cannot repeat in any row or column.</a:t>
            </a:r>
          </a:p>
          <a:p>
            <a:pPr fontAlgn="auto">
              <a:spcAft>
                <a:spcPts val="0"/>
              </a:spcAft>
              <a:buFont typeface="Arial" pitchFamily="34" charset="0"/>
              <a:buChar char="•"/>
              <a:defRPr/>
            </a:pPr>
            <a:r>
              <a:rPr lang="en-US" dirty="0" smtClean="0"/>
              <a:t>The numbers in each heavily outlined set of boxes (cages</a:t>
            </a:r>
            <a:r>
              <a:rPr lang="en-US" dirty="0"/>
              <a:t>)</a:t>
            </a:r>
            <a:r>
              <a:rPr lang="en-US" dirty="0" smtClean="0"/>
              <a:t> must combine (in any order) using the mathematical operation indicated to form the target number shown in the top corner of the cage.</a:t>
            </a:r>
          </a:p>
          <a:p>
            <a:pPr fontAlgn="auto">
              <a:spcAft>
                <a:spcPts val="0"/>
              </a:spcAft>
              <a:buFont typeface="Arial" pitchFamily="34" charset="0"/>
              <a:buChar char="•"/>
              <a:defRPr/>
            </a:pPr>
            <a:r>
              <a:rPr lang="en-US" dirty="0" smtClean="0"/>
              <a:t>Cages with only one box are just filled with the target number.</a:t>
            </a:r>
          </a:p>
          <a:p>
            <a:pPr fontAlgn="auto">
              <a:spcAft>
                <a:spcPts val="0"/>
              </a:spcAft>
              <a:buFont typeface="Arial" pitchFamily="34" charset="0"/>
              <a:buChar char="•"/>
              <a:defRPr/>
            </a:pPr>
            <a:r>
              <a:rPr lang="en-US" dirty="0" smtClean="0"/>
              <a:t>A number can repeat within a cage as long as it is not in the same row or column.</a:t>
            </a:r>
          </a:p>
          <a:p>
            <a:pPr fontAlgn="auto">
              <a:spcAft>
                <a:spcPts val="0"/>
              </a:spcAft>
              <a:buFont typeface="Arial" pitchFamily="34" charset="0"/>
              <a:buChar char="•"/>
              <a:defRPr/>
            </a:pPr>
            <a:endParaRPr lang="en-US" dirty="0" smtClean="0"/>
          </a:p>
          <a:p>
            <a:pPr fontAlgn="auto">
              <a:spcAft>
                <a:spcPts val="0"/>
              </a:spcAft>
              <a:buFont typeface="Arial" pitchFamily="34" charset="0"/>
              <a:buNone/>
              <a:defRPr/>
            </a:pPr>
            <a:r>
              <a:rPr lang="en-US" dirty="0" smtClean="0"/>
              <a:t>		Board sizes range from 4×4 to 9×9. Sizes outside that range are not really used, though possible. The largest cage sizes seem to be 3 for 4×4 and 5×5 boards, 4 for 6×6 and 7×7 boards, and 5 for 8×8 and 9×9 boards, though there are no official guidelines specifying such. The mathematical operators used are addition, subtraction, multiplication, and division. Also, boxes are </a:t>
            </a:r>
            <a:r>
              <a:rPr lang="en-US" i="1" dirty="0" smtClean="0"/>
              <a:t>not</a:t>
            </a:r>
            <a:r>
              <a:rPr lang="en-US" dirty="0" smtClean="0"/>
              <a:t> locked once a number is entered, so mistakes can be corrected.</a:t>
            </a:r>
            <a:endParaRPr lang="en-US" i="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6200"/>
            <a:ext cx="8229600" cy="1143000"/>
          </a:xfrm>
        </p:spPr>
        <p:txBody>
          <a:bodyPr/>
          <a:lstStyle/>
          <a:p>
            <a:r>
              <a:rPr lang="en-US" smtClean="0"/>
              <a:t>An Example 4×4 Board</a:t>
            </a:r>
          </a:p>
        </p:txBody>
      </p:sp>
      <p:sp>
        <p:nvSpPr>
          <p:cNvPr id="4099" name="TextBox 5"/>
          <p:cNvSpPr txBox="1">
            <a:spLocks noChangeArrowheads="1"/>
          </p:cNvSpPr>
          <p:nvPr/>
        </p:nvSpPr>
        <p:spPr bwMode="auto">
          <a:xfrm>
            <a:off x="1524000" y="5715000"/>
            <a:ext cx="1560513" cy="830263"/>
          </a:xfrm>
          <a:prstGeom prst="rect">
            <a:avLst/>
          </a:prstGeom>
          <a:noFill/>
          <a:ln w="9525">
            <a:noFill/>
            <a:miter lim="800000"/>
            <a:headEnd/>
            <a:tailEnd/>
          </a:ln>
        </p:spPr>
        <p:txBody>
          <a:bodyPr wrap="none">
            <a:spAutoFit/>
          </a:bodyPr>
          <a:lstStyle/>
          <a:p>
            <a:r>
              <a:rPr lang="en-US" sz="4800">
                <a:latin typeface="Calibri" pitchFamily="34" charset="0"/>
              </a:rPr>
              <a:t>Blank</a:t>
            </a:r>
          </a:p>
        </p:txBody>
      </p:sp>
      <p:sp>
        <p:nvSpPr>
          <p:cNvPr id="4100" name="TextBox 6"/>
          <p:cNvSpPr txBox="1">
            <a:spLocks noChangeArrowheads="1"/>
          </p:cNvSpPr>
          <p:nvPr/>
        </p:nvSpPr>
        <p:spPr bwMode="auto">
          <a:xfrm>
            <a:off x="5937250" y="5722938"/>
            <a:ext cx="1835150" cy="830262"/>
          </a:xfrm>
          <a:prstGeom prst="rect">
            <a:avLst/>
          </a:prstGeom>
          <a:noFill/>
          <a:ln w="9525">
            <a:noFill/>
            <a:miter lim="800000"/>
            <a:headEnd/>
            <a:tailEnd/>
          </a:ln>
        </p:spPr>
        <p:txBody>
          <a:bodyPr wrap="none">
            <a:spAutoFit/>
          </a:bodyPr>
          <a:lstStyle/>
          <a:p>
            <a:r>
              <a:rPr lang="en-US" sz="4800">
                <a:latin typeface="Calibri" pitchFamily="34" charset="0"/>
              </a:rPr>
              <a:t>Solved</a:t>
            </a:r>
          </a:p>
        </p:txBody>
      </p:sp>
      <p:pic>
        <p:nvPicPr>
          <p:cNvPr id="4101" name="Picture 2" descr="C:\Documents and Settings\Salvatore\My Documents\New York University\Computer Science\iPhone and iPad Programming\Final Project\Proposal\44b.png"/>
          <p:cNvPicPr>
            <a:picLocks noChangeAspect="1" noChangeArrowheads="1"/>
          </p:cNvPicPr>
          <p:nvPr/>
        </p:nvPicPr>
        <p:blipFill>
          <a:blip r:embed="rId2" cstate="print"/>
          <a:srcRect/>
          <a:stretch>
            <a:fillRect/>
          </a:stretch>
        </p:blipFill>
        <p:spPr bwMode="auto">
          <a:xfrm>
            <a:off x="279400" y="1397000"/>
            <a:ext cx="4064000" cy="4064000"/>
          </a:xfrm>
          <a:prstGeom prst="rect">
            <a:avLst/>
          </a:prstGeom>
          <a:noFill/>
          <a:ln w="9525">
            <a:noFill/>
            <a:miter lim="800000"/>
            <a:headEnd/>
            <a:tailEnd/>
          </a:ln>
        </p:spPr>
      </p:pic>
      <p:pic>
        <p:nvPicPr>
          <p:cNvPr id="4102" name="Picture 3" descr="C:\Documents and Settings\Salvatore\My Documents\New York University\Computer Science\iPhone and iPad Programming\Final Project\Proposal\44s.png"/>
          <p:cNvPicPr>
            <a:picLocks noChangeAspect="1" noChangeArrowheads="1"/>
          </p:cNvPicPr>
          <p:nvPr/>
        </p:nvPicPr>
        <p:blipFill>
          <a:blip r:embed="rId3" cstate="print"/>
          <a:srcRect/>
          <a:stretch>
            <a:fillRect/>
          </a:stretch>
        </p:blipFill>
        <p:spPr bwMode="auto">
          <a:xfrm>
            <a:off x="4800600" y="1397000"/>
            <a:ext cx="4064000" cy="4064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457200" y="76200"/>
            <a:ext cx="8229600" cy="1143000"/>
          </a:xfrm>
        </p:spPr>
        <p:txBody>
          <a:bodyPr/>
          <a:lstStyle/>
          <a:p>
            <a:r>
              <a:rPr lang="en-US" smtClean="0"/>
              <a:t>An Example 6×6 Board</a:t>
            </a:r>
          </a:p>
        </p:txBody>
      </p:sp>
      <p:sp>
        <p:nvSpPr>
          <p:cNvPr id="5123" name="TextBox 5"/>
          <p:cNvSpPr txBox="1">
            <a:spLocks noChangeArrowheads="1"/>
          </p:cNvSpPr>
          <p:nvPr/>
        </p:nvSpPr>
        <p:spPr bwMode="auto">
          <a:xfrm>
            <a:off x="1524000" y="5715000"/>
            <a:ext cx="1560513" cy="830263"/>
          </a:xfrm>
          <a:prstGeom prst="rect">
            <a:avLst/>
          </a:prstGeom>
          <a:noFill/>
          <a:ln w="9525">
            <a:noFill/>
            <a:miter lim="800000"/>
            <a:headEnd/>
            <a:tailEnd/>
          </a:ln>
        </p:spPr>
        <p:txBody>
          <a:bodyPr wrap="none">
            <a:spAutoFit/>
          </a:bodyPr>
          <a:lstStyle/>
          <a:p>
            <a:r>
              <a:rPr lang="en-US" sz="4800">
                <a:latin typeface="Calibri" pitchFamily="34" charset="0"/>
              </a:rPr>
              <a:t>Blank</a:t>
            </a:r>
          </a:p>
        </p:txBody>
      </p:sp>
      <p:sp>
        <p:nvSpPr>
          <p:cNvPr id="5124" name="TextBox 6"/>
          <p:cNvSpPr txBox="1">
            <a:spLocks noChangeArrowheads="1"/>
          </p:cNvSpPr>
          <p:nvPr/>
        </p:nvSpPr>
        <p:spPr bwMode="auto">
          <a:xfrm>
            <a:off x="5937250" y="5722938"/>
            <a:ext cx="1835150" cy="830262"/>
          </a:xfrm>
          <a:prstGeom prst="rect">
            <a:avLst/>
          </a:prstGeom>
          <a:noFill/>
          <a:ln w="9525">
            <a:noFill/>
            <a:miter lim="800000"/>
            <a:headEnd/>
            <a:tailEnd/>
          </a:ln>
        </p:spPr>
        <p:txBody>
          <a:bodyPr wrap="none">
            <a:spAutoFit/>
          </a:bodyPr>
          <a:lstStyle/>
          <a:p>
            <a:r>
              <a:rPr lang="en-US" sz="4800">
                <a:latin typeface="Calibri" pitchFamily="34" charset="0"/>
              </a:rPr>
              <a:t>Solved</a:t>
            </a:r>
          </a:p>
        </p:txBody>
      </p:sp>
      <p:pic>
        <p:nvPicPr>
          <p:cNvPr id="5125" name="Picture 2" descr="C:\Documents and Settings\Salvatore\My Documents\New York University\Computer Science\iPhone and iPad Programming\Final Project\Proposal\66b.png"/>
          <p:cNvPicPr>
            <a:picLocks noChangeAspect="1" noChangeArrowheads="1"/>
          </p:cNvPicPr>
          <p:nvPr/>
        </p:nvPicPr>
        <p:blipFill>
          <a:blip r:embed="rId2" cstate="print"/>
          <a:srcRect/>
          <a:stretch>
            <a:fillRect/>
          </a:stretch>
        </p:blipFill>
        <p:spPr bwMode="auto">
          <a:xfrm>
            <a:off x="279400" y="1397000"/>
            <a:ext cx="4064000" cy="4064000"/>
          </a:xfrm>
          <a:prstGeom prst="rect">
            <a:avLst/>
          </a:prstGeom>
          <a:noFill/>
          <a:ln w="9525">
            <a:noFill/>
            <a:miter lim="800000"/>
            <a:headEnd/>
            <a:tailEnd/>
          </a:ln>
        </p:spPr>
      </p:pic>
      <p:pic>
        <p:nvPicPr>
          <p:cNvPr id="5126" name="Picture 3" descr="C:\Documents and Settings\Salvatore\My Documents\New York University\Computer Science\iPhone and iPad Programming\Final Project\Proposal\66s.png"/>
          <p:cNvPicPr>
            <a:picLocks noChangeAspect="1" noChangeArrowheads="1"/>
          </p:cNvPicPr>
          <p:nvPr/>
        </p:nvPicPr>
        <p:blipFill>
          <a:blip r:embed="rId3" cstate="print"/>
          <a:srcRect/>
          <a:stretch>
            <a:fillRect/>
          </a:stretch>
        </p:blipFill>
        <p:spPr bwMode="auto">
          <a:xfrm>
            <a:off x="4800600" y="1397000"/>
            <a:ext cx="4064000" cy="4064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rtlCol="0">
            <a:normAutofit fontScale="55000" lnSpcReduction="20000"/>
          </a:bodyPr>
          <a:lstStyle/>
          <a:p>
            <a:pPr fontAlgn="auto">
              <a:spcAft>
                <a:spcPts val="0"/>
              </a:spcAft>
              <a:buFont typeface="Calibri" pitchFamily="34" charset="0"/>
              <a:buChar char="+"/>
              <a:defRPr/>
            </a:pPr>
            <a:r>
              <a:rPr lang="en-US" dirty="0" smtClean="0"/>
              <a:t>Intended Audience:</a:t>
            </a:r>
          </a:p>
          <a:p>
            <a:pPr fontAlgn="auto">
              <a:spcAft>
                <a:spcPts val="0"/>
              </a:spcAft>
              <a:buFont typeface="Arial" pitchFamily="34" charset="0"/>
              <a:buNone/>
              <a:defRPr/>
            </a:pPr>
            <a:r>
              <a:rPr lang="en-US" dirty="0" smtClean="0"/>
              <a:t>		</a:t>
            </a:r>
            <a:r>
              <a:rPr lang="en-US" sz="2900" dirty="0" smtClean="0"/>
              <a:t>Anyone who enjoys puzzles or logic-based games.</a:t>
            </a:r>
          </a:p>
          <a:p>
            <a:pPr fontAlgn="auto">
              <a:spcAft>
                <a:spcPts val="0"/>
              </a:spcAft>
              <a:buFont typeface="Arial" pitchFamily="34" charset="0"/>
              <a:buNone/>
              <a:defRPr/>
            </a:pPr>
            <a:endParaRPr lang="en-US" dirty="0" smtClean="0"/>
          </a:p>
          <a:p>
            <a:pPr marL="342900" lvl="1" indent="-342900" fontAlgn="auto">
              <a:spcAft>
                <a:spcPts val="0"/>
              </a:spcAft>
              <a:buFont typeface="Calibri" pitchFamily="34" charset="0"/>
              <a:buChar char="+"/>
              <a:defRPr/>
            </a:pPr>
            <a:r>
              <a:rPr lang="en-US" sz="3300" dirty="0" smtClean="0"/>
              <a:t>Main challenges:</a:t>
            </a:r>
          </a:p>
          <a:p>
            <a:pPr lvl="1" fontAlgn="auto">
              <a:spcAft>
                <a:spcPts val="0"/>
              </a:spcAft>
              <a:buFont typeface="Arial" pitchFamily="34" charset="0"/>
              <a:buChar char="–"/>
              <a:defRPr/>
            </a:pPr>
            <a:r>
              <a:rPr lang="en-US" sz="2900" dirty="0" smtClean="0"/>
              <a:t>Creating a random board generator that makes sensible boards for the different board sizes.</a:t>
            </a:r>
          </a:p>
          <a:p>
            <a:pPr lvl="1" fontAlgn="auto">
              <a:spcAft>
                <a:spcPts val="0"/>
              </a:spcAft>
              <a:buFont typeface="Arial" pitchFamily="34" charset="0"/>
              <a:buChar char="–"/>
              <a:defRPr/>
            </a:pPr>
            <a:r>
              <a:rPr lang="en-US" sz="2900" dirty="0" smtClean="0"/>
              <a:t>Creating a custom view for the “box” element of the puzzle. This view would have properties for every possible feature a box may contain: a number, a target number, a mathematical operator, and any combination of the 4 darkened borders. It would also have to scale properly as the boxes get smaller for larger sized boards.</a:t>
            </a:r>
          </a:p>
          <a:p>
            <a:pPr lvl="1" fontAlgn="auto">
              <a:spcAft>
                <a:spcPts val="0"/>
              </a:spcAft>
              <a:buFont typeface="Arial" pitchFamily="34" charset="0"/>
              <a:buChar char="–"/>
              <a:defRPr/>
            </a:pPr>
            <a:r>
              <a:rPr lang="en-US" sz="2900" dirty="0" smtClean="0"/>
              <a:t>Having the cages, target number, and indicated mathematical operation display properly, no matter what board size or what random board is generated.</a:t>
            </a:r>
          </a:p>
          <a:p>
            <a:pPr lvl="1" fontAlgn="auto">
              <a:spcAft>
                <a:spcPts val="0"/>
              </a:spcAft>
              <a:buFont typeface="Arial" pitchFamily="34" charset="0"/>
              <a:buChar char="–"/>
              <a:defRPr/>
            </a:pPr>
            <a:r>
              <a:rPr lang="en-US" sz="2900" dirty="0" smtClean="0"/>
              <a:t>Having the user’s current game automatically save upon quitting the app and automatically restoring it the next time the app is started.</a:t>
            </a:r>
          </a:p>
          <a:p>
            <a:pPr lvl="1" fontAlgn="auto">
              <a:spcAft>
                <a:spcPts val="0"/>
              </a:spcAft>
              <a:buFont typeface="Arial" pitchFamily="34" charset="0"/>
              <a:buChar char="–"/>
              <a:defRPr/>
            </a:pPr>
            <a:r>
              <a:rPr lang="en-US" sz="2900" dirty="0" smtClean="0"/>
              <a:t>Creating a sliding action for entering the numbers into the boxes.</a:t>
            </a:r>
          </a:p>
          <a:p>
            <a:pPr fontAlgn="auto">
              <a:spcAft>
                <a:spcPts val="0"/>
              </a:spcAft>
              <a:buFont typeface="Arial" pitchFamily="34" charset="0"/>
              <a:buNone/>
              <a:defRPr/>
            </a:pPr>
            <a:endParaRPr lang="en-US" dirty="0" smtClean="0"/>
          </a:p>
          <a:p>
            <a:pPr fontAlgn="auto">
              <a:spcAft>
                <a:spcPts val="0"/>
              </a:spcAft>
              <a:buFont typeface="Calibri" pitchFamily="34" charset="0"/>
              <a:buChar char="+"/>
              <a:defRPr/>
            </a:pPr>
            <a:r>
              <a:rPr lang="en-US" dirty="0" smtClean="0"/>
              <a:t>Overall Logic:</a:t>
            </a:r>
          </a:p>
          <a:p>
            <a:pPr fontAlgn="auto">
              <a:spcAft>
                <a:spcPts val="0"/>
              </a:spcAft>
              <a:buFont typeface="Arial" pitchFamily="34" charset="0"/>
              <a:buNone/>
              <a:defRPr/>
            </a:pPr>
            <a:r>
              <a:rPr lang="en-US" dirty="0"/>
              <a:t>	</a:t>
            </a:r>
            <a:r>
              <a:rPr lang="en-US" dirty="0" smtClean="0"/>
              <a:t>	</a:t>
            </a:r>
            <a:r>
              <a:rPr lang="en-US" sz="2900" dirty="0" smtClean="0"/>
              <a:t>The grid of numbers would be created first, with the cages and their associated mathematical operations generated after. Each number belongs to a specific box, which belongs to a specific cage, which in turn belongs to the board.</a:t>
            </a:r>
          </a:p>
          <a:p>
            <a:pPr fontAlgn="auto">
              <a:spcAft>
                <a:spcPts val="0"/>
              </a:spcAft>
              <a:buFont typeface="Arial" pitchFamily="34" charset="0"/>
              <a:buNone/>
              <a:defRPr/>
            </a:pPr>
            <a:endParaRPr lang="en-US" dirty="0" smtClean="0"/>
          </a:p>
          <a:p>
            <a:pPr fontAlgn="auto">
              <a:spcAft>
                <a:spcPts val="0"/>
              </a:spcAft>
              <a:buFont typeface="Calibri" pitchFamily="34" charset="0"/>
              <a:buChar char="+"/>
              <a:defRPr/>
            </a:pPr>
            <a:r>
              <a:rPr lang="en-US" dirty="0" smtClean="0"/>
              <a:t>Member Responsibilities:</a:t>
            </a:r>
          </a:p>
          <a:p>
            <a:pPr fontAlgn="auto">
              <a:spcAft>
                <a:spcPts val="0"/>
              </a:spcAft>
              <a:buFont typeface="Arial" pitchFamily="34" charset="0"/>
              <a:buNone/>
              <a:defRPr/>
            </a:pPr>
            <a:r>
              <a:rPr lang="en-US" dirty="0"/>
              <a:t>	</a:t>
            </a:r>
            <a:r>
              <a:rPr lang="en-US" dirty="0" smtClean="0"/>
              <a:t>	</a:t>
            </a:r>
            <a:r>
              <a:rPr lang="en-US" sz="2900" dirty="0" smtClean="0"/>
              <a:t>We will both work on all components of the project together.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Logic Flow Chart</a:t>
            </a:r>
          </a:p>
        </p:txBody>
      </p:sp>
      <p:pic>
        <p:nvPicPr>
          <p:cNvPr id="7171" name="Content Placeholder 3" descr="logic-flow-chart.png"/>
          <p:cNvPicPr>
            <a:picLocks noGrp="1" noChangeAspect="1"/>
          </p:cNvPicPr>
          <p:nvPr>
            <p:ph idx="1"/>
          </p:nvPr>
        </p:nvPicPr>
        <p:blipFill>
          <a:blip r:embed="rId2" cstate="print"/>
          <a:stretch>
            <a:fillRect/>
          </a:stretch>
        </p:blipFill>
        <p:spPr>
          <a:xfrm>
            <a:off x="285750" y="214313"/>
            <a:ext cx="8572500" cy="642937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rtlCol="0">
            <a:normAutofit fontScale="90000"/>
          </a:bodyPr>
          <a:lstStyle/>
          <a:p>
            <a:pPr fontAlgn="auto">
              <a:spcAft>
                <a:spcPts val="0"/>
              </a:spcAft>
              <a:defRPr/>
            </a:pPr>
            <a:r>
              <a:rPr lang="en-US" dirty="0" smtClean="0"/>
              <a:t>Mock-Ups of the Major Screens</a:t>
            </a:r>
            <a:endParaRPr lang="en-US" dirty="0"/>
          </a:p>
        </p:txBody>
      </p:sp>
      <p:grpSp>
        <p:nvGrpSpPr>
          <p:cNvPr id="9" name="Group 8"/>
          <p:cNvGrpSpPr/>
          <p:nvPr/>
        </p:nvGrpSpPr>
        <p:grpSpPr>
          <a:xfrm>
            <a:off x="1371600" y="900113"/>
            <a:ext cx="2646363" cy="5057775"/>
            <a:chOff x="533400" y="1230313"/>
            <a:chExt cx="2646363" cy="5057775"/>
          </a:xfrm>
        </p:grpSpPr>
        <p:pic>
          <p:nvPicPr>
            <p:cNvPr id="8195" name="Picture 2" descr="C:\Documents and Settings\Salvatore\My Documents\New York University\Computer Science\iPhone and iPad Programming\Final Project\Proposal\mock-up_main-menu.png"/>
            <p:cNvPicPr>
              <a:picLocks noChangeAspect="1" noChangeArrowheads="1"/>
            </p:cNvPicPr>
            <p:nvPr/>
          </p:nvPicPr>
          <p:blipFill>
            <a:blip r:embed="rId2" cstate="print"/>
            <a:srcRect/>
            <a:stretch>
              <a:fillRect/>
            </a:stretch>
          </p:blipFill>
          <p:spPr bwMode="auto">
            <a:xfrm>
              <a:off x="533400" y="1676400"/>
              <a:ext cx="2646363" cy="4611688"/>
            </a:xfrm>
            <a:prstGeom prst="rect">
              <a:avLst/>
            </a:prstGeom>
            <a:noFill/>
            <a:ln w="9525">
              <a:noFill/>
              <a:miter lim="800000"/>
              <a:headEnd/>
              <a:tailEnd/>
            </a:ln>
          </p:spPr>
        </p:pic>
        <p:sp>
          <p:nvSpPr>
            <p:cNvPr id="8198" name="TextBox 16"/>
            <p:cNvSpPr txBox="1">
              <a:spLocks noChangeArrowheads="1"/>
            </p:cNvSpPr>
            <p:nvPr/>
          </p:nvSpPr>
          <p:spPr bwMode="auto">
            <a:xfrm>
              <a:off x="1219200" y="1230313"/>
              <a:ext cx="1276350" cy="369887"/>
            </a:xfrm>
            <a:prstGeom prst="rect">
              <a:avLst/>
            </a:prstGeom>
            <a:noFill/>
            <a:ln w="9525">
              <a:noFill/>
              <a:miter lim="800000"/>
              <a:headEnd/>
              <a:tailEnd/>
            </a:ln>
          </p:spPr>
          <p:txBody>
            <a:bodyPr wrap="none">
              <a:spAutoFit/>
            </a:bodyPr>
            <a:lstStyle/>
            <a:p>
              <a:r>
                <a:rPr lang="en-US" dirty="0">
                  <a:latin typeface="Calibri" pitchFamily="34" charset="0"/>
                </a:rPr>
                <a:t>Main Menu</a:t>
              </a:r>
            </a:p>
          </p:txBody>
        </p:sp>
      </p:grpSp>
      <p:grpSp>
        <p:nvGrpSpPr>
          <p:cNvPr id="15" name="Group 14"/>
          <p:cNvGrpSpPr/>
          <p:nvPr/>
        </p:nvGrpSpPr>
        <p:grpSpPr>
          <a:xfrm>
            <a:off x="5126355" y="899954"/>
            <a:ext cx="2646045" cy="5058092"/>
            <a:chOff x="3505200" y="1230313"/>
            <a:chExt cx="2646045" cy="5058092"/>
          </a:xfrm>
        </p:grpSpPr>
        <p:pic>
          <p:nvPicPr>
            <p:cNvPr id="8201" name="Picture 9" descr="C:\Documents and Settings\Salvatore\My Documents\New York University\Computer Science\iPhone and iPad Programming\Final Project\Proposal\mock-up_instructions.png"/>
            <p:cNvPicPr>
              <a:picLocks noChangeAspect="1" noChangeArrowheads="1"/>
            </p:cNvPicPr>
            <p:nvPr/>
          </p:nvPicPr>
          <p:blipFill>
            <a:blip r:embed="rId3" cstate="print"/>
            <a:srcRect/>
            <a:stretch>
              <a:fillRect/>
            </a:stretch>
          </p:blipFill>
          <p:spPr bwMode="auto">
            <a:xfrm>
              <a:off x="3505200" y="1676400"/>
              <a:ext cx="2646045" cy="4612005"/>
            </a:xfrm>
            <a:prstGeom prst="rect">
              <a:avLst/>
            </a:prstGeom>
            <a:noFill/>
          </p:spPr>
        </p:pic>
        <p:sp>
          <p:nvSpPr>
            <p:cNvPr id="14" name="TextBox 16"/>
            <p:cNvSpPr txBox="1">
              <a:spLocks noChangeArrowheads="1"/>
            </p:cNvSpPr>
            <p:nvPr/>
          </p:nvSpPr>
          <p:spPr bwMode="auto">
            <a:xfrm>
              <a:off x="4191000" y="1230313"/>
              <a:ext cx="1291379" cy="369332"/>
            </a:xfrm>
            <a:prstGeom prst="rect">
              <a:avLst/>
            </a:prstGeom>
            <a:noFill/>
            <a:ln w="9525">
              <a:noFill/>
              <a:miter lim="800000"/>
              <a:headEnd/>
              <a:tailEnd/>
            </a:ln>
          </p:spPr>
          <p:txBody>
            <a:bodyPr wrap="none">
              <a:spAutoFit/>
            </a:bodyPr>
            <a:lstStyle/>
            <a:p>
              <a:r>
                <a:rPr lang="en-US" dirty="0" smtClean="0">
                  <a:latin typeface="Calibri" pitchFamily="34" charset="0"/>
                </a:rPr>
                <a:t>Instructions</a:t>
              </a:r>
              <a:endParaRPr lang="en-US" dirty="0">
                <a:latin typeface="Calibri"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rtlCol="0">
            <a:normAutofit fontScale="90000"/>
          </a:bodyPr>
          <a:lstStyle/>
          <a:p>
            <a:pPr fontAlgn="auto">
              <a:spcAft>
                <a:spcPts val="0"/>
              </a:spcAft>
              <a:defRPr/>
            </a:pPr>
            <a:r>
              <a:rPr lang="en-US" dirty="0" smtClean="0"/>
              <a:t>Mock-Ups of the Major Screens</a:t>
            </a:r>
            <a:endParaRPr lang="en-US" dirty="0"/>
          </a:p>
        </p:txBody>
      </p:sp>
      <p:grpSp>
        <p:nvGrpSpPr>
          <p:cNvPr id="9" name="Group 8"/>
          <p:cNvGrpSpPr/>
          <p:nvPr/>
        </p:nvGrpSpPr>
        <p:grpSpPr>
          <a:xfrm>
            <a:off x="1371600" y="900113"/>
            <a:ext cx="2646363" cy="5057775"/>
            <a:chOff x="2438400" y="1230313"/>
            <a:chExt cx="2646363" cy="5057775"/>
          </a:xfrm>
        </p:grpSpPr>
        <p:pic>
          <p:nvPicPr>
            <p:cNvPr id="8196" name="Picture 3" descr="C:\Documents and Settings\Salvatore\My Documents\New York University\Computer Science\iPhone and iPad Programming\Final Project\Proposal\mock-up_4x4-board_blank.png"/>
            <p:cNvPicPr>
              <a:picLocks noChangeAspect="1" noChangeArrowheads="1"/>
            </p:cNvPicPr>
            <p:nvPr/>
          </p:nvPicPr>
          <p:blipFill>
            <a:blip r:embed="rId2" cstate="print"/>
            <a:srcRect/>
            <a:stretch>
              <a:fillRect/>
            </a:stretch>
          </p:blipFill>
          <p:spPr bwMode="auto">
            <a:xfrm>
              <a:off x="2438400" y="1676400"/>
              <a:ext cx="2646363" cy="4611688"/>
            </a:xfrm>
            <a:prstGeom prst="rect">
              <a:avLst/>
            </a:prstGeom>
            <a:noFill/>
            <a:ln w="9525">
              <a:noFill/>
              <a:miter lim="800000"/>
              <a:headEnd/>
              <a:tailEnd/>
            </a:ln>
          </p:spPr>
        </p:pic>
        <p:sp>
          <p:nvSpPr>
            <p:cNvPr id="8199" name="TextBox 17"/>
            <p:cNvSpPr txBox="1">
              <a:spLocks noChangeArrowheads="1"/>
            </p:cNvSpPr>
            <p:nvPr/>
          </p:nvSpPr>
          <p:spPr bwMode="auto">
            <a:xfrm>
              <a:off x="3124200" y="1230313"/>
              <a:ext cx="1222375" cy="369887"/>
            </a:xfrm>
            <a:prstGeom prst="rect">
              <a:avLst/>
            </a:prstGeom>
            <a:noFill/>
            <a:ln w="9525">
              <a:noFill/>
              <a:miter lim="800000"/>
              <a:headEnd/>
              <a:tailEnd/>
            </a:ln>
          </p:spPr>
          <p:txBody>
            <a:bodyPr wrap="none">
              <a:spAutoFit/>
            </a:bodyPr>
            <a:lstStyle/>
            <a:p>
              <a:r>
                <a:rPr lang="en-US">
                  <a:latin typeface="Calibri" pitchFamily="34" charset="0"/>
                </a:rPr>
                <a:t>New Board</a:t>
              </a:r>
            </a:p>
          </p:txBody>
        </p:sp>
      </p:grpSp>
      <p:grpSp>
        <p:nvGrpSpPr>
          <p:cNvPr id="10" name="Group 9"/>
          <p:cNvGrpSpPr/>
          <p:nvPr/>
        </p:nvGrpSpPr>
        <p:grpSpPr>
          <a:xfrm>
            <a:off x="5126038" y="900113"/>
            <a:ext cx="2646362" cy="5057775"/>
            <a:chOff x="5126038" y="1230313"/>
            <a:chExt cx="2646362" cy="5057775"/>
          </a:xfrm>
        </p:grpSpPr>
        <p:pic>
          <p:nvPicPr>
            <p:cNvPr id="8197" name="Picture 4" descr="C:\Documents and Settings\Salvatore\My Documents\New York University\Computer Science\iPhone and iPad Programming\Final Project\Proposal\mock-up_4x4-board_solved.png"/>
            <p:cNvPicPr>
              <a:picLocks noChangeAspect="1" noChangeArrowheads="1"/>
            </p:cNvPicPr>
            <p:nvPr/>
          </p:nvPicPr>
          <p:blipFill>
            <a:blip r:embed="rId3" cstate="print"/>
            <a:srcRect/>
            <a:stretch>
              <a:fillRect/>
            </a:stretch>
          </p:blipFill>
          <p:spPr bwMode="auto">
            <a:xfrm>
              <a:off x="5126038" y="1676400"/>
              <a:ext cx="2646362" cy="4611688"/>
            </a:xfrm>
            <a:prstGeom prst="rect">
              <a:avLst/>
            </a:prstGeom>
            <a:noFill/>
            <a:ln w="9525">
              <a:noFill/>
              <a:miter lim="800000"/>
              <a:headEnd/>
              <a:tailEnd/>
            </a:ln>
          </p:spPr>
        </p:pic>
        <p:sp>
          <p:nvSpPr>
            <p:cNvPr id="8200" name="TextBox 18"/>
            <p:cNvSpPr txBox="1">
              <a:spLocks noChangeArrowheads="1"/>
            </p:cNvSpPr>
            <p:nvPr/>
          </p:nvSpPr>
          <p:spPr bwMode="auto">
            <a:xfrm>
              <a:off x="5749925" y="1230313"/>
              <a:ext cx="1412875" cy="369887"/>
            </a:xfrm>
            <a:prstGeom prst="rect">
              <a:avLst/>
            </a:prstGeom>
            <a:noFill/>
            <a:ln w="9525">
              <a:noFill/>
              <a:miter lim="800000"/>
              <a:headEnd/>
              <a:tailEnd/>
            </a:ln>
          </p:spPr>
          <p:txBody>
            <a:bodyPr wrap="none">
              <a:spAutoFit/>
            </a:bodyPr>
            <a:lstStyle/>
            <a:p>
              <a:r>
                <a:rPr lang="en-US">
                  <a:latin typeface="Calibri" pitchFamily="34" charset="0"/>
                </a:rPr>
                <a:t>Solved Board</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Using the iPhone’s Unique Features</a:t>
            </a:r>
          </a:p>
        </p:txBody>
      </p:sp>
      <p:sp>
        <p:nvSpPr>
          <p:cNvPr id="20483" name="Rectangle 3"/>
          <p:cNvSpPr>
            <a:spLocks noGrp="1" noChangeArrowheads="1"/>
          </p:cNvSpPr>
          <p:nvPr>
            <p:ph type="body" idx="1"/>
          </p:nvPr>
        </p:nvSpPr>
        <p:spPr/>
        <p:txBody>
          <a:bodyPr rtlCol="0">
            <a:normAutofit fontScale="70000" lnSpcReduction="20000"/>
          </a:bodyPr>
          <a:lstStyle/>
          <a:p>
            <a:pPr fontAlgn="auto">
              <a:spcAft>
                <a:spcPts val="0"/>
              </a:spcAft>
              <a:buFont typeface="Arial" pitchFamily="34" charset="0"/>
              <a:buNone/>
              <a:defRPr/>
            </a:pPr>
            <a:r>
              <a:rPr lang="en-US" dirty="0" smtClean="0"/>
              <a:t>		We plan to use some of the cool features the iPhone has to offer, such as its touch capabilities and accelerometer. Here are some of our ideas:</a:t>
            </a:r>
          </a:p>
          <a:p>
            <a:pPr fontAlgn="auto">
              <a:spcAft>
                <a:spcPts val="0"/>
              </a:spcAft>
              <a:buFont typeface="Arial" pitchFamily="34" charset="0"/>
              <a:buChar char="•"/>
              <a:defRPr/>
            </a:pPr>
            <a:r>
              <a:rPr lang="en-US" dirty="0" smtClean="0"/>
              <a:t>Tapping a box once will open it. Then, choosing the number would be done by sliding one’s finger across the screen in any direction. The number displayed in the box will start at 1. As the user slides his finger further from the point of origin of the box, the number will increase. The scale determining when the number increments would depend on the board size. Once the user lifts his finger, the number displayed would be entered. This sliding action would allow the user to enter the numbers quickly and easily.</a:t>
            </a:r>
          </a:p>
          <a:p>
            <a:pPr marL="342900" lvl="1" indent="-342900" fontAlgn="auto">
              <a:spcAft>
                <a:spcPts val="0"/>
              </a:spcAft>
              <a:buFont typeface="Arial" pitchFamily="34" charset="0"/>
              <a:buChar char="•"/>
              <a:defRPr/>
            </a:pPr>
            <a:r>
              <a:rPr lang="en-US" dirty="0" smtClean="0"/>
              <a:t>Shaking the iPhone could clear the board, generate a new board, or reveal the solution for the current board. </a:t>
            </a:r>
          </a:p>
          <a:p>
            <a:pPr marL="342900" lvl="1" indent="-342900" fontAlgn="auto">
              <a:spcAft>
                <a:spcPts val="0"/>
              </a:spcAft>
              <a:buFont typeface="Arial" pitchFamily="34" charset="0"/>
              <a:buChar char="•"/>
              <a:defRPr/>
            </a:pPr>
            <a:r>
              <a:rPr lang="en-US" dirty="0" smtClean="0"/>
              <a:t>Double-tapping an individual box would </a:t>
            </a:r>
            <a:r>
              <a:rPr lang="en-US" smtClean="0"/>
              <a:t>reveal </a:t>
            </a:r>
            <a:r>
              <a:rPr lang="en-US" smtClean="0"/>
              <a:t>its </a:t>
            </a:r>
            <a:r>
              <a:rPr lang="en-US" dirty="0" smtClean="0"/>
              <a:t>number.</a:t>
            </a:r>
            <a:endParaRPr lang="en-US" dirty="0"/>
          </a:p>
          <a:p>
            <a:pPr fontAlgn="auto">
              <a:spcAft>
                <a:spcPts val="0"/>
              </a:spcAft>
              <a:buFont typeface="Arial" pitchFamily="34" charset="0"/>
              <a:buChar char="•"/>
              <a:defRPr/>
            </a:pPr>
            <a:endParaRPr lang="en-US" dirty="0"/>
          </a:p>
          <a:p>
            <a:pPr fontAlgn="auto">
              <a:spcAft>
                <a:spcPts val="0"/>
              </a:spcAft>
              <a:buFont typeface="Arial" pitchFamily="34" charset="0"/>
              <a:buChar char="•"/>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229</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Salvatore DiLeo &amp; Louis Sanchez ~present~</vt:lpstr>
      <vt:lpstr>Slide 2</vt:lpstr>
      <vt:lpstr>An Example 4×4 Board</vt:lpstr>
      <vt:lpstr>An Example 6×6 Board</vt:lpstr>
      <vt:lpstr>Slide 5</vt:lpstr>
      <vt:lpstr>Logic Flow Chart</vt:lpstr>
      <vt:lpstr>Mock-Ups of the Major Screens</vt:lpstr>
      <vt:lpstr>Mock-Ups of the Major Screens</vt:lpstr>
      <vt:lpstr>Using the iPhone’s Unique Features</vt:lpstr>
      <vt:lpstr>Slide 10</vt:lpstr>
      <vt:lpstr>Future Advanced Features</vt:lpstr>
    </vt:vector>
  </TitlesOfParts>
  <Company>The DiLeo Family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DiLeo</dc:creator>
  <cp:lastModifiedBy>DiLeo</cp:lastModifiedBy>
  <cp:revision>86</cp:revision>
  <dcterms:created xsi:type="dcterms:W3CDTF">2010-04-07T22:48:27Z</dcterms:created>
  <dcterms:modified xsi:type="dcterms:W3CDTF">2010-04-17T04:51:43Z</dcterms:modified>
</cp:coreProperties>
</file>