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56" r:id="rId2"/>
    <p:sldId id="257" r:id="rId3"/>
    <p:sldId id="259" r:id="rId4"/>
    <p:sldId id="258" r:id="rId5"/>
    <p:sldId id="260" r:id="rId6"/>
    <p:sldId id="261" r:id="rId7"/>
    <p:sldId id="263" r:id="rId8"/>
    <p:sldId id="262"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36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B16952D0-4E9F-4672-96E6-1799C65B15EA}" type="datetimeFigureOut">
              <a:rPr lang="en-US"/>
              <a:pPr/>
              <a:t>4/12/2010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AED39A0-E0B0-4C82-A281-FA0BC7FBE59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7C3BE35-0BF4-4A9F-B7B9-8A7F1F8E07AC}" type="datetimeFigureOut">
              <a:rPr lang="en-US"/>
              <a:pPr/>
              <a:t>4/12/2010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719D00D-4D35-4CAD-901C-6614D080E28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1E437AA-5BF4-47E8-968D-46170E9265B5}" type="datetimeFigureOut">
              <a:rPr lang="en-US"/>
              <a:pPr/>
              <a:t>4/12/2010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2E29BC0-D104-4AA8-A4DF-8C2EBDA8DF2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2D79F7F-0E1C-452D-B27B-B0677899E944}" type="datetimeFigureOut">
              <a:rPr lang="en-US"/>
              <a:pPr/>
              <a:t>4/12/2010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C57EAE8-F872-49D4-B767-B4F660158E7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7232160-5570-415E-9356-89C50E4F3B0E}" type="datetimeFigureOut">
              <a:rPr lang="en-US"/>
              <a:pPr/>
              <a:t>4/12/2010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FB8C9C-46EF-4FE6-A3CD-367B8B0F2F1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55A0CE10-7C1E-49C4-A5B9-96EF7F892058}" type="datetimeFigureOut">
              <a:rPr lang="en-US"/>
              <a:pPr/>
              <a:t>4/12/2010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5078C44-CA63-4A63-970B-DE9AEB82285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FD1F7476-3EDA-4B44-BE00-0340D238390A}" type="datetimeFigureOut">
              <a:rPr lang="en-US"/>
              <a:pPr/>
              <a:t>4/12/2010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E133CDB-F671-450C-88D9-92D0070F233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9881E5D8-BCB1-4DEE-90DE-97F8998F3C35}" type="datetimeFigureOut">
              <a:rPr lang="en-US"/>
              <a:pPr/>
              <a:t>4/12/2010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C6605A3-525E-4F8B-AB11-D36A17354A4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F0C6FC4-ACC5-4366-BE15-400C0258BB5E}" type="datetimeFigureOut">
              <a:rPr lang="en-US"/>
              <a:pPr/>
              <a:t>4/12/2010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59830B7-2657-49C9-B862-E28A4B54F86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139C148-67D6-4234-A7D3-D179CAB5ECCA}" type="datetimeFigureOut">
              <a:rPr lang="en-US"/>
              <a:pPr/>
              <a:t>4/12/2010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0119BDB-0B95-426B-B646-7F8CC4AE203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94BBAAB-FBDA-4687-84A2-3FDE192BC7F7}" type="datetimeFigureOut">
              <a:rPr lang="en-US"/>
              <a:pPr/>
              <a:t>4/12/2010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36835C7-FF1E-4348-B70F-47389D42612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993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994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8D39101B-FF90-46E0-8116-D5A8201B8868}" type="datetimeFigureOut">
              <a:rPr lang="en-US"/>
              <a:pPr/>
              <a:t>4/12/2010</a:t>
            </a:fld>
            <a:endParaRPr lang="en-US"/>
          </a:p>
        </p:txBody>
      </p:sp>
      <p:sp>
        <p:nvSpPr>
          <p:cNvPr id="3994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3994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37D1BFA-B93C-42C9-8F00-A1572EF848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685800"/>
            <a:ext cx="7772400" cy="1470025"/>
          </a:xfrm>
        </p:spPr>
        <p:txBody>
          <a:bodyPr>
            <a:normAutofit/>
          </a:bodyPr>
          <a:lstStyle/>
          <a:p>
            <a:r>
              <a:rPr lang="en-US">
                <a:solidFill>
                  <a:srgbClr val="DCE6F2"/>
                </a:solidFill>
              </a:rPr>
              <a:t>Salvatore DiLeo &amp; Louis Sanchez</a:t>
            </a:r>
            <a:r>
              <a:rPr lang="en-US"/>
              <a:t/>
            </a:r>
            <a:br>
              <a:rPr lang="en-US"/>
            </a:br>
            <a:r>
              <a:rPr lang="en-US">
                <a:solidFill>
                  <a:srgbClr val="404040"/>
                </a:solidFill>
              </a:rPr>
              <a:t>~present~</a:t>
            </a:r>
          </a:p>
        </p:txBody>
      </p:sp>
      <p:pic>
        <p:nvPicPr>
          <p:cNvPr id="13315" name="Picture 2" descr="C:\Documents and Settings\Salvatore\Desktop\iPhone Final Project Proposal\KenKen Banner.png"/>
          <p:cNvPicPr>
            <a:picLocks noChangeAspect="1" noChangeArrowheads="1"/>
          </p:cNvPicPr>
          <p:nvPr/>
        </p:nvPicPr>
        <p:blipFill>
          <a:blip r:embed="rId2"/>
          <a:srcRect/>
          <a:stretch>
            <a:fillRect/>
          </a:stretch>
        </p:blipFill>
        <p:spPr bwMode="auto">
          <a:xfrm>
            <a:off x="1752600" y="2781300"/>
            <a:ext cx="5715000" cy="952500"/>
          </a:xfrm>
          <a:prstGeom prst="rect">
            <a:avLst/>
          </a:prstGeom>
          <a:noFill/>
          <a:ln w="9525">
            <a:noFill/>
            <a:miter lim="800000"/>
            <a:headEnd/>
            <a:tailEnd/>
          </a:ln>
        </p:spPr>
      </p:pic>
      <p:sp>
        <p:nvSpPr>
          <p:cNvPr id="6" name="TextBox 5"/>
          <p:cNvSpPr txBox="1"/>
          <p:nvPr/>
        </p:nvSpPr>
        <p:spPr>
          <a:xfrm>
            <a:off x="2743200" y="3810000"/>
            <a:ext cx="3733800" cy="830263"/>
          </a:xfrm>
          <a:prstGeom prst="rect">
            <a:avLst/>
          </a:prstGeom>
          <a:noFill/>
        </p:spPr>
        <p:txBody>
          <a:bodyPr>
            <a:spAutoFit/>
          </a:bodyPr>
          <a:lstStyle/>
          <a:p>
            <a:pPr fontAlgn="auto">
              <a:spcBef>
                <a:spcPts val="0"/>
              </a:spcBef>
              <a:spcAft>
                <a:spcPts val="0"/>
              </a:spcAft>
              <a:defRPr/>
            </a:pPr>
            <a:r>
              <a:rPr lang="en-US" sz="4800" dirty="0">
                <a:solidFill>
                  <a:schemeClr val="accent3"/>
                </a:solidFill>
                <a:latin typeface="+mn-lt"/>
                <a:cs typeface="+mn-cs"/>
              </a:rPr>
              <a:t>for the </a:t>
            </a:r>
            <a:r>
              <a:rPr lang="en-US" sz="4800" dirty="0" err="1">
                <a:solidFill>
                  <a:schemeClr val="accent3"/>
                </a:solidFill>
                <a:latin typeface="+mn-lt"/>
                <a:cs typeface="+mn-cs"/>
              </a:rPr>
              <a:t>iPhone</a:t>
            </a:r>
            <a:endParaRPr lang="en-US" sz="4800" dirty="0">
              <a:solidFill>
                <a:schemeClr val="accent3"/>
              </a:solidFill>
              <a:latin typeface="+mn-lt"/>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457200"/>
            <a:ext cx="8229600" cy="5943600"/>
          </a:xfrm>
        </p:spPr>
        <p:txBody>
          <a:bodyPr>
            <a:normAutofit/>
          </a:bodyPr>
          <a:lstStyle/>
          <a:p>
            <a:pPr>
              <a:lnSpc>
                <a:spcPct val="90000"/>
              </a:lnSpc>
              <a:buFontTx/>
              <a:buNone/>
            </a:pPr>
            <a:r>
              <a:rPr lang="en-US" sz="2700"/>
              <a:t>          KenKen is a logic and arithmetic based puzzle game. An average board size consists of 16 squares arranged in a 4x4 grid. Each square is filled with a number, from 1 to 4, abiding by a few simple rules:</a:t>
            </a:r>
          </a:p>
          <a:p>
            <a:pPr>
              <a:lnSpc>
                <a:spcPct val="90000"/>
              </a:lnSpc>
            </a:pPr>
            <a:r>
              <a:rPr lang="en-US" sz="2700"/>
              <a:t>The numbers cannot repeat in any row or column.</a:t>
            </a:r>
          </a:p>
          <a:p>
            <a:pPr>
              <a:lnSpc>
                <a:spcPct val="90000"/>
              </a:lnSpc>
            </a:pPr>
            <a:r>
              <a:rPr lang="en-US" sz="2700"/>
              <a:t>The numbers in each heavily outlined set of squares (cages) must combine (in any order) using the mathematical operation indicated to form the target number shown in the top corner of the cage.</a:t>
            </a:r>
          </a:p>
          <a:p>
            <a:pPr>
              <a:lnSpc>
                <a:spcPct val="90000"/>
              </a:lnSpc>
            </a:pPr>
            <a:r>
              <a:rPr lang="en-US" sz="2700"/>
              <a:t>Cages with one box are just filled with the target number.</a:t>
            </a:r>
          </a:p>
          <a:p>
            <a:pPr>
              <a:lnSpc>
                <a:spcPct val="90000"/>
              </a:lnSpc>
            </a:pPr>
            <a:r>
              <a:rPr lang="en-US" sz="2700"/>
              <a:t>A number can repeat within a cage as long as it is not in the same row or column.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lstStyle/>
          <a:p>
            <a:r>
              <a:rPr lang="en-US"/>
              <a:t>Example Board</a:t>
            </a:r>
          </a:p>
        </p:txBody>
      </p:sp>
      <p:pic>
        <p:nvPicPr>
          <p:cNvPr id="15363" name="Picture 2" descr="C:\Documents and Settings\Salvatore\Desktop\iPhone Final Project Proposal\KenKen_4x4_Blank.png"/>
          <p:cNvPicPr>
            <a:picLocks noChangeAspect="1" noChangeArrowheads="1"/>
          </p:cNvPicPr>
          <p:nvPr/>
        </p:nvPicPr>
        <p:blipFill>
          <a:blip r:embed="rId2"/>
          <a:srcRect/>
          <a:stretch>
            <a:fillRect/>
          </a:stretch>
        </p:blipFill>
        <p:spPr bwMode="auto">
          <a:xfrm>
            <a:off x="1219200" y="1752600"/>
            <a:ext cx="2886075" cy="2886075"/>
          </a:xfrm>
          <a:prstGeom prst="rect">
            <a:avLst/>
          </a:prstGeom>
          <a:noFill/>
          <a:ln w="9525">
            <a:noFill/>
            <a:miter lim="800000"/>
            <a:headEnd/>
            <a:tailEnd/>
          </a:ln>
        </p:spPr>
      </p:pic>
      <p:pic>
        <p:nvPicPr>
          <p:cNvPr id="15364" name="Picture 3" descr="C:\Documents and Settings\Salvatore\Desktop\iPhone Final Project Proposal\KenKen_4x4_Solved.png"/>
          <p:cNvPicPr>
            <a:picLocks noChangeAspect="1" noChangeArrowheads="1"/>
          </p:cNvPicPr>
          <p:nvPr/>
        </p:nvPicPr>
        <p:blipFill>
          <a:blip r:embed="rId3"/>
          <a:srcRect/>
          <a:stretch>
            <a:fillRect/>
          </a:stretch>
        </p:blipFill>
        <p:spPr bwMode="auto">
          <a:xfrm>
            <a:off x="4953000" y="1752600"/>
            <a:ext cx="2886075" cy="2886075"/>
          </a:xfrm>
          <a:prstGeom prst="rect">
            <a:avLst/>
          </a:prstGeom>
          <a:noFill/>
          <a:ln w="9525">
            <a:noFill/>
            <a:miter lim="800000"/>
            <a:headEnd/>
            <a:tailEnd/>
          </a:ln>
        </p:spPr>
      </p:pic>
      <p:sp>
        <p:nvSpPr>
          <p:cNvPr id="15365" name="TextBox 5"/>
          <p:cNvSpPr txBox="1">
            <a:spLocks noChangeArrowheads="1"/>
          </p:cNvSpPr>
          <p:nvPr/>
        </p:nvSpPr>
        <p:spPr bwMode="auto">
          <a:xfrm>
            <a:off x="1905000" y="4800600"/>
            <a:ext cx="1560513" cy="830263"/>
          </a:xfrm>
          <a:prstGeom prst="rect">
            <a:avLst/>
          </a:prstGeom>
          <a:noFill/>
          <a:ln w="9525">
            <a:noFill/>
            <a:miter lim="800000"/>
            <a:headEnd/>
            <a:tailEnd/>
          </a:ln>
        </p:spPr>
        <p:txBody>
          <a:bodyPr wrap="none">
            <a:spAutoFit/>
          </a:bodyPr>
          <a:lstStyle/>
          <a:p>
            <a:r>
              <a:rPr lang="en-US" sz="4800">
                <a:latin typeface="Calibri" pitchFamily="34" charset="0"/>
              </a:rPr>
              <a:t>Blank</a:t>
            </a:r>
          </a:p>
        </p:txBody>
      </p:sp>
      <p:sp>
        <p:nvSpPr>
          <p:cNvPr id="15366" name="TextBox 6"/>
          <p:cNvSpPr txBox="1">
            <a:spLocks noChangeArrowheads="1"/>
          </p:cNvSpPr>
          <p:nvPr/>
        </p:nvSpPr>
        <p:spPr bwMode="auto">
          <a:xfrm>
            <a:off x="5486400" y="4800600"/>
            <a:ext cx="1835150" cy="830263"/>
          </a:xfrm>
          <a:prstGeom prst="rect">
            <a:avLst/>
          </a:prstGeom>
          <a:noFill/>
          <a:ln w="9525">
            <a:noFill/>
            <a:miter lim="800000"/>
            <a:headEnd/>
            <a:tailEnd/>
          </a:ln>
        </p:spPr>
        <p:txBody>
          <a:bodyPr wrap="none">
            <a:spAutoFit/>
          </a:bodyPr>
          <a:lstStyle/>
          <a:p>
            <a:r>
              <a:rPr lang="en-US" sz="4800">
                <a:latin typeface="Calibri" pitchFamily="34" charset="0"/>
              </a:rPr>
              <a:t>Solved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381000"/>
            <a:ext cx="8229600" cy="6096000"/>
          </a:xfrm>
        </p:spPr>
        <p:txBody>
          <a:bodyPr>
            <a:normAutofit/>
          </a:bodyPr>
          <a:lstStyle/>
          <a:p>
            <a:pPr>
              <a:lnSpc>
                <a:spcPct val="80000"/>
              </a:lnSpc>
            </a:pPr>
            <a:r>
              <a:rPr lang="en-US" sz="2200"/>
              <a:t>Intended Audience:</a:t>
            </a:r>
          </a:p>
          <a:p>
            <a:pPr>
              <a:lnSpc>
                <a:spcPct val="80000"/>
              </a:lnSpc>
              <a:buFontTx/>
              <a:buNone/>
            </a:pPr>
            <a:r>
              <a:rPr lang="en-US" sz="2200"/>
              <a:t>		Anyone who enjoys puzzles or logic-based games.</a:t>
            </a:r>
          </a:p>
          <a:p>
            <a:pPr>
              <a:lnSpc>
                <a:spcPct val="80000"/>
              </a:lnSpc>
              <a:buFontTx/>
              <a:buNone/>
            </a:pPr>
            <a:endParaRPr lang="en-US" sz="2200"/>
          </a:p>
          <a:p>
            <a:pPr>
              <a:lnSpc>
                <a:spcPct val="80000"/>
              </a:lnSpc>
            </a:pPr>
            <a:r>
              <a:rPr lang="en-US" sz="2200"/>
              <a:t>Technical Challenges and Resources Needed:</a:t>
            </a:r>
          </a:p>
          <a:p>
            <a:pPr>
              <a:lnSpc>
                <a:spcPct val="80000"/>
              </a:lnSpc>
              <a:buFontTx/>
              <a:buNone/>
            </a:pPr>
            <a:r>
              <a:rPr lang="en-US" sz="2200"/>
              <a:t>		The main challenges will be to create a random board generator that creates sensible boards, to enable the user to save his current board for completion later, and to have the cages, target number, and indicated mathematical operation display properly no matter what random board is generated.</a:t>
            </a:r>
          </a:p>
          <a:p>
            <a:pPr>
              <a:lnSpc>
                <a:spcPct val="80000"/>
              </a:lnSpc>
              <a:buFontTx/>
              <a:buNone/>
            </a:pPr>
            <a:endParaRPr lang="en-US" sz="2200"/>
          </a:p>
          <a:p>
            <a:pPr>
              <a:lnSpc>
                <a:spcPct val="80000"/>
              </a:lnSpc>
            </a:pPr>
            <a:r>
              <a:rPr lang="en-US" sz="2200"/>
              <a:t>Overall Logic:</a:t>
            </a:r>
          </a:p>
          <a:p>
            <a:pPr>
              <a:lnSpc>
                <a:spcPct val="80000"/>
              </a:lnSpc>
              <a:buFontTx/>
              <a:buNone/>
            </a:pPr>
            <a:r>
              <a:rPr lang="en-US" sz="2200"/>
              <a:t>		The grid of numbers would be created first, with the cages and their associated mathematical operations created after. Each individual number belongs to a specific cage, which in turn belongs to the board as a whole.</a:t>
            </a:r>
          </a:p>
          <a:p>
            <a:pPr>
              <a:lnSpc>
                <a:spcPct val="80000"/>
              </a:lnSpc>
              <a:buFontTx/>
              <a:buNone/>
            </a:pPr>
            <a:endParaRPr lang="en-US" sz="2200"/>
          </a:p>
          <a:p>
            <a:pPr>
              <a:lnSpc>
                <a:spcPct val="80000"/>
              </a:lnSpc>
            </a:pPr>
            <a:r>
              <a:rPr lang="en-US" sz="2200"/>
              <a:t>Member Responsibilities:</a:t>
            </a:r>
          </a:p>
          <a:p>
            <a:pPr>
              <a:lnSpc>
                <a:spcPct val="80000"/>
              </a:lnSpc>
              <a:buFontTx/>
              <a:buNone/>
            </a:pPr>
            <a:r>
              <a:rPr lang="en-US" sz="2200"/>
              <a:t>		We will both work on all components of the project together, pair programming if you will, so there are no split responsibilities.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7410" name="Content Placeholder 2"/>
          <p:cNvSpPr>
            <a:spLocks noGrp="1"/>
          </p:cNvSpPr>
          <p:nvPr>
            <p:ph idx="4294967295"/>
          </p:nvPr>
        </p:nvSpPr>
        <p:spPr>
          <a:xfrm>
            <a:off x="457200" y="381000"/>
            <a:ext cx="8229600" cy="6019800"/>
          </a:xfrm>
        </p:spPr>
        <p:txBody>
          <a:bodyPr/>
          <a:lstStyle/>
          <a:p>
            <a:pPr>
              <a:buFontTx/>
              <a:buNone/>
            </a:pPr>
            <a:r>
              <a:rPr lang="en-US"/>
              <a:t>		By Tuesday, 04 May, we plan to have the following implemented:</a:t>
            </a:r>
          </a:p>
          <a:p>
            <a:r>
              <a:rPr lang="en-US"/>
              <a:t> A random board generator, creating sensible (i.e. not impossible, not trivial) boards.</a:t>
            </a:r>
          </a:p>
          <a:p>
            <a:r>
              <a:rPr lang="en-US"/>
              <a:t>The ability to save the current board for completion later.</a:t>
            </a:r>
          </a:p>
          <a:p>
            <a:r>
              <a:rPr lang="en-US"/>
              <a:t>A notification system that warns the user if he places a number in an impossible position (e.g., placing a number in the same row or column a second time).</a:t>
            </a:r>
          </a:p>
          <a:p>
            <a:r>
              <a:rPr lang="en-US"/>
              <a:t>A clean, simple, and pleasing user interface.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8434" name="Title 1"/>
          <p:cNvSpPr>
            <a:spLocks noGrp="1"/>
          </p:cNvSpPr>
          <p:nvPr>
            <p:ph type="title" idx="4294967295"/>
          </p:nvPr>
        </p:nvSpPr>
        <p:spPr/>
        <p:txBody>
          <a:bodyPr/>
          <a:lstStyle/>
          <a:p>
            <a:r>
              <a:rPr lang="en-US"/>
              <a:t>Mock-Ups of the Major Screens</a:t>
            </a:r>
          </a:p>
        </p:txBody>
      </p:sp>
      <p:pic>
        <p:nvPicPr>
          <p:cNvPr id="18435" name="Picture 2" descr="C:\Documents and Settings\Salvatore\Desktop\iPhone Final Project Proposal\iPhone.png"/>
          <p:cNvPicPr>
            <a:picLocks noChangeAspect="1" noChangeArrowheads="1"/>
          </p:cNvPicPr>
          <p:nvPr/>
        </p:nvPicPr>
        <p:blipFill>
          <a:blip r:embed="rId2"/>
          <a:srcRect/>
          <a:stretch>
            <a:fillRect/>
          </a:stretch>
        </p:blipFill>
        <p:spPr bwMode="auto">
          <a:xfrm>
            <a:off x="990600" y="1281113"/>
            <a:ext cx="3000375" cy="5576887"/>
          </a:xfrm>
          <a:prstGeom prst="rect">
            <a:avLst/>
          </a:prstGeom>
          <a:noFill/>
          <a:ln w="9525">
            <a:noFill/>
            <a:miter lim="800000"/>
            <a:headEnd/>
            <a:tailEnd/>
          </a:ln>
        </p:spPr>
      </p:pic>
      <p:pic>
        <p:nvPicPr>
          <p:cNvPr id="18436" name="Picture 2" descr="C:\Documents and Settings\Salvatore\Desktop\iPhone Final Project Proposal\iPhone.png"/>
          <p:cNvPicPr>
            <a:picLocks noChangeAspect="1" noChangeArrowheads="1"/>
          </p:cNvPicPr>
          <p:nvPr/>
        </p:nvPicPr>
        <p:blipFill>
          <a:blip r:embed="rId2"/>
          <a:srcRect/>
          <a:stretch>
            <a:fillRect/>
          </a:stretch>
        </p:blipFill>
        <p:spPr bwMode="auto">
          <a:xfrm>
            <a:off x="4953000" y="1281113"/>
            <a:ext cx="3000375" cy="5576887"/>
          </a:xfrm>
          <a:prstGeom prst="rect">
            <a:avLst/>
          </a:prstGeom>
          <a:noFill/>
          <a:ln w="9525">
            <a:noFill/>
            <a:miter lim="800000"/>
            <a:headEnd/>
            <a:tailEnd/>
          </a:ln>
        </p:spPr>
      </p:pic>
      <p:sp>
        <p:nvSpPr>
          <p:cNvPr id="18437" name="TextBox 6"/>
          <p:cNvSpPr txBox="1">
            <a:spLocks noChangeArrowheads="1"/>
          </p:cNvSpPr>
          <p:nvPr/>
        </p:nvSpPr>
        <p:spPr bwMode="auto">
          <a:xfrm>
            <a:off x="1447800" y="2065338"/>
            <a:ext cx="2063750" cy="830262"/>
          </a:xfrm>
          <a:prstGeom prst="rect">
            <a:avLst/>
          </a:prstGeom>
          <a:noFill/>
          <a:ln w="9525">
            <a:noFill/>
            <a:miter lim="800000"/>
            <a:headEnd/>
            <a:tailEnd/>
          </a:ln>
        </p:spPr>
        <p:txBody>
          <a:bodyPr>
            <a:spAutoFit/>
          </a:bodyPr>
          <a:lstStyle/>
          <a:p>
            <a:r>
              <a:rPr lang="en-US" sz="4800">
                <a:solidFill>
                  <a:srgbClr val="C00000"/>
                </a:solidFill>
                <a:latin typeface="Calibri" pitchFamily="34" charset="0"/>
              </a:rPr>
              <a:t>KenKen</a:t>
            </a:r>
          </a:p>
        </p:txBody>
      </p:sp>
      <p:sp>
        <p:nvSpPr>
          <p:cNvPr id="18438" name="TextBox 7"/>
          <p:cNvSpPr txBox="1">
            <a:spLocks noChangeArrowheads="1"/>
          </p:cNvSpPr>
          <p:nvPr/>
        </p:nvSpPr>
        <p:spPr bwMode="auto">
          <a:xfrm>
            <a:off x="5410200" y="2065338"/>
            <a:ext cx="2063750" cy="830262"/>
          </a:xfrm>
          <a:prstGeom prst="rect">
            <a:avLst/>
          </a:prstGeom>
          <a:noFill/>
          <a:ln w="9525">
            <a:noFill/>
            <a:miter lim="800000"/>
            <a:headEnd/>
            <a:tailEnd/>
          </a:ln>
        </p:spPr>
        <p:txBody>
          <a:bodyPr>
            <a:spAutoFit/>
          </a:bodyPr>
          <a:lstStyle/>
          <a:p>
            <a:r>
              <a:rPr lang="en-US" sz="4800">
                <a:solidFill>
                  <a:srgbClr val="C00000"/>
                </a:solidFill>
                <a:latin typeface="Calibri" pitchFamily="34" charset="0"/>
              </a:rPr>
              <a:t>KenKen</a:t>
            </a:r>
          </a:p>
        </p:txBody>
      </p:sp>
      <p:pic>
        <p:nvPicPr>
          <p:cNvPr id="18439" name="Picture 2" descr="C:\Documents and Settings\Salvatore\Desktop\iPhone Final Project Proposal\KenKen_4x4_Blank.png"/>
          <p:cNvPicPr>
            <a:picLocks noChangeAspect="1" noChangeArrowheads="1"/>
          </p:cNvPicPr>
          <p:nvPr/>
        </p:nvPicPr>
        <p:blipFill>
          <a:blip r:embed="rId3"/>
          <a:srcRect/>
          <a:stretch>
            <a:fillRect/>
          </a:stretch>
        </p:blipFill>
        <p:spPr bwMode="auto">
          <a:xfrm>
            <a:off x="5257800" y="2819400"/>
            <a:ext cx="2438400" cy="2438400"/>
          </a:xfrm>
          <a:prstGeom prst="rect">
            <a:avLst/>
          </a:prstGeom>
          <a:noFill/>
          <a:ln w="9525">
            <a:noFill/>
            <a:miter lim="800000"/>
            <a:headEnd/>
            <a:tailEnd/>
          </a:ln>
        </p:spPr>
      </p:pic>
      <p:pic>
        <p:nvPicPr>
          <p:cNvPr id="18440" name="Picture 5" descr="C:\Documents and Settings\Salvatore\Desktop\iPhone Final Project Proposal\Red Button.png"/>
          <p:cNvPicPr>
            <a:picLocks noChangeAspect="1" noChangeArrowheads="1"/>
          </p:cNvPicPr>
          <p:nvPr/>
        </p:nvPicPr>
        <p:blipFill>
          <a:blip r:embed="rId4"/>
          <a:srcRect/>
          <a:stretch>
            <a:fillRect/>
          </a:stretch>
        </p:blipFill>
        <p:spPr bwMode="auto">
          <a:xfrm>
            <a:off x="2679700" y="4648200"/>
            <a:ext cx="901700" cy="355600"/>
          </a:xfrm>
          <a:prstGeom prst="rect">
            <a:avLst/>
          </a:prstGeom>
          <a:noFill/>
          <a:ln w="9525">
            <a:noFill/>
            <a:miter lim="800000"/>
            <a:headEnd/>
            <a:tailEnd/>
          </a:ln>
        </p:spPr>
      </p:pic>
      <p:pic>
        <p:nvPicPr>
          <p:cNvPr id="18441" name="Picture 6" descr="C:\Documents and Settings\Salvatore\Desktop\iPhone Final Project Proposal\Red Button.png"/>
          <p:cNvPicPr>
            <a:picLocks noChangeAspect="1" noChangeArrowheads="1"/>
          </p:cNvPicPr>
          <p:nvPr/>
        </p:nvPicPr>
        <p:blipFill>
          <a:blip r:embed="rId4"/>
          <a:srcRect/>
          <a:stretch>
            <a:fillRect/>
          </a:stretch>
        </p:blipFill>
        <p:spPr bwMode="auto">
          <a:xfrm>
            <a:off x="1384300" y="4648200"/>
            <a:ext cx="901700" cy="355600"/>
          </a:xfrm>
          <a:prstGeom prst="rect">
            <a:avLst/>
          </a:prstGeom>
          <a:noFill/>
          <a:ln w="9525">
            <a:noFill/>
            <a:miter lim="800000"/>
            <a:headEnd/>
            <a:tailEnd/>
          </a:ln>
        </p:spPr>
      </p:pic>
      <p:pic>
        <p:nvPicPr>
          <p:cNvPr id="18442" name="Picture 7"/>
          <p:cNvPicPr>
            <a:picLocks noChangeAspect="1" noChangeArrowheads="1"/>
          </p:cNvPicPr>
          <p:nvPr/>
        </p:nvPicPr>
        <p:blipFill>
          <a:blip r:embed="rId5"/>
          <a:srcRect/>
          <a:stretch>
            <a:fillRect/>
          </a:stretch>
        </p:blipFill>
        <p:spPr bwMode="auto">
          <a:xfrm>
            <a:off x="2019300" y="3162300"/>
            <a:ext cx="876300" cy="952500"/>
          </a:xfrm>
          <a:prstGeom prst="rect">
            <a:avLst/>
          </a:prstGeom>
          <a:noFill/>
          <a:ln w="9525">
            <a:noFill/>
            <a:miter lim="800000"/>
            <a:headEnd/>
            <a:tailEnd/>
          </a:ln>
        </p:spPr>
      </p:pic>
      <p:sp>
        <p:nvSpPr>
          <p:cNvPr id="18443" name="TextBox 14"/>
          <p:cNvSpPr txBox="1">
            <a:spLocks noChangeArrowheads="1"/>
          </p:cNvSpPr>
          <p:nvPr/>
        </p:nvSpPr>
        <p:spPr bwMode="auto">
          <a:xfrm>
            <a:off x="1249363" y="5105400"/>
            <a:ext cx="2408237" cy="708025"/>
          </a:xfrm>
          <a:prstGeom prst="rect">
            <a:avLst/>
          </a:prstGeom>
          <a:noFill/>
          <a:ln w="9525">
            <a:noFill/>
            <a:miter lim="800000"/>
            <a:headEnd/>
            <a:tailEnd/>
          </a:ln>
        </p:spPr>
        <p:txBody>
          <a:bodyPr wrap="none">
            <a:spAutoFit/>
          </a:bodyPr>
          <a:lstStyle/>
          <a:p>
            <a:r>
              <a:rPr lang="en-US" sz="2000">
                <a:solidFill>
                  <a:srgbClr val="00B0F0"/>
                </a:solidFill>
                <a:latin typeface="Calibri" pitchFamily="34" charset="0"/>
              </a:rPr>
              <a:t>By: Salvatore DiLeo &amp;</a:t>
            </a:r>
          </a:p>
          <a:p>
            <a:r>
              <a:rPr lang="en-US" sz="2000">
                <a:solidFill>
                  <a:srgbClr val="00B0F0"/>
                </a:solidFill>
                <a:latin typeface="Calibri" pitchFamily="34" charset="0"/>
              </a:rPr>
              <a:t>       Louis Sanchez</a:t>
            </a:r>
          </a:p>
        </p:txBody>
      </p:sp>
      <p:sp>
        <p:nvSpPr>
          <p:cNvPr id="18444" name="TextBox 15"/>
          <p:cNvSpPr txBox="1">
            <a:spLocks noChangeArrowheads="1"/>
          </p:cNvSpPr>
          <p:nvPr/>
        </p:nvSpPr>
        <p:spPr bwMode="auto">
          <a:xfrm>
            <a:off x="1371600" y="4648200"/>
            <a:ext cx="990600" cy="307975"/>
          </a:xfrm>
          <a:prstGeom prst="rect">
            <a:avLst/>
          </a:prstGeom>
          <a:noFill/>
          <a:ln w="9525">
            <a:noFill/>
            <a:miter lim="800000"/>
            <a:headEnd/>
            <a:tailEnd/>
          </a:ln>
        </p:spPr>
        <p:txBody>
          <a:bodyPr>
            <a:spAutoFit/>
          </a:bodyPr>
          <a:lstStyle/>
          <a:p>
            <a:r>
              <a:rPr lang="en-US" sz="1400">
                <a:solidFill>
                  <a:schemeClr val="bg1"/>
                </a:solidFill>
                <a:latin typeface="Calibri" pitchFamily="34" charset="0"/>
              </a:rPr>
              <a:t>New Game</a:t>
            </a:r>
          </a:p>
        </p:txBody>
      </p:sp>
      <p:sp>
        <p:nvSpPr>
          <p:cNvPr id="18445" name="TextBox 16"/>
          <p:cNvSpPr txBox="1">
            <a:spLocks noChangeArrowheads="1"/>
          </p:cNvSpPr>
          <p:nvPr/>
        </p:nvSpPr>
        <p:spPr bwMode="auto">
          <a:xfrm>
            <a:off x="2649538" y="4648200"/>
            <a:ext cx="1008062" cy="307975"/>
          </a:xfrm>
          <a:prstGeom prst="rect">
            <a:avLst/>
          </a:prstGeom>
          <a:noFill/>
          <a:ln w="9525">
            <a:noFill/>
            <a:miter lim="800000"/>
            <a:headEnd/>
            <a:tailEnd/>
          </a:ln>
        </p:spPr>
        <p:txBody>
          <a:bodyPr wrap="none">
            <a:spAutoFit/>
          </a:bodyPr>
          <a:lstStyle/>
          <a:p>
            <a:r>
              <a:rPr lang="en-US" sz="1400">
                <a:solidFill>
                  <a:schemeClr val="bg1"/>
                </a:solidFill>
                <a:latin typeface="Calibri" pitchFamily="34" charset="0"/>
              </a:rPr>
              <a:t>Load Game</a:t>
            </a:r>
          </a:p>
        </p:txBody>
      </p:sp>
      <p:pic>
        <p:nvPicPr>
          <p:cNvPr id="18446" name="Picture 8"/>
          <p:cNvPicPr>
            <a:picLocks noChangeAspect="1" noChangeArrowheads="1"/>
          </p:cNvPicPr>
          <p:nvPr/>
        </p:nvPicPr>
        <p:blipFill>
          <a:blip r:embed="rId6"/>
          <a:srcRect/>
          <a:stretch>
            <a:fillRect/>
          </a:stretch>
        </p:blipFill>
        <p:spPr bwMode="auto">
          <a:xfrm>
            <a:off x="5334000" y="5359400"/>
            <a:ext cx="901700" cy="355600"/>
          </a:xfrm>
          <a:prstGeom prst="rect">
            <a:avLst/>
          </a:prstGeom>
          <a:noFill/>
          <a:ln w="9525">
            <a:noFill/>
            <a:miter lim="800000"/>
            <a:headEnd/>
            <a:tailEnd/>
          </a:ln>
        </p:spPr>
      </p:pic>
      <p:pic>
        <p:nvPicPr>
          <p:cNvPr id="18447" name="Picture 9"/>
          <p:cNvPicPr>
            <a:picLocks noChangeAspect="1" noChangeArrowheads="1"/>
          </p:cNvPicPr>
          <p:nvPr/>
        </p:nvPicPr>
        <p:blipFill>
          <a:blip r:embed="rId6"/>
          <a:srcRect/>
          <a:stretch>
            <a:fillRect/>
          </a:stretch>
        </p:blipFill>
        <p:spPr bwMode="auto">
          <a:xfrm>
            <a:off x="6642100" y="5359400"/>
            <a:ext cx="901700" cy="355600"/>
          </a:xfrm>
          <a:prstGeom prst="rect">
            <a:avLst/>
          </a:prstGeom>
          <a:noFill/>
          <a:ln w="9525">
            <a:noFill/>
            <a:miter lim="800000"/>
            <a:headEnd/>
            <a:tailEnd/>
          </a:ln>
        </p:spPr>
      </p:pic>
      <p:sp>
        <p:nvSpPr>
          <p:cNvPr id="18448" name="TextBox 19"/>
          <p:cNvSpPr txBox="1">
            <a:spLocks noChangeArrowheads="1"/>
          </p:cNvSpPr>
          <p:nvPr/>
        </p:nvSpPr>
        <p:spPr bwMode="auto">
          <a:xfrm>
            <a:off x="5334000" y="5410200"/>
            <a:ext cx="992188" cy="307975"/>
          </a:xfrm>
          <a:prstGeom prst="rect">
            <a:avLst/>
          </a:prstGeom>
          <a:noFill/>
          <a:ln w="9525">
            <a:noFill/>
            <a:miter lim="800000"/>
            <a:headEnd/>
            <a:tailEnd/>
          </a:ln>
        </p:spPr>
        <p:txBody>
          <a:bodyPr wrap="none">
            <a:spAutoFit/>
          </a:bodyPr>
          <a:lstStyle/>
          <a:p>
            <a:r>
              <a:rPr lang="en-US" sz="1400">
                <a:solidFill>
                  <a:schemeClr val="bg1"/>
                </a:solidFill>
                <a:latin typeface="Calibri" pitchFamily="34" charset="0"/>
              </a:rPr>
              <a:t>Save Game</a:t>
            </a:r>
          </a:p>
        </p:txBody>
      </p:sp>
      <p:sp>
        <p:nvSpPr>
          <p:cNvPr id="18449" name="TextBox 20"/>
          <p:cNvSpPr txBox="1">
            <a:spLocks noChangeArrowheads="1"/>
          </p:cNvSpPr>
          <p:nvPr/>
        </p:nvSpPr>
        <p:spPr bwMode="auto">
          <a:xfrm>
            <a:off x="6750050" y="5407025"/>
            <a:ext cx="717550" cy="307975"/>
          </a:xfrm>
          <a:prstGeom prst="rect">
            <a:avLst/>
          </a:prstGeom>
          <a:noFill/>
          <a:ln w="9525">
            <a:noFill/>
            <a:miter lim="800000"/>
            <a:headEnd/>
            <a:tailEnd/>
          </a:ln>
        </p:spPr>
        <p:txBody>
          <a:bodyPr wrap="none">
            <a:spAutoFit/>
          </a:bodyPr>
          <a:lstStyle/>
          <a:p>
            <a:r>
              <a:rPr lang="en-US" sz="1400">
                <a:solidFill>
                  <a:schemeClr val="bg1"/>
                </a:solidFill>
                <a:latin typeface="Calibri" pitchFamily="34" charset="0"/>
              </a:rPr>
              <a:t>Solve 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iPhone Functionality</a:t>
            </a:r>
          </a:p>
        </p:txBody>
      </p:sp>
      <p:sp>
        <p:nvSpPr>
          <p:cNvPr id="20483" name="Rectangle 3"/>
          <p:cNvSpPr>
            <a:spLocks noGrp="1" noChangeArrowheads="1"/>
          </p:cNvSpPr>
          <p:nvPr>
            <p:ph type="body" idx="1"/>
          </p:nvPr>
        </p:nvSpPr>
        <p:spPr/>
        <p:txBody>
          <a:bodyPr/>
          <a:lstStyle/>
          <a:p>
            <a:r>
              <a:rPr lang="en-US"/>
              <a:t>iPhone capabilities enable…</a:t>
            </a:r>
          </a:p>
          <a:p>
            <a:pPr lvl="1"/>
            <a:r>
              <a:rPr lang="en-US"/>
              <a:t>Selecting table cells on the screen and editing its contents via touch.</a:t>
            </a:r>
          </a:p>
          <a:p>
            <a:pPr lvl="1"/>
            <a:r>
              <a:rPr lang="en-US"/>
              <a:t>Incrementing/decrementing numbers by sliding fingers anywhere across the screen.</a:t>
            </a:r>
          </a:p>
          <a:p>
            <a:pPr lvl="1"/>
            <a:r>
              <a:rPr lang="en-US"/>
              <a:t>Shaking the iPhone to clear the board.</a:t>
            </a:r>
          </a:p>
          <a:p>
            <a:pPr lvl="1"/>
            <a:endParaRPr lang="en-US"/>
          </a:p>
          <a:p>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458" name="Title 1"/>
          <p:cNvSpPr>
            <a:spLocks noGrp="1"/>
          </p:cNvSpPr>
          <p:nvPr>
            <p:ph type="title" idx="4294967295"/>
          </p:nvPr>
        </p:nvSpPr>
        <p:spPr/>
        <p:txBody>
          <a:bodyPr/>
          <a:lstStyle/>
          <a:p>
            <a:r>
              <a:rPr lang="en-US"/>
              <a:t>Possible Future Developments</a:t>
            </a:r>
          </a:p>
        </p:txBody>
      </p:sp>
      <p:sp>
        <p:nvSpPr>
          <p:cNvPr id="19459" name="Content Placeholder 2"/>
          <p:cNvSpPr>
            <a:spLocks noGrp="1"/>
          </p:cNvSpPr>
          <p:nvPr>
            <p:ph idx="4294967295"/>
          </p:nvPr>
        </p:nvSpPr>
        <p:spPr/>
        <p:txBody>
          <a:bodyPr/>
          <a:lstStyle/>
          <a:p>
            <a:r>
              <a:rPr lang="en-US"/>
              <a:t>Different board sizes (e.g., 3x3, 4x4, 5x5, 6x6, 7x7, 8x8, or 9x9).</a:t>
            </a:r>
          </a:p>
          <a:p>
            <a:r>
              <a:rPr lang="en-US"/>
              <a:t>The ability to save multiple boards at once.</a:t>
            </a:r>
          </a:p>
          <a:p>
            <a:r>
              <a:rPr lang="en-US"/>
              <a:t>Displaying a timer for the user, including automatically saving his best times.</a:t>
            </a:r>
          </a:p>
        </p:txBody>
      </p:sp>
      <p:sp>
        <p:nvSpPr>
          <p:cNvPr id="6" name="Title 1"/>
          <p:cNvSpPr txBox="1">
            <a:spLocks/>
          </p:cNvSpPr>
          <p:nvPr/>
        </p:nvSpPr>
        <p:spPr>
          <a:xfrm>
            <a:off x="457200" y="4876800"/>
            <a:ext cx="8229600" cy="1143000"/>
          </a:xfrm>
          <a:prstGeom prst="rect">
            <a:avLst/>
          </a:prstGeom>
        </p:spPr>
        <p:txBody>
          <a:bodyPr anchor="ctr">
            <a:normAutofit/>
          </a:bodyPr>
          <a:lstStyle/>
          <a:p>
            <a:pPr algn="ctr" fontAlgn="auto">
              <a:spcAft>
                <a:spcPts val="0"/>
              </a:spcAft>
              <a:defRPr/>
            </a:pPr>
            <a:r>
              <a:rPr lang="en-US" sz="4400">
                <a:latin typeface="+mj-lt"/>
                <a:ea typeface="+mj-ea"/>
                <a:cs typeface="+mj-cs"/>
              </a:rPr>
              <a:t>Thank You for Your Time!</a:t>
            </a:r>
            <a:endParaRPr lang="en-US" sz="4400" dirty="0">
              <a:latin typeface="+mj-lt"/>
              <a:ea typeface="+mj-ea"/>
              <a:cs typeface="+mj-cs"/>
            </a:endParaRPr>
          </a:p>
        </p:txBody>
      </p:sp>
      <p:sp>
        <p:nvSpPr>
          <p:cNvPr id="19461" name="Content Placeholder 2"/>
          <p:cNvSpPr txBox="1">
            <a:spLocks/>
          </p:cNvSpPr>
          <p:nvPr/>
        </p:nvSpPr>
        <p:spPr bwMode="auto">
          <a:xfrm>
            <a:off x="762000" y="5791200"/>
            <a:ext cx="8229600" cy="609600"/>
          </a:xfrm>
          <a:prstGeom prst="rect">
            <a:avLst/>
          </a:prstGeom>
          <a:noFill/>
          <a:ln w="9525">
            <a:noFill/>
            <a:miter lim="800000"/>
            <a:headEnd/>
            <a:tailEnd/>
          </a:ln>
        </p:spPr>
        <p:txBody>
          <a:bodyPr/>
          <a:lstStyle/>
          <a:p>
            <a:pPr marL="342900" indent="-342900">
              <a:spcBef>
                <a:spcPct val="20000"/>
              </a:spcBef>
              <a:buFont typeface="Arial" charset="0"/>
              <a:buNone/>
            </a:pPr>
            <a:r>
              <a:rPr lang="en-US" sz="3200">
                <a:latin typeface="Calibri" pitchFamily="34" charset="0"/>
              </a:rPr>
              <a:t>		Please comment or ask questions!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123</TotalTime>
  <Words>413</Words>
  <Application>Microsoft Office PowerPoint</Application>
  <PresentationFormat>On-screen Show (4:3)</PresentationFormat>
  <Paragraphs>47</Paragraphs>
  <Slides>8</Slides>
  <Notes>0</Notes>
  <HiddenSlides>0</HiddenSlides>
  <MMClips>0</MMClips>
  <ScaleCrop>false</ScaleCrop>
  <HeadingPairs>
    <vt:vector size="6" baseType="variant">
      <vt:variant>
        <vt:lpstr>Fonts Used</vt:lpstr>
      </vt:variant>
      <vt:variant>
        <vt:i4>2</vt:i4>
      </vt:variant>
      <vt:variant>
        <vt:lpstr>Design Template</vt:lpstr>
      </vt:variant>
      <vt:variant>
        <vt:i4>1</vt:i4>
      </vt:variant>
      <vt:variant>
        <vt:lpstr>Slide Titles</vt:lpstr>
      </vt:variant>
      <vt:variant>
        <vt:i4>8</vt:i4>
      </vt:variant>
    </vt:vector>
  </HeadingPairs>
  <TitlesOfParts>
    <vt:vector size="11" baseType="lpstr">
      <vt:lpstr>Calibri</vt:lpstr>
      <vt:lpstr>Arial</vt:lpstr>
      <vt:lpstr>Default Design</vt:lpstr>
      <vt:lpstr>Salvatore DiLeo &amp; Louis Sanchez ~present~</vt:lpstr>
      <vt:lpstr>Slide 2</vt:lpstr>
      <vt:lpstr>Example Board</vt:lpstr>
      <vt:lpstr>Slide 4</vt:lpstr>
      <vt:lpstr>Slide 5</vt:lpstr>
      <vt:lpstr>Mock-Ups of the Major Screens</vt:lpstr>
      <vt:lpstr>iPhone Functionality</vt:lpstr>
      <vt:lpstr>Possible Future Developments</vt:lpstr>
    </vt:vector>
  </TitlesOfParts>
  <Company>The DiLeo Family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DiLeo</dc:creator>
  <cp:lastModifiedBy>Louis Sanchez</cp:lastModifiedBy>
  <cp:revision>19</cp:revision>
  <dcterms:created xsi:type="dcterms:W3CDTF">2010-04-07T22:48:27Z</dcterms:created>
  <dcterms:modified xsi:type="dcterms:W3CDTF">2010-04-13T01:37:01Z</dcterms:modified>
</cp:coreProperties>
</file>