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64" r:id="rId6"/>
    <p:sldId id="258" r:id="rId7"/>
    <p:sldId id="260" r:id="rId8"/>
    <p:sldId id="266" r:id="rId9"/>
    <p:sldId id="261" r:id="rId10"/>
    <p:sldId id="267"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4660"/>
  </p:normalViewPr>
  <p:slideViewPr>
    <p:cSldViewPr>
      <p:cViewPr varScale="1">
        <p:scale>
          <a:sx n="88" d="100"/>
          <a:sy n="88" d="100"/>
        </p:scale>
        <p:origin x="-5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B1CDBF-F376-44BC-8CCA-F201E29C5A75}" type="datetimeFigureOut">
              <a:rPr lang="en-US" smtClean="0"/>
              <a:pPr/>
              <a:t>04/12/2010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75B28-E83E-4102-865F-49D1F8AFE0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1CDBF-F376-44BC-8CCA-F201E29C5A75}" type="datetimeFigureOut">
              <a:rPr lang="en-US" smtClean="0"/>
              <a:pPr/>
              <a:t>04/12/2010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75B28-E83E-4102-865F-49D1F8AFE0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470025"/>
          </a:xfrm>
        </p:spPr>
        <p:txBody>
          <a:bodyPr/>
          <a:lstStyle/>
          <a:p>
            <a:r>
              <a:rPr lang="en-US" dirty="0" smtClean="0">
                <a:solidFill>
                  <a:schemeClr val="accent1">
                    <a:lumMod val="20000"/>
                    <a:lumOff val="80000"/>
                  </a:schemeClr>
                </a:solidFill>
              </a:rPr>
              <a:t>Salvatore </a:t>
            </a:r>
            <a:r>
              <a:rPr lang="en-US" dirty="0" err="1" smtClean="0">
                <a:solidFill>
                  <a:schemeClr val="accent1">
                    <a:lumMod val="20000"/>
                    <a:lumOff val="80000"/>
                  </a:schemeClr>
                </a:solidFill>
              </a:rPr>
              <a:t>DiLeo</a:t>
            </a:r>
            <a:r>
              <a:rPr lang="en-US" dirty="0" smtClean="0">
                <a:solidFill>
                  <a:schemeClr val="accent1">
                    <a:lumMod val="20000"/>
                    <a:lumOff val="80000"/>
                  </a:schemeClr>
                </a:solidFill>
              </a:rPr>
              <a:t> &amp; Louis Sanchez</a:t>
            </a:r>
            <a:r>
              <a:rPr lang="en-US" dirty="0" smtClean="0"/>
              <a:t/>
            </a:r>
            <a:br>
              <a:rPr lang="en-US" dirty="0" smtClean="0"/>
            </a:br>
            <a:r>
              <a:rPr lang="en-US" dirty="0" smtClean="0">
                <a:solidFill>
                  <a:schemeClr val="tx1">
                    <a:lumMod val="75000"/>
                    <a:lumOff val="25000"/>
                  </a:schemeClr>
                </a:solidFill>
              </a:rPr>
              <a:t>~present~</a:t>
            </a:r>
            <a:endParaRPr lang="en-US" dirty="0">
              <a:solidFill>
                <a:schemeClr val="tx1">
                  <a:lumMod val="75000"/>
                  <a:lumOff val="25000"/>
                </a:schemeClr>
              </a:solidFill>
            </a:endParaRPr>
          </a:p>
        </p:txBody>
      </p:sp>
      <p:pic>
        <p:nvPicPr>
          <p:cNvPr id="1026" name="Picture 2" descr="C:\Documents and Settings\Salvatore\Desktop\iPhone Final Project Proposal\KenKen Banner.png"/>
          <p:cNvPicPr>
            <a:picLocks noChangeAspect="1" noChangeArrowheads="1"/>
          </p:cNvPicPr>
          <p:nvPr/>
        </p:nvPicPr>
        <p:blipFill>
          <a:blip r:embed="rId2" cstate="print"/>
          <a:srcRect/>
          <a:stretch>
            <a:fillRect/>
          </a:stretch>
        </p:blipFill>
        <p:spPr bwMode="auto">
          <a:xfrm>
            <a:off x="1752600" y="2781300"/>
            <a:ext cx="5715000" cy="952500"/>
          </a:xfrm>
          <a:prstGeom prst="rect">
            <a:avLst/>
          </a:prstGeom>
          <a:noFill/>
        </p:spPr>
      </p:pic>
      <p:sp>
        <p:nvSpPr>
          <p:cNvPr id="6" name="TextBox 5"/>
          <p:cNvSpPr txBox="1"/>
          <p:nvPr/>
        </p:nvSpPr>
        <p:spPr>
          <a:xfrm>
            <a:off x="2743200" y="3810000"/>
            <a:ext cx="3733800" cy="830997"/>
          </a:xfrm>
          <a:prstGeom prst="rect">
            <a:avLst/>
          </a:prstGeom>
          <a:noFill/>
        </p:spPr>
        <p:txBody>
          <a:bodyPr wrap="square" rtlCol="0">
            <a:spAutoFit/>
          </a:bodyPr>
          <a:lstStyle/>
          <a:p>
            <a:r>
              <a:rPr lang="en-US" sz="4800" dirty="0" smtClean="0">
                <a:solidFill>
                  <a:schemeClr val="accent3"/>
                </a:solidFill>
              </a:rPr>
              <a:t>for the </a:t>
            </a:r>
            <a:r>
              <a:rPr lang="en-US" sz="4800" dirty="0" err="1" smtClean="0">
                <a:solidFill>
                  <a:schemeClr val="accent3"/>
                </a:solidFill>
              </a:rPr>
              <a:t>iPhone</a:t>
            </a:r>
            <a:endParaRPr lang="en-US" sz="4800"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Mock-Ups of the Major Screens</a:t>
            </a:r>
            <a:endParaRPr lang="en-US" dirty="0"/>
          </a:p>
        </p:txBody>
      </p:sp>
      <p:pic>
        <p:nvPicPr>
          <p:cNvPr id="20" name="Picture 3" descr="C:\Documents and Settings\Salvatore\My Documents\New York University\Computer Science\iPhone and iPad Programming\Final Project\Proposal\aa1.png"/>
          <p:cNvPicPr>
            <a:picLocks noChangeAspect="1" noChangeArrowheads="1"/>
          </p:cNvPicPr>
          <p:nvPr/>
        </p:nvPicPr>
        <p:blipFill>
          <a:blip r:embed="rId2" cstate="print"/>
          <a:srcRect/>
          <a:stretch>
            <a:fillRect/>
          </a:stretch>
        </p:blipFill>
        <p:spPr bwMode="auto">
          <a:xfrm>
            <a:off x="2796981" y="709428"/>
            <a:ext cx="3527619" cy="6148572"/>
          </a:xfrm>
          <a:prstGeom prst="rect">
            <a:avLst/>
          </a:prstGeom>
          <a:noFill/>
        </p:spPr>
      </p:pic>
      <p:pic>
        <p:nvPicPr>
          <p:cNvPr id="23" name="Picture 13" descr="C:\Documents and Settings\Salvatore\My Documents\New York University\Computer Science\iPhone and iPad Programming\Final Project\Proposal\aa4.png"/>
          <p:cNvPicPr>
            <a:picLocks noChangeAspect="1" noChangeArrowheads="1"/>
          </p:cNvPicPr>
          <p:nvPr/>
        </p:nvPicPr>
        <p:blipFill>
          <a:blip r:embed="rId3" cstate="print"/>
          <a:srcRect/>
          <a:stretch>
            <a:fillRect/>
          </a:stretch>
        </p:blipFill>
        <p:spPr bwMode="auto">
          <a:xfrm>
            <a:off x="3517900" y="4800600"/>
            <a:ext cx="901700" cy="381000"/>
          </a:xfrm>
          <a:prstGeom prst="rect">
            <a:avLst/>
          </a:prstGeom>
          <a:noFill/>
        </p:spPr>
      </p:pic>
      <p:pic>
        <p:nvPicPr>
          <p:cNvPr id="24" name="Picture 15" descr="C:\Documents and Settings\Salvatore\My Documents\New York University\Computer Science\iPhone and iPad Programming\Final Project\Proposal\aa6.png"/>
          <p:cNvPicPr>
            <a:picLocks noChangeAspect="1" noChangeArrowheads="1"/>
          </p:cNvPicPr>
          <p:nvPr/>
        </p:nvPicPr>
        <p:blipFill>
          <a:blip r:embed="rId4" cstate="print"/>
          <a:srcRect/>
          <a:stretch>
            <a:fillRect/>
          </a:stretch>
        </p:blipFill>
        <p:spPr bwMode="auto">
          <a:xfrm>
            <a:off x="3352800" y="1828800"/>
            <a:ext cx="800100" cy="381000"/>
          </a:xfrm>
          <a:prstGeom prst="rect">
            <a:avLst/>
          </a:prstGeom>
          <a:noFill/>
        </p:spPr>
      </p:pic>
      <p:pic>
        <p:nvPicPr>
          <p:cNvPr id="28" name="Picture 16" descr="C:\Documents and Settings\Salvatore\My Documents\New York University\Computer Science\iPhone and iPad Programming\Final Project\Proposal\aa5.png"/>
          <p:cNvPicPr>
            <a:picLocks noChangeAspect="1" noChangeArrowheads="1"/>
          </p:cNvPicPr>
          <p:nvPr/>
        </p:nvPicPr>
        <p:blipFill>
          <a:blip r:embed="rId5" cstate="print"/>
          <a:srcRect/>
          <a:stretch>
            <a:fillRect/>
          </a:stretch>
        </p:blipFill>
        <p:spPr bwMode="auto">
          <a:xfrm>
            <a:off x="4737100" y="4800600"/>
            <a:ext cx="901700" cy="381000"/>
          </a:xfrm>
          <a:prstGeom prst="rect">
            <a:avLst/>
          </a:prstGeom>
          <a:noFill/>
        </p:spPr>
      </p:pic>
      <p:pic>
        <p:nvPicPr>
          <p:cNvPr id="29" name="Picture 8" descr="C:\Documents and Settings\Salvatore\My Documents\New York University\Computer Science\iPhone and iPad Programming\Final Project\Proposal\aa7.png"/>
          <p:cNvPicPr>
            <a:picLocks noChangeAspect="1" noChangeArrowheads="1"/>
          </p:cNvPicPr>
          <p:nvPr/>
        </p:nvPicPr>
        <p:blipFill>
          <a:blip r:embed="rId6" cstate="print"/>
          <a:srcRect/>
          <a:stretch>
            <a:fillRect/>
          </a:stretch>
        </p:blipFill>
        <p:spPr bwMode="auto">
          <a:xfrm>
            <a:off x="3352800" y="2286000"/>
            <a:ext cx="2438095" cy="243809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Future Developments</a:t>
            </a:r>
            <a:endParaRPr lang="en-US" dirty="0"/>
          </a:p>
        </p:txBody>
      </p:sp>
      <p:sp>
        <p:nvSpPr>
          <p:cNvPr id="3" name="Content Placeholder 2"/>
          <p:cNvSpPr>
            <a:spLocks noGrp="1"/>
          </p:cNvSpPr>
          <p:nvPr>
            <p:ph idx="1"/>
          </p:nvPr>
        </p:nvSpPr>
        <p:spPr/>
        <p:txBody>
          <a:bodyPr/>
          <a:lstStyle/>
          <a:p>
            <a:r>
              <a:rPr lang="en-US" dirty="0" smtClean="0"/>
              <a:t>Displaying </a:t>
            </a:r>
            <a:r>
              <a:rPr lang="en-US" dirty="0" smtClean="0"/>
              <a:t>a timer for the </a:t>
            </a:r>
            <a:r>
              <a:rPr lang="en-US" dirty="0" smtClean="0"/>
              <a:t>user</a:t>
            </a:r>
            <a:r>
              <a:rPr lang="en-US" dirty="0" smtClean="0"/>
              <a:t> </a:t>
            </a:r>
            <a:r>
              <a:rPr lang="en-US" dirty="0" smtClean="0"/>
              <a:t>and saving his best times.</a:t>
            </a:r>
          </a:p>
          <a:p>
            <a:r>
              <a:rPr lang="en-US" dirty="0" smtClean="0"/>
              <a:t>Larger board sizes</a:t>
            </a:r>
            <a:r>
              <a:rPr lang="en-US" dirty="0" smtClean="0"/>
              <a:t>.</a:t>
            </a:r>
          </a:p>
          <a:p>
            <a:r>
              <a:rPr lang="en-US" dirty="0" smtClean="0"/>
              <a:t>The ability to save multiple boards at once.</a:t>
            </a:r>
          </a:p>
          <a:p>
            <a:pPr>
              <a:buNone/>
            </a:pPr>
            <a:endParaRPr lang="en-US" dirty="0"/>
          </a:p>
        </p:txBody>
      </p:sp>
      <p:sp>
        <p:nvSpPr>
          <p:cNvPr id="6" name="Title 1"/>
          <p:cNvSpPr txBox="1">
            <a:spLocks/>
          </p:cNvSpPr>
          <p:nvPr/>
        </p:nvSpPr>
        <p:spPr>
          <a:xfrm>
            <a:off x="457200" y="487680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 You for Your Time!</a:t>
            </a:r>
          </a:p>
        </p:txBody>
      </p:sp>
      <p:sp>
        <p:nvSpPr>
          <p:cNvPr id="7" name="Content Placeholder 2"/>
          <p:cNvSpPr txBox="1">
            <a:spLocks/>
          </p:cNvSpPr>
          <p:nvPr/>
        </p:nvSpPr>
        <p:spPr>
          <a:xfrm>
            <a:off x="457200" y="57912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Please comment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and/or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ask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70000" lnSpcReduction="20000"/>
          </a:bodyPr>
          <a:lstStyle/>
          <a:p>
            <a:pPr>
              <a:buNone/>
            </a:pPr>
            <a:r>
              <a:rPr lang="en-US" dirty="0" smtClean="0"/>
              <a:t>          </a:t>
            </a:r>
            <a:r>
              <a:rPr lang="en-US" dirty="0" err="1" smtClean="0"/>
              <a:t>KenKen</a:t>
            </a:r>
            <a:r>
              <a:rPr lang="en-US" dirty="0" smtClean="0"/>
              <a:t> is a logic and arithmetic based puzzle </a:t>
            </a:r>
            <a:r>
              <a:rPr lang="en-US" dirty="0" smtClean="0"/>
              <a:t>game in which you fill a square grid of boxes with numbers. A board consists </a:t>
            </a:r>
            <a:r>
              <a:rPr lang="en-US" dirty="0" smtClean="0"/>
              <a:t>of </a:t>
            </a:r>
            <a:r>
              <a:rPr lang="en-US" dirty="0" err="1" smtClean="0"/>
              <a:t>n</a:t>
            </a:r>
            <a:r>
              <a:rPr lang="en-US" baseline="30000" dirty="0" err="1" smtClean="0"/>
              <a:t>2</a:t>
            </a:r>
            <a:r>
              <a:rPr lang="en-US" dirty="0" smtClean="0"/>
              <a:t> boxes, </a:t>
            </a:r>
            <a:r>
              <a:rPr lang="en-US" dirty="0" smtClean="0"/>
              <a:t>arranged in </a:t>
            </a:r>
            <a:r>
              <a:rPr lang="en-US" dirty="0" smtClean="0"/>
              <a:t>an </a:t>
            </a:r>
            <a:r>
              <a:rPr lang="en-US" dirty="0" err="1" smtClean="0"/>
              <a:t>n</a:t>
            </a:r>
            <a:r>
              <a:rPr lang="en-US" dirty="0" err="1" smtClean="0"/>
              <a:t>×</a:t>
            </a:r>
            <a:r>
              <a:rPr lang="en-US" dirty="0" err="1" smtClean="0"/>
              <a:t>n</a:t>
            </a:r>
            <a:r>
              <a:rPr lang="en-US" dirty="0" smtClean="0"/>
              <a:t> </a:t>
            </a:r>
            <a:r>
              <a:rPr lang="en-US" dirty="0" smtClean="0"/>
              <a:t>grid. Each </a:t>
            </a:r>
            <a:r>
              <a:rPr lang="en-US" dirty="0" smtClean="0"/>
              <a:t>box is </a:t>
            </a:r>
            <a:r>
              <a:rPr lang="en-US" dirty="0" smtClean="0"/>
              <a:t>filled with a number, from 1 to </a:t>
            </a:r>
            <a:r>
              <a:rPr lang="en-US" dirty="0" smtClean="0"/>
              <a:t>n, </a:t>
            </a:r>
            <a:r>
              <a:rPr lang="en-US" dirty="0" smtClean="0"/>
              <a:t>abiding by a few simple rules</a:t>
            </a:r>
            <a:r>
              <a:rPr lang="en-US" dirty="0" smtClean="0"/>
              <a:t>:</a:t>
            </a:r>
          </a:p>
          <a:p>
            <a:pPr>
              <a:buNone/>
            </a:pPr>
            <a:endParaRPr lang="en-US" dirty="0" smtClean="0"/>
          </a:p>
          <a:p>
            <a:r>
              <a:rPr lang="en-US" dirty="0" smtClean="0"/>
              <a:t>The </a:t>
            </a:r>
            <a:r>
              <a:rPr lang="en-US" dirty="0" smtClean="0"/>
              <a:t>numbers cannot repeat in any row or column.</a:t>
            </a:r>
          </a:p>
          <a:p>
            <a:r>
              <a:rPr lang="en-US" dirty="0" smtClean="0"/>
              <a:t>The numbers in each heavily outlined set of </a:t>
            </a:r>
            <a:r>
              <a:rPr lang="en-US" dirty="0" smtClean="0"/>
              <a:t>boxes (cages</a:t>
            </a:r>
            <a:r>
              <a:rPr lang="en-US" dirty="0"/>
              <a:t>)</a:t>
            </a:r>
            <a:r>
              <a:rPr lang="en-US" dirty="0" smtClean="0"/>
              <a:t> must combine (in any order) using the mathematical operation indicated to form the target number shown in the top corner of the cage.</a:t>
            </a:r>
          </a:p>
          <a:p>
            <a:r>
              <a:rPr lang="en-US" dirty="0" smtClean="0"/>
              <a:t>Cages with one box are just filled with the target number.</a:t>
            </a:r>
          </a:p>
          <a:p>
            <a:r>
              <a:rPr lang="en-US" dirty="0" smtClean="0"/>
              <a:t>A number can repeat within a cage as long as it is not in the same row or column</a:t>
            </a:r>
            <a:r>
              <a:rPr lang="en-US" dirty="0" smtClean="0"/>
              <a:t>.</a:t>
            </a:r>
          </a:p>
          <a:p>
            <a:endParaRPr lang="en-US" dirty="0" smtClean="0"/>
          </a:p>
          <a:p>
            <a:pPr>
              <a:buNone/>
            </a:pPr>
            <a:r>
              <a:rPr lang="en-US" dirty="0" smtClean="0"/>
              <a:t>	</a:t>
            </a:r>
            <a:r>
              <a:rPr lang="en-US" dirty="0" smtClean="0"/>
              <a:t>	Board </a:t>
            </a:r>
            <a:r>
              <a:rPr lang="en-US" dirty="0" smtClean="0"/>
              <a:t>sizes range from 4×4 to 9×9. Sizes outside </a:t>
            </a:r>
            <a:r>
              <a:rPr lang="en-US" dirty="0" smtClean="0"/>
              <a:t>that range </a:t>
            </a:r>
            <a:r>
              <a:rPr lang="en-US" dirty="0" smtClean="0"/>
              <a:t>are </a:t>
            </a:r>
            <a:r>
              <a:rPr lang="en-US" dirty="0" smtClean="0"/>
              <a:t>not really used, </a:t>
            </a:r>
            <a:r>
              <a:rPr lang="en-US" dirty="0" smtClean="0"/>
              <a:t>although possible</a:t>
            </a:r>
            <a:r>
              <a:rPr lang="en-US" dirty="0" smtClean="0"/>
              <a:t>. The largest cage sizes seem to be 3 for 4</a:t>
            </a:r>
            <a:r>
              <a:rPr lang="en-US" dirty="0" smtClean="0"/>
              <a:t>×</a:t>
            </a:r>
            <a:r>
              <a:rPr lang="en-US" dirty="0" smtClean="0"/>
              <a:t>4 and 5</a:t>
            </a:r>
            <a:r>
              <a:rPr lang="en-US" dirty="0" smtClean="0"/>
              <a:t>×</a:t>
            </a:r>
            <a:r>
              <a:rPr lang="en-US" dirty="0" smtClean="0"/>
              <a:t>5 boards, 4 for 6×6 and 7×7 boards, and 5 for 8×8 and 9×9 boards. The mathematical operators used are addition, subtraction, multiplication, and division. Also, boxes are </a:t>
            </a:r>
            <a:r>
              <a:rPr lang="en-US" i="1" dirty="0" smtClean="0"/>
              <a:t>not</a:t>
            </a:r>
            <a:r>
              <a:rPr lang="en-US" dirty="0" smtClean="0"/>
              <a:t> locked once a number is entered, so mistakes can be corrected.</a:t>
            </a:r>
            <a:endParaRPr lang="en-US" i="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t>
            </a:r>
            <a:r>
              <a:rPr lang="en-US" dirty="0" smtClean="0"/>
              <a:t>4×4 Board</a:t>
            </a:r>
            <a:endParaRPr lang="en-US" dirty="0"/>
          </a:p>
        </p:txBody>
      </p:sp>
      <p:sp>
        <p:nvSpPr>
          <p:cNvPr id="6" name="TextBox 5"/>
          <p:cNvSpPr txBox="1"/>
          <p:nvPr/>
        </p:nvSpPr>
        <p:spPr>
          <a:xfrm>
            <a:off x="1524000" y="5722203"/>
            <a:ext cx="1560042" cy="830997"/>
          </a:xfrm>
          <a:prstGeom prst="rect">
            <a:avLst/>
          </a:prstGeom>
          <a:noFill/>
        </p:spPr>
        <p:txBody>
          <a:bodyPr wrap="none" rtlCol="0">
            <a:spAutoFit/>
          </a:bodyPr>
          <a:lstStyle/>
          <a:p>
            <a:r>
              <a:rPr lang="en-US" sz="4800" dirty="0" smtClean="0"/>
              <a:t>Blank</a:t>
            </a:r>
            <a:endParaRPr lang="en-US" sz="4800" dirty="0"/>
          </a:p>
        </p:txBody>
      </p:sp>
      <p:sp>
        <p:nvSpPr>
          <p:cNvPr id="7" name="TextBox 6"/>
          <p:cNvSpPr txBox="1"/>
          <p:nvPr/>
        </p:nvSpPr>
        <p:spPr>
          <a:xfrm>
            <a:off x="5937859" y="5722203"/>
            <a:ext cx="1834541" cy="830997"/>
          </a:xfrm>
          <a:prstGeom prst="rect">
            <a:avLst/>
          </a:prstGeom>
          <a:noFill/>
        </p:spPr>
        <p:txBody>
          <a:bodyPr wrap="none" rtlCol="0">
            <a:spAutoFit/>
          </a:bodyPr>
          <a:lstStyle/>
          <a:p>
            <a:r>
              <a:rPr lang="en-US" sz="4800" dirty="0" smtClean="0"/>
              <a:t>Solved</a:t>
            </a:r>
            <a:endParaRPr lang="en-US" sz="4800" dirty="0"/>
          </a:p>
        </p:txBody>
      </p:sp>
      <p:pic>
        <p:nvPicPr>
          <p:cNvPr id="1026" name="Picture 2" descr="C:\Documents and Settings\Salvatore\My Documents\New York University\Computer Science\iPhone and iPad Programming\Final Project\Proposal\44b.png"/>
          <p:cNvPicPr>
            <a:picLocks noChangeAspect="1" noChangeArrowheads="1"/>
          </p:cNvPicPr>
          <p:nvPr/>
        </p:nvPicPr>
        <p:blipFill>
          <a:blip r:embed="rId2" cstate="print"/>
          <a:srcRect/>
          <a:stretch>
            <a:fillRect/>
          </a:stretch>
        </p:blipFill>
        <p:spPr bwMode="auto">
          <a:xfrm>
            <a:off x="279400" y="1498600"/>
            <a:ext cx="4064000" cy="4064000"/>
          </a:xfrm>
          <a:prstGeom prst="rect">
            <a:avLst/>
          </a:prstGeom>
          <a:noFill/>
        </p:spPr>
      </p:pic>
      <p:pic>
        <p:nvPicPr>
          <p:cNvPr id="1027" name="Picture 3" descr="C:\Documents and Settings\Salvatore\My Documents\New York University\Computer Science\iPhone and iPad Programming\Final Project\Proposal\44s.png"/>
          <p:cNvPicPr>
            <a:picLocks noChangeAspect="1" noChangeArrowheads="1"/>
          </p:cNvPicPr>
          <p:nvPr/>
        </p:nvPicPr>
        <p:blipFill>
          <a:blip r:embed="rId3" cstate="print"/>
          <a:srcRect/>
          <a:stretch>
            <a:fillRect/>
          </a:stretch>
        </p:blipFill>
        <p:spPr bwMode="auto">
          <a:xfrm>
            <a:off x="4800600" y="1498600"/>
            <a:ext cx="4064000" cy="4064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6</a:t>
            </a:r>
            <a:r>
              <a:rPr lang="en-US" dirty="0" smtClean="0"/>
              <a:t>×6 Board</a:t>
            </a:r>
            <a:endParaRPr lang="en-US" dirty="0"/>
          </a:p>
        </p:txBody>
      </p:sp>
      <p:sp>
        <p:nvSpPr>
          <p:cNvPr id="6" name="TextBox 5"/>
          <p:cNvSpPr txBox="1"/>
          <p:nvPr/>
        </p:nvSpPr>
        <p:spPr>
          <a:xfrm>
            <a:off x="1524000" y="5722203"/>
            <a:ext cx="1560042" cy="830997"/>
          </a:xfrm>
          <a:prstGeom prst="rect">
            <a:avLst/>
          </a:prstGeom>
          <a:noFill/>
        </p:spPr>
        <p:txBody>
          <a:bodyPr wrap="none" rtlCol="0">
            <a:spAutoFit/>
          </a:bodyPr>
          <a:lstStyle/>
          <a:p>
            <a:r>
              <a:rPr lang="en-US" sz="4800" dirty="0" smtClean="0"/>
              <a:t>Blank</a:t>
            </a:r>
            <a:endParaRPr lang="en-US" sz="4800" dirty="0"/>
          </a:p>
        </p:txBody>
      </p:sp>
      <p:sp>
        <p:nvSpPr>
          <p:cNvPr id="7" name="TextBox 6"/>
          <p:cNvSpPr txBox="1"/>
          <p:nvPr/>
        </p:nvSpPr>
        <p:spPr>
          <a:xfrm>
            <a:off x="5937859" y="5722203"/>
            <a:ext cx="1834541" cy="830997"/>
          </a:xfrm>
          <a:prstGeom prst="rect">
            <a:avLst/>
          </a:prstGeom>
          <a:noFill/>
        </p:spPr>
        <p:txBody>
          <a:bodyPr wrap="none" rtlCol="0">
            <a:spAutoFit/>
          </a:bodyPr>
          <a:lstStyle/>
          <a:p>
            <a:r>
              <a:rPr lang="en-US" sz="4800" dirty="0" smtClean="0"/>
              <a:t>Solved</a:t>
            </a:r>
            <a:endParaRPr lang="en-US" sz="4800" dirty="0"/>
          </a:p>
        </p:txBody>
      </p:sp>
      <p:pic>
        <p:nvPicPr>
          <p:cNvPr id="2050" name="Picture 2" descr="C:\Documents and Settings\Salvatore\My Documents\New York University\Computer Science\iPhone and iPad Programming\Final Project\Proposal\66b.png"/>
          <p:cNvPicPr>
            <a:picLocks noChangeAspect="1" noChangeArrowheads="1"/>
          </p:cNvPicPr>
          <p:nvPr/>
        </p:nvPicPr>
        <p:blipFill>
          <a:blip r:embed="rId2" cstate="print"/>
          <a:srcRect/>
          <a:stretch>
            <a:fillRect/>
          </a:stretch>
        </p:blipFill>
        <p:spPr bwMode="auto">
          <a:xfrm>
            <a:off x="279400" y="1524000"/>
            <a:ext cx="4064000" cy="4064000"/>
          </a:xfrm>
          <a:prstGeom prst="rect">
            <a:avLst/>
          </a:prstGeom>
          <a:noFill/>
        </p:spPr>
      </p:pic>
      <p:pic>
        <p:nvPicPr>
          <p:cNvPr id="2051" name="Picture 3" descr="C:\Documents and Settings\Salvatore\My Documents\New York University\Computer Science\iPhone and iPad Programming\Final Project\Proposal\66s.png"/>
          <p:cNvPicPr>
            <a:picLocks noChangeAspect="1" noChangeArrowheads="1"/>
          </p:cNvPicPr>
          <p:nvPr/>
        </p:nvPicPr>
        <p:blipFill>
          <a:blip r:embed="rId3" cstate="print"/>
          <a:srcRect/>
          <a:stretch>
            <a:fillRect/>
          </a:stretch>
        </p:blipFill>
        <p:spPr bwMode="auto">
          <a:xfrm>
            <a:off x="4800600" y="1524000"/>
            <a:ext cx="4064000" cy="406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8</a:t>
            </a:r>
            <a:r>
              <a:rPr lang="en-US" dirty="0" smtClean="0"/>
              <a:t>×8 Board</a:t>
            </a:r>
            <a:endParaRPr lang="en-US" dirty="0"/>
          </a:p>
        </p:txBody>
      </p:sp>
      <p:sp>
        <p:nvSpPr>
          <p:cNvPr id="6" name="TextBox 5"/>
          <p:cNvSpPr txBox="1"/>
          <p:nvPr/>
        </p:nvSpPr>
        <p:spPr>
          <a:xfrm>
            <a:off x="1524000" y="5722203"/>
            <a:ext cx="1560042" cy="830997"/>
          </a:xfrm>
          <a:prstGeom prst="rect">
            <a:avLst/>
          </a:prstGeom>
          <a:noFill/>
        </p:spPr>
        <p:txBody>
          <a:bodyPr wrap="none" rtlCol="0">
            <a:spAutoFit/>
          </a:bodyPr>
          <a:lstStyle/>
          <a:p>
            <a:r>
              <a:rPr lang="en-US" sz="4800" dirty="0" smtClean="0"/>
              <a:t>Blank</a:t>
            </a:r>
            <a:endParaRPr lang="en-US" sz="4800" dirty="0"/>
          </a:p>
        </p:txBody>
      </p:sp>
      <p:sp>
        <p:nvSpPr>
          <p:cNvPr id="7" name="TextBox 6"/>
          <p:cNvSpPr txBox="1"/>
          <p:nvPr/>
        </p:nvSpPr>
        <p:spPr>
          <a:xfrm>
            <a:off x="5937859" y="5722203"/>
            <a:ext cx="1834541" cy="830997"/>
          </a:xfrm>
          <a:prstGeom prst="rect">
            <a:avLst/>
          </a:prstGeom>
          <a:noFill/>
        </p:spPr>
        <p:txBody>
          <a:bodyPr wrap="none" rtlCol="0">
            <a:spAutoFit/>
          </a:bodyPr>
          <a:lstStyle/>
          <a:p>
            <a:r>
              <a:rPr lang="en-US" sz="4800" dirty="0" smtClean="0"/>
              <a:t>Solved</a:t>
            </a:r>
            <a:endParaRPr lang="en-US" sz="4800" dirty="0"/>
          </a:p>
        </p:txBody>
      </p:sp>
      <p:pic>
        <p:nvPicPr>
          <p:cNvPr id="3074" name="Picture 2" descr="C:\Documents and Settings\Salvatore\My Documents\New York University\Computer Science\iPhone and iPad Programming\Final Project\Proposal\88b.png"/>
          <p:cNvPicPr>
            <a:picLocks noChangeAspect="1" noChangeArrowheads="1"/>
          </p:cNvPicPr>
          <p:nvPr/>
        </p:nvPicPr>
        <p:blipFill>
          <a:blip r:embed="rId2" cstate="print"/>
          <a:srcRect/>
          <a:stretch>
            <a:fillRect/>
          </a:stretch>
        </p:blipFill>
        <p:spPr bwMode="auto">
          <a:xfrm>
            <a:off x="279400" y="1498600"/>
            <a:ext cx="4064000" cy="4064000"/>
          </a:xfrm>
          <a:prstGeom prst="rect">
            <a:avLst/>
          </a:prstGeom>
          <a:noFill/>
        </p:spPr>
      </p:pic>
      <p:pic>
        <p:nvPicPr>
          <p:cNvPr id="3075" name="Picture 3" descr="C:\Documents and Settings\Salvatore\My Documents\New York University\Computer Science\iPhone and iPad Programming\Final Project\Proposal\88s.png"/>
          <p:cNvPicPr>
            <a:picLocks noChangeAspect="1" noChangeArrowheads="1"/>
          </p:cNvPicPr>
          <p:nvPr/>
        </p:nvPicPr>
        <p:blipFill>
          <a:blip r:embed="rId3" cstate="print"/>
          <a:srcRect/>
          <a:stretch>
            <a:fillRect/>
          </a:stretch>
        </p:blipFill>
        <p:spPr bwMode="auto">
          <a:xfrm>
            <a:off x="4800600" y="1498600"/>
            <a:ext cx="4064000" cy="4064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62500" lnSpcReduction="20000"/>
          </a:bodyPr>
          <a:lstStyle/>
          <a:p>
            <a:r>
              <a:rPr lang="en-US" dirty="0" smtClean="0"/>
              <a:t>Intended Audience:</a:t>
            </a:r>
          </a:p>
          <a:p>
            <a:pPr>
              <a:buNone/>
            </a:pPr>
            <a:r>
              <a:rPr lang="en-US" dirty="0"/>
              <a:t>	</a:t>
            </a:r>
            <a:r>
              <a:rPr lang="en-US" dirty="0" smtClean="0"/>
              <a:t>	Anyone who enjoys puzzles or logic-based games.</a:t>
            </a:r>
          </a:p>
          <a:p>
            <a:pPr>
              <a:buNone/>
            </a:pPr>
            <a:endParaRPr lang="en-US" dirty="0" smtClean="0"/>
          </a:p>
          <a:p>
            <a:r>
              <a:rPr lang="en-US" dirty="0" smtClean="0"/>
              <a:t>Technical Challenges and Resources Needed:</a:t>
            </a:r>
          </a:p>
          <a:p>
            <a:pPr>
              <a:buNone/>
            </a:pPr>
            <a:r>
              <a:rPr lang="en-US" dirty="0"/>
              <a:t>	</a:t>
            </a:r>
            <a:r>
              <a:rPr lang="en-US" dirty="0" smtClean="0"/>
              <a:t>	The main challenges will be to create a random board generator that creates sensible boards, to enable the user to save his current board for completion later, </a:t>
            </a:r>
            <a:r>
              <a:rPr lang="en-US" dirty="0" smtClean="0"/>
              <a:t>and to </a:t>
            </a:r>
            <a:r>
              <a:rPr lang="en-US" dirty="0" smtClean="0"/>
              <a:t>have the cages, target number, and indicated mathematical operation display properly no matter what random board is generated</a:t>
            </a:r>
            <a:r>
              <a:rPr lang="en-US" dirty="0" smtClean="0"/>
              <a:t>. The best way of approaching this would be to create a custom view for the “box” element of the puzzle. This view would have properties for each feature a box may have: a number, a target number, a mathematical operator, and any combination of the 4 darkened borders.</a:t>
            </a:r>
            <a:endParaRPr lang="en-US" dirty="0" smtClean="0"/>
          </a:p>
          <a:p>
            <a:pPr>
              <a:buNone/>
            </a:pPr>
            <a:endParaRPr lang="en-US" dirty="0" smtClean="0"/>
          </a:p>
          <a:p>
            <a:r>
              <a:rPr lang="en-US" dirty="0" smtClean="0"/>
              <a:t>Overall Logic:</a:t>
            </a:r>
          </a:p>
          <a:p>
            <a:pPr>
              <a:buNone/>
            </a:pPr>
            <a:r>
              <a:rPr lang="en-US" dirty="0"/>
              <a:t>	</a:t>
            </a:r>
            <a:r>
              <a:rPr lang="en-US" dirty="0" smtClean="0"/>
              <a:t>	The grid of numbers would be created first, with the cages and their associated mathematical operations </a:t>
            </a:r>
            <a:r>
              <a:rPr lang="en-US" dirty="0" smtClean="0"/>
              <a:t>created after. </a:t>
            </a:r>
            <a:r>
              <a:rPr lang="en-US" dirty="0" smtClean="0"/>
              <a:t>Each </a:t>
            </a:r>
            <a:r>
              <a:rPr lang="en-US" dirty="0" smtClean="0"/>
              <a:t>number belongs </a:t>
            </a:r>
            <a:r>
              <a:rPr lang="en-US" dirty="0" smtClean="0"/>
              <a:t>to a specific </a:t>
            </a:r>
            <a:r>
              <a:rPr lang="en-US" dirty="0" smtClean="0"/>
              <a:t>box, which belongs to a specific cage</a:t>
            </a:r>
            <a:r>
              <a:rPr lang="en-US" dirty="0" smtClean="0"/>
              <a:t>, which in turn belongs to the board as a whole.</a:t>
            </a:r>
          </a:p>
          <a:p>
            <a:pPr>
              <a:buNone/>
            </a:pPr>
            <a:endParaRPr lang="en-US" dirty="0" smtClean="0"/>
          </a:p>
          <a:p>
            <a:r>
              <a:rPr lang="en-US" dirty="0" smtClean="0"/>
              <a:t>Member Responsibilities:</a:t>
            </a:r>
          </a:p>
          <a:p>
            <a:pPr>
              <a:buNone/>
            </a:pPr>
            <a:r>
              <a:rPr lang="en-US" dirty="0"/>
              <a:t>	</a:t>
            </a:r>
            <a:r>
              <a:rPr lang="en-US" dirty="0" smtClean="0"/>
              <a:t>	We will both work on all components of the project together, pair programming if you will, so there are no split responsibilities.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92500" lnSpcReduction="10000"/>
          </a:bodyPr>
          <a:lstStyle/>
          <a:p>
            <a:pPr>
              <a:buNone/>
            </a:pPr>
            <a:r>
              <a:rPr lang="en-US" dirty="0" smtClean="0"/>
              <a:t>		By Tuesday, 04 May, we plan to have the following implemented:</a:t>
            </a:r>
          </a:p>
          <a:p>
            <a:r>
              <a:rPr lang="en-US" dirty="0" smtClean="0"/>
              <a:t> A random board generator, creating </a:t>
            </a:r>
            <a:r>
              <a:rPr lang="en-US" dirty="0" smtClean="0"/>
              <a:t>sensible boards for at least </a:t>
            </a:r>
            <a:r>
              <a:rPr lang="en-US" dirty="0" smtClean="0"/>
              <a:t>the </a:t>
            </a:r>
            <a:r>
              <a:rPr lang="en-US" dirty="0" smtClean="0"/>
              <a:t>4×4 grid.</a:t>
            </a:r>
            <a:endParaRPr lang="en-US" dirty="0" smtClean="0"/>
          </a:p>
          <a:p>
            <a:r>
              <a:rPr lang="en-US" dirty="0" smtClean="0"/>
              <a:t>The ability to save the current board for completion later</a:t>
            </a:r>
            <a:r>
              <a:rPr lang="en-US" dirty="0" smtClean="0"/>
              <a:t>.</a:t>
            </a:r>
          </a:p>
          <a:p>
            <a:r>
              <a:rPr lang="en-US" dirty="0" smtClean="0"/>
              <a:t>The ability to reveal the solution for the current board.</a:t>
            </a:r>
            <a:endParaRPr lang="en-US" dirty="0" smtClean="0"/>
          </a:p>
          <a:p>
            <a:r>
              <a:rPr lang="en-US" dirty="0" smtClean="0"/>
              <a:t>A notification system that warns the user if he places a number in an impossible position (e.g., placing a number in the same row or column a second time</a:t>
            </a:r>
            <a:r>
              <a:rPr lang="en-US" dirty="0" smtClean="0"/>
              <a:t>).</a:t>
            </a:r>
            <a:endParaRPr lang="en-US" dirty="0" smtClean="0"/>
          </a:p>
          <a:p>
            <a:r>
              <a:rPr lang="en-US" dirty="0" smtClean="0"/>
              <a:t>A clean, simple, and </a:t>
            </a:r>
            <a:r>
              <a:rPr lang="en-US" dirty="0" smtClean="0"/>
              <a:t>pleasing </a:t>
            </a:r>
            <a:r>
              <a:rPr lang="en-US" dirty="0" smtClean="0"/>
              <a:t>user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dirty="0" smtClean="0"/>
              <a:t>Using t</a:t>
            </a:r>
            <a:r>
              <a:rPr lang="en-US" dirty="0" smtClean="0"/>
              <a:t>he </a:t>
            </a:r>
            <a:r>
              <a:rPr lang="en-US" dirty="0" err="1" smtClean="0"/>
              <a:t>iPhone’s</a:t>
            </a:r>
            <a:r>
              <a:rPr lang="en-US" dirty="0" smtClean="0"/>
              <a:t> </a:t>
            </a:r>
            <a:r>
              <a:rPr lang="en-US" dirty="0" smtClean="0"/>
              <a:t>Unique </a:t>
            </a:r>
            <a:r>
              <a:rPr lang="en-US" dirty="0" smtClean="0"/>
              <a:t>Features</a:t>
            </a:r>
            <a:endParaRPr lang="en-US" dirty="0"/>
          </a:p>
        </p:txBody>
      </p:sp>
      <p:sp>
        <p:nvSpPr>
          <p:cNvPr id="20483" name="Rectangle 3"/>
          <p:cNvSpPr>
            <a:spLocks noGrp="1" noChangeArrowheads="1"/>
          </p:cNvSpPr>
          <p:nvPr>
            <p:ph type="body" idx="1"/>
          </p:nvPr>
        </p:nvSpPr>
        <p:spPr/>
        <p:txBody>
          <a:bodyPr>
            <a:normAutofit fontScale="85000" lnSpcReduction="20000"/>
          </a:bodyPr>
          <a:lstStyle/>
          <a:p>
            <a:pPr>
              <a:buNone/>
            </a:pPr>
            <a:r>
              <a:rPr lang="en-US" dirty="0" smtClean="0"/>
              <a:t>		We plan to use some of the cool features </a:t>
            </a:r>
            <a:r>
              <a:rPr lang="en-US" dirty="0" smtClean="0"/>
              <a:t>the </a:t>
            </a:r>
            <a:r>
              <a:rPr lang="en-US" dirty="0" err="1" smtClean="0"/>
              <a:t>iPhone</a:t>
            </a:r>
            <a:r>
              <a:rPr lang="en-US" dirty="0" smtClean="0"/>
              <a:t> has to offer, such as its touch capabilities and accelerometer. Here are some of our ideas:</a:t>
            </a:r>
          </a:p>
          <a:p>
            <a:r>
              <a:rPr lang="en-US" dirty="0" smtClean="0"/>
              <a:t>Tapping a box once will “open” it. Then, choosing the number would be done by sliding one’s finger across the screen in any direction. The point of origin of the sliding action would be 1 and some further distance would be n. Lifting the finger would enter the number shown.</a:t>
            </a:r>
          </a:p>
          <a:p>
            <a:pPr marL="342900" lvl="1" indent="-342900">
              <a:buFont typeface="Arial" pitchFamily="34" charset="0"/>
              <a:buChar char="•"/>
            </a:pPr>
            <a:r>
              <a:rPr lang="en-US" dirty="0" smtClean="0"/>
              <a:t>Shaking </a:t>
            </a:r>
            <a:r>
              <a:rPr lang="en-US" dirty="0" smtClean="0"/>
              <a:t>the </a:t>
            </a:r>
            <a:r>
              <a:rPr lang="en-US" dirty="0" err="1" smtClean="0"/>
              <a:t>iPhone</a:t>
            </a:r>
            <a:r>
              <a:rPr lang="en-US" dirty="0" smtClean="0"/>
              <a:t> could clear </a:t>
            </a:r>
            <a:r>
              <a:rPr lang="en-US" dirty="0" smtClean="0"/>
              <a:t>the </a:t>
            </a:r>
            <a:r>
              <a:rPr lang="en-US" dirty="0" smtClean="0"/>
              <a:t>board, generate a new board, or reveal the solution for the current board.</a:t>
            </a:r>
          </a:p>
          <a:p>
            <a:pPr marL="342900" lvl="1" indent="-342900">
              <a:buFont typeface="Arial" pitchFamily="34" charset="0"/>
              <a:buChar char="•"/>
            </a:pPr>
            <a:r>
              <a:rPr lang="en-US" dirty="0" smtClean="0"/>
              <a:t>Double-tapping an individual box could reveal it’s number.</a:t>
            </a: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Mock-Ups of the Major Screens</a:t>
            </a:r>
            <a:endParaRPr lang="en-US" dirty="0"/>
          </a:p>
        </p:txBody>
      </p:sp>
      <p:pic>
        <p:nvPicPr>
          <p:cNvPr id="5123" name="Picture 3" descr="C:\Documents and Settings\Salvatore\My Documents\New York University\Computer Science\iPhone and iPad Programming\Final Project\Proposal\aa1.png"/>
          <p:cNvPicPr>
            <a:picLocks noChangeAspect="1" noChangeArrowheads="1"/>
          </p:cNvPicPr>
          <p:nvPr/>
        </p:nvPicPr>
        <p:blipFill>
          <a:blip r:embed="rId2" cstate="print"/>
          <a:srcRect/>
          <a:stretch>
            <a:fillRect/>
          </a:stretch>
        </p:blipFill>
        <p:spPr bwMode="auto">
          <a:xfrm>
            <a:off x="739581" y="709428"/>
            <a:ext cx="3527619" cy="6148572"/>
          </a:xfrm>
          <a:prstGeom prst="rect">
            <a:avLst/>
          </a:prstGeom>
          <a:noFill/>
        </p:spPr>
      </p:pic>
      <p:pic>
        <p:nvPicPr>
          <p:cNvPr id="22" name="Picture 3" descr="C:\Documents and Settings\Salvatore\My Documents\New York University\Computer Science\iPhone and iPad Programming\Final Project\Proposal\aa1.png"/>
          <p:cNvPicPr>
            <a:picLocks noChangeAspect="1" noChangeArrowheads="1"/>
          </p:cNvPicPr>
          <p:nvPr/>
        </p:nvPicPr>
        <p:blipFill>
          <a:blip r:embed="rId2" cstate="print"/>
          <a:srcRect/>
          <a:stretch>
            <a:fillRect/>
          </a:stretch>
        </p:blipFill>
        <p:spPr bwMode="auto">
          <a:xfrm>
            <a:off x="4854381" y="709428"/>
            <a:ext cx="3527619" cy="6148572"/>
          </a:xfrm>
          <a:prstGeom prst="rect">
            <a:avLst/>
          </a:prstGeom>
          <a:noFill/>
        </p:spPr>
      </p:pic>
      <p:sp>
        <p:nvSpPr>
          <p:cNvPr id="25" name="TextBox 24"/>
          <p:cNvSpPr txBox="1"/>
          <p:nvPr/>
        </p:nvSpPr>
        <p:spPr>
          <a:xfrm>
            <a:off x="1447800" y="1752600"/>
            <a:ext cx="2063642" cy="830997"/>
          </a:xfrm>
          <a:prstGeom prst="rect">
            <a:avLst/>
          </a:prstGeom>
          <a:noFill/>
        </p:spPr>
        <p:txBody>
          <a:bodyPr wrap="square" rtlCol="0">
            <a:spAutoFit/>
          </a:bodyPr>
          <a:lstStyle/>
          <a:p>
            <a:r>
              <a:rPr lang="en-US" sz="4800" dirty="0" err="1" smtClean="0">
                <a:solidFill>
                  <a:srgbClr val="C00000"/>
                </a:solidFill>
              </a:rPr>
              <a:t>KenKen</a:t>
            </a:r>
            <a:endParaRPr lang="en-US" sz="4800" dirty="0">
              <a:solidFill>
                <a:srgbClr val="C00000"/>
              </a:solidFill>
            </a:endParaRPr>
          </a:p>
        </p:txBody>
      </p:sp>
      <p:pic>
        <p:nvPicPr>
          <p:cNvPr id="26" name="Picture 7"/>
          <p:cNvPicPr>
            <a:picLocks noChangeAspect="1" noChangeArrowheads="1"/>
          </p:cNvPicPr>
          <p:nvPr/>
        </p:nvPicPr>
        <p:blipFill>
          <a:blip r:embed="rId3" cstate="print"/>
          <a:srcRect/>
          <a:stretch>
            <a:fillRect/>
          </a:stretch>
        </p:blipFill>
        <p:spPr bwMode="auto">
          <a:xfrm>
            <a:off x="2019300" y="2743200"/>
            <a:ext cx="876300" cy="952500"/>
          </a:xfrm>
          <a:prstGeom prst="rect">
            <a:avLst/>
          </a:prstGeom>
          <a:noFill/>
          <a:ln w="9525">
            <a:noFill/>
            <a:miter lim="800000"/>
            <a:headEnd/>
            <a:tailEnd/>
          </a:ln>
        </p:spPr>
      </p:pic>
      <p:sp>
        <p:nvSpPr>
          <p:cNvPr id="27" name="TextBox 26"/>
          <p:cNvSpPr txBox="1"/>
          <p:nvPr/>
        </p:nvSpPr>
        <p:spPr>
          <a:xfrm>
            <a:off x="1249697" y="4572000"/>
            <a:ext cx="2407903" cy="707886"/>
          </a:xfrm>
          <a:prstGeom prst="rect">
            <a:avLst/>
          </a:prstGeom>
          <a:noFill/>
        </p:spPr>
        <p:txBody>
          <a:bodyPr wrap="none" rtlCol="0">
            <a:spAutoFit/>
          </a:bodyPr>
          <a:lstStyle/>
          <a:p>
            <a:r>
              <a:rPr lang="en-US" sz="2000" dirty="0" smtClean="0">
                <a:solidFill>
                  <a:srgbClr val="00B0F0"/>
                </a:solidFill>
              </a:rPr>
              <a:t>By: Salvatore </a:t>
            </a:r>
            <a:r>
              <a:rPr lang="en-US" sz="2000" dirty="0" err="1" smtClean="0">
                <a:solidFill>
                  <a:srgbClr val="00B0F0"/>
                </a:solidFill>
              </a:rPr>
              <a:t>DiLeo</a:t>
            </a:r>
            <a:r>
              <a:rPr lang="en-US" sz="2000" dirty="0" smtClean="0">
                <a:solidFill>
                  <a:srgbClr val="00B0F0"/>
                </a:solidFill>
              </a:rPr>
              <a:t> &amp;</a:t>
            </a:r>
          </a:p>
          <a:p>
            <a:r>
              <a:rPr lang="en-US" sz="2000" dirty="0">
                <a:solidFill>
                  <a:srgbClr val="00B0F0"/>
                </a:solidFill>
              </a:rPr>
              <a:t> </a:t>
            </a:r>
            <a:r>
              <a:rPr lang="en-US" sz="2000" dirty="0" smtClean="0">
                <a:solidFill>
                  <a:srgbClr val="00B0F0"/>
                </a:solidFill>
              </a:rPr>
              <a:t>      Louis Sanchez</a:t>
            </a:r>
            <a:endParaRPr lang="en-US" sz="2000" dirty="0">
              <a:solidFill>
                <a:srgbClr val="00B0F0"/>
              </a:solidFill>
            </a:endParaRPr>
          </a:p>
        </p:txBody>
      </p:sp>
      <p:pic>
        <p:nvPicPr>
          <p:cNvPr id="32" name="Picture 2" descr="C:\Documents and Settings\Salvatore\My Documents\New York University\Computer Science\iPhone and iPad Programming\Final Project\Proposal\44b.png"/>
          <p:cNvPicPr>
            <a:picLocks noChangeAspect="1" noChangeArrowheads="1"/>
          </p:cNvPicPr>
          <p:nvPr/>
        </p:nvPicPr>
        <p:blipFill>
          <a:blip r:embed="rId4" cstate="print"/>
          <a:srcRect/>
          <a:stretch>
            <a:fillRect/>
          </a:stretch>
        </p:blipFill>
        <p:spPr bwMode="auto">
          <a:xfrm>
            <a:off x="5410201" y="2286000"/>
            <a:ext cx="2438095" cy="2438095"/>
          </a:xfrm>
          <a:prstGeom prst="rect">
            <a:avLst/>
          </a:prstGeom>
          <a:noFill/>
        </p:spPr>
      </p:pic>
      <p:pic>
        <p:nvPicPr>
          <p:cNvPr id="5131" name="Picture 11" descr="C:\Documents and Settings\Salvatore\My Documents\New York University\Computer Science\iPhone and iPad Programming\Final Project\Proposal\aa2.png"/>
          <p:cNvPicPr>
            <a:picLocks noChangeAspect="1" noChangeArrowheads="1"/>
          </p:cNvPicPr>
          <p:nvPr/>
        </p:nvPicPr>
        <p:blipFill>
          <a:blip r:embed="rId5" cstate="print"/>
          <a:srcRect/>
          <a:stretch>
            <a:fillRect/>
          </a:stretch>
        </p:blipFill>
        <p:spPr bwMode="auto">
          <a:xfrm>
            <a:off x="1447800" y="3962400"/>
            <a:ext cx="901700" cy="381000"/>
          </a:xfrm>
          <a:prstGeom prst="rect">
            <a:avLst/>
          </a:prstGeom>
          <a:noFill/>
        </p:spPr>
      </p:pic>
      <p:pic>
        <p:nvPicPr>
          <p:cNvPr id="5132" name="Picture 12" descr="C:\Documents and Settings\Salvatore\My Documents\New York University\Computer Science\iPhone and iPad Programming\Final Project\Proposal\aa3.png"/>
          <p:cNvPicPr>
            <a:picLocks noChangeAspect="1" noChangeArrowheads="1"/>
          </p:cNvPicPr>
          <p:nvPr/>
        </p:nvPicPr>
        <p:blipFill>
          <a:blip r:embed="rId6" cstate="print"/>
          <a:srcRect/>
          <a:stretch>
            <a:fillRect/>
          </a:stretch>
        </p:blipFill>
        <p:spPr bwMode="auto">
          <a:xfrm>
            <a:off x="2590800" y="3962400"/>
            <a:ext cx="901700" cy="381000"/>
          </a:xfrm>
          <a:prstGeom prst="rect">
            <a:avLst/>
          </a:prstGeom>
          <a:noFill/>
        </p:spPr>
      </p:pic>
      <p:pic>
        <p:nvPicPr>
          <p:cNvPr id="5133" name="Picture 13" descr="C:\Documents and Settings\Salvatore\My Documents\New York University\Computer Science\iPhone and iPad Programming\Final Project\Proposal\aa4.png"/>
          <p:cNvPicPr>
            <a:picLocks noChangeAspect="1" noChangeArrowheads="1"/>
          </p:cNvPicPr>
          <p:nvPr/>
        </p:nvPicPr>
        <p:blipFill>
          <a:blip r:embed="rId7" cstate="print"/>
          <a:srcRect/>
          <a:stretch>
            <a:fillRect/>
          </a:stretch>
        </p:blipFill>
        <p:spPr bwMode="auto">
          <a:xfrm>
            <a:off x="5575300" y="4800600"/>
            <a:ext cx="901700" cy="381000"/>
          </a:xfrm>
          <a:prstGeom prst="rect">
            <a:avLst/>
          </a:prstGeom>
          <a:noFill/>
        </p:spPr>
      </p:pic>
      <p:pic>
        <p:nvPicPr>
          <p:cNvPr id="5135" name="Picture 15" descr="C:\Documents and Settings\Salvatore\My Documents\New York University\Computer Science\iPhone and iPad Programming\Final Project\Proposal\aa6.png"/>
          <p:cNvPicPr>
            <a:picLocks noChangeAspect="1" noChangeArrowheads="1"/>
          </p:cNvPicPr>
          <p:nvPr/>
        </p:nvPicPr>
        <p:blipFill>
          <a:blip r:embed="rId8" cstate="print"/>
          <a:srcRect/>
          <a:stretch>
            <a:fillRect/>
          </a:stretch>
        </p:blipFill>
        <p:spPr bwMode="auto">
          <a:xfrm>
            <a:off x="5410200" y="1828800"/>
            <a:ext cx="800100" cy="381000"/>
          </a:xfrm>
          <a:prstGeom prst="rect">
            <a:avLst/>
          </a:prstGeom>
          <a:noFill/>
        </p:spPr>
      </p:pic>
      <p:pic>
        <p:nvPicPr>
          <p:cNvPr id="5136" name="Picture 16" descr="C:\Documents and Settings\Salvatore\My Documents\New York University\Computer Science\iPhone and iPad Programming\Final Project\Proposal\aa5.png"/>
          <p:cNvPicPr>
            <a:picLocks noChangeAspect="1" noChangeArrowheads="1"/>
          </p:cNvPicPr>
          <p:nvPr/>
        </p:nvPicPr>
        <p:blipFill>
          <a:blip r:embed="rId9" cstate="print"/>
          <a:srcRect/>
          <a:stretch>
            <a:fillRect/>
          </a:stretch>
        </p:blipFill>
        <p:spPr bwMode="auto">
          <a:xfrm>
            <a:off x="6794500" y="4800600"/>
            <a:ext cx="901700" cy="381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222</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Salvatore DiLeo &amp; Louis Sanchez ~present~</vt:lpstr>
      <vt:lpstr>Slide 2</vt:lpstr>
      <vt:lpstr>An Example 4×4 Board</vt:lpstr>
      <vt:lpstr>An Example 6×6 Board</vt:lpstr>
      <vt:lpstr>An Example 8×8 Board</vt:lpstr>
      <vt:lpstr>Slide 6</vt:lpstr>
      <vt:lpstr>Slide 7</vt:lpstr>
      <vt:lpstr>Using the iPhone’s Unique Features</vt:lpstr>
      <vt:lpstr>Mock-Ups of the Major Screens</vt:lpstr>
      <vt:lpstr>Mock-Ups of the Major Screens</vt:lpstr>
      <vt:lpstr>Possible Future Developments</vt:lpstr>
    </vt:vector>
  </TitlesOfParts>
  <Company>The DiLeo Family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DiLeo</dc:creator>
  <cp:lastModifiedBy>DiLeo</cp:lastModifiedBy>
  <cp:revision>42</cp:revision>
  <dcterms:created xsi:type="dcterms:W3CDTF">2010-04-07T22:48:27Z</dcterms:created>
  <dcterms:modified xsi:type="dcterms:W3CDTF">2010-04-13T05:03:06Z</dcterms:modified>
</cp:coreProperties>
</file>