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58" r:id="rId6"/>
    <p:sldId id="270" r:id="rId7"/>
    <p:sldId id="261" r:id="rId8"/>
    <p:sldId id="266" r:id="rId9"/>
    <p:sldId id="260"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4660"/>
  </p:normalViewPr>
  <p:slideViewPr>
    <p:cSldViewPr snapToObjects="1">
      <p:cViewPr varScale="1">
        <p:scale>
          <a:sx n="88" d="100"/>
          <a:sy n="88" d="100"/>
        </p:scale>
        <p:origin x="-564" y="-96"/>
      </p:cViewPr>
      <p:guideLst>
        <p:guide orient="horz" pos="3977"/>
        <p:guide pos="288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1CDBF-F376-44BC-8CCA-F201E29C5A75}" type="datetimeFigureOut">
              <a:rPr lang="en-US" smtClean="0"/>
              <a:pPr/>
              <a:t>04/14/2010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1CDBF-F376-44BC-8CCA-F201E29C5A75}" type="datetimeFigureOut">
              <a:rPr lang="en-US" smtClean="0"/>
              <a:pPr/>
              <a:t>04/14/2010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75B28-E83E-4102-865F-49D1F8AFE07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4575"/>
            <a:ext cx="7772400" cy="1470025"/>
          </a:xfrm>
        </p:spPr>
        <p:txBody>
          <a:bodyPr/>
          <a:lstStyle/>
          <a:p>
            <a:r>
              <a:rPr lang="en-US" dirty="0" smtClean="0">
                <a:solidFill>
                  <a:schemeClr val="accent1">
                    <a:lumMod val="20000"/>
                    <a:lumOff val="80000"/>
                  </a:schemeClr>
                </a:solidFill>
              </a:rPr>
              <a:t>Salvatore </a:t>
            </a:r>
            <a:r>
              <a:rPr lang="en-US" dirty="0" smtClean="0">
                <a:solidFill>
                  <a:schemeClr val="accent1">
                    <a:lumMod val="20000"/>
                    <a:lumOff val="80000"/>
                  </a:schemeClr>
                </a:solidFill>
              </a:rPr>
              <a:t>DiLeo</a:t>
            </a:r>
            <a:r>
              <a:rPr lang="en-US" dirty="0" smtClean="0">
                <a:solidFill>
                  <a:schemeClr val="accent1">
                    <a:lumMod val="20000"/>
                    <a:lumOff val="80000"/>
                  </a:schemeClr>
                </a:solidFill>
              </a:rPr>
              <a:t> &amp; Louis Sanchez</a:t>
            </a:r>
            <a:r>
              <a:rPr lang="en-US" dirty="0" smtClean="0"/>
              <a:t/>
            </a:r>
            <a:br>
              <a:rPr lang="en-US" dirty="0" smtClean="0"/>
            </a:br>
            <a:r>
              <a:rPr lang="en-US" dirty="0" smtClean="0">
                <a:solidFill>
                  <a:schemeClr val="tx1">
                    <a:lumMod val="75000"/>
                    <a:lumOff val="25000"/>
                  </a:schemeClr>
                </a:solidFill>
              </a:rPr>
              <a:t>~present~</a:t>
            </a:r>
            <a:endParaRPr lang="en-US" dirty="0">
              <a:solidFill>
                <a:schemeClr val="tx1">
                  <a:lumMod val="75000"/>
                  <a:lumOff val="25000"/>
                </a:schemeClr>
              </a:solidFill>
            </a:endParaRPr>
          </a:p>
        </p:txBody>
      </p:sp>
      <p:pic>
        <p:nvPicPr>
          <p:cNvPr id="1026" name="Picture 2" descr="C:\Documents and Settings\Salvatore\Desktop\iPhone Final Project Proposal\KenKen Banner.png"/>
          <p:cNvPicPr>
            <a:picLocks noChangeAspect="1" noChangeArrowheads="1"/>
          </p:cNvPicPr>
          <p:nvPr/>
        </p:nvPicPr>
        <p:blipFill>
          <a:blip r:embed="rId2" cstate="print"/>
          <a:srcRect/>
          <a:stretch>
            <a:fillRect/>
          </a:stretch>
        </p:blipFill>
        <p:spPr bwMode="auto">
          <a:xfrm>
            <a:off x="1714500" y="2952750"/>
            <a:ext cx="5715000" cy="952500"/>
          </a:xfrm>
          <a:prstGeom prst="rect">
            <a:avLst/>
          </a:prstGeom>
          <a:noFill/>
        </p:spPr>
      </p:pic>
      <p:sp>
        <p:nvSpPr>
          <p:cNvPr id="6" name="TextBox 5"/>
          <p:cNvSpPr txBox="1"/>
          <p:nvPr/>
        </p:nvSpPr>
        <p:spPr>
          <a:xfrm>
            <a:off x="2705100" y="4343400"/>
            <a:ext cx="3733800" cy="769441"/>
          </a:xfrm>
          <a:prstGeom prst="rect">
            <a:avLst/>
          </a:prstGeom>
          <a:noFill/>
        </p:spPr>
        <p:txBody>
          <a:bodyPr wrap="square" rtlCol="0">
            <a:spAutoFit/>
          </a:bodyPr>
          <a:lstStyle/>
          <a:p>
            <a:r>
              <a:rPr lang="en-US" sz="4400" dirty="0" smtClean="0">
                <a:solidFill>
                  <a:schemeClr val="accent3"/>
                </a:solidFill>
              </a:rPr>
              <a:t>for the </a:t>
            </a:r>
            <a:r>
              <a:rPr lang="en-US" sz="4400" dirty="0" smtClean="0">
                <a:solidFill>
                  <a:schemeClr val="accent3"/>
                </a:solidFill>
              </a:rPr>
              <a:t>iPhone</a:t>
            </a:r>
            <a:endParaRPr lang="en-US" sz="4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Future Advanced Features</a:t>
            </a:r>
            <a:endParaRPr lang="en-US" dirty="0"/>
          </a:p>
        </p:txBody>
      </p:sp>
      <p:sp>
        <p:nvSpPr>
          <p:cNvPr id="3" name="Content Placeholder 2"/>
          <p:cNvSpPr>
            <a:spLocks noGrp="1"/>
          </p:cNvSpPr>
          <p:nvPr>
            <p:ph idx="1"/>
          </p:nvPr>
        </p:nvSpPr>
        <p:spPr>
          <a:xfrm>
            <a:off x="457200" y="1600200"/>
            <a:ext cx="8229600" cy="3657600"/>
          </a:xfrm>
        </p:spPr>
        <p:txBody>
          <a:bodyPr>
            <a:normAutofit fontScale="70000" lnSpcReduction="20000"/>
          </a:bodyPr>
          <a:lstStyle/>
          <a:p>
            <a:r>
              <a:rPr lang="en-US" dirty="0" smtClean="0"/>
              <a:t>Including </a:t>
            </a:r>
            <a:r>
              <a:rPr lang="en-US" dirty="0" smtClean="0"/>
              <a:t>7x7</a:t>
            </a:r>
            <a:r>
              <a:rPr lang="en-US" dirty="0" smtClean="0"/>
              <a:t>, </a:t>
            </a:r>
            <a:r>
              <a:rPr lang="en-US" dirty="0" smtClean="0"/>
              <a:t>8x8</a:t>
            </a:r>
            <a:r>
              <a:rPr lang="en-US" dirty="0" smtClean="0"/>
              <a:t>, and </a:t>
            </a:r>
            <a:r>
              <a:rPr lang="en-US" dirty="0" smtClean="0"/>
              <a:t>9x9</a:t>
            </a:r>
            <a:r>
              <a:rPr lang="en-US" dirty="0" smtClean="0"/>
              <a:t> board sizes.</a:t>
            </a:r>
          </a:p>
          <a:p>
            <a:r>
              <a:rPr lang="en-US" dirty="0" smtClean="0"/>
              <a:t>Displaying a timer for the user.</a:t>
            </a:r>
          </a:p>
          <a:p>
            <a:r>
              <a:rPr lang="en-US" dirty="0" smtClean="0"/>
              <a:t>Saving the user’s best times for each board size.</a:t>
            </a:r>
          </a:p>
          <a:p>
            <a:r>
              <a:rPr lang="en-US" dirty="0" smtClean="0"/>
              <a:t>Allowing multiple boards to be saved at once.</a:t>
            </a:r>
          </a:p>
          <a:p>
            <a:r>
              <a:rPr lang="en-US" dirty="0" smtClean="0"/>
              <a:t>A notification system that notifies the user if he violates one of the rules:</a:t>
            </a:r>
          </a:p>
          <a:p>
            <a:pPr lvl="1"/>
            <a:r>
              <a:rPr lang="en-US" dirty="0" smtClean="0"/>
              <a:t>Placing a number in the same row or column a second time.</a:t>
            </a:r>
          </a:p>
          <a:p>
            <a:pPr lvl="1"/>
            <a:r>
              <a:rPr lang="en-US" dirty="0" smtClean="0"/>
              <a:t>Placing a number in a single-box cage that does not match the target number.</a:t>
            </a:r>
          </a:p>
          <a:p>
            <a:pPr lvl="1"/>
            <a:r>
              <a:rPr lang="en-US" dirty="0" smtClean="0"/>
              <a:t>Completing a cage by filling its last available box, but its numbers do not form the target number using the indicated mathematical operation.</a:t>
            </a:r>
          </a:p>
          <a:p>
            <a:endParaRPr lang="en-US" dirty="0" smtClean="0"/>
          </a:p>
          <a:p>
            <a:pPr>
              <a:buNone/>
            </a:pPr>
            <a:endParaRPr lang="en-US" dirty="0"/>
          </a:p>
        </p:txBody>
      </p:sp>
      <p:sp>
        <p:nvSpPr>
          <p:cNvPr id="6" name="Title 1"/>
          <p:cNvSpPr txBox="1">
            <a:spLocks/>
          </p:cNvSpPr>
          <p:nvPr/>
        </p:nvSpPr>
        <p:spPr>
          <a:xfrm>
            <a:off x="457200" y="5257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 You for Your Time!</a:t>
            </a:r>
          </a:p>
        </p:txBody>
      </p:sp>
      <p:sp>
        <p:nvSpPr>
          <p:cNvPr id="7" name="Content Placeholder 2"/>
          <p:cNvSpPr txBox="1">
            <a:spLocks/>
          </p:cNvSpPr>
          <p:nvPr/>
        </p:nvSpPr>
        <p:spPr>
          <a:xfrm>
            <a:off x="457200" y="60198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Please comment and/or ask questions!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0000" lnSpcReduction="20000"/>
          </a:bodyPr>
          <a:lstStyle/>
          <a:p>
            <a:pPr>
              <a:buNone/>
            </a:pPr>
            <a:r>
              <a:rPr lang="en-US" dirty="0" smtClean="0"/>
              <a:t>          </a:t>
            </a:r>
            <a:r>
              <a:rPr lang="en-US" dirty="0" smtClean="0"/>
              <a:t>KenKen</a:t>
            </a:r>
            <a:r>
              <a:rPr lang="en-US" dirty="0" smtClean="0"/>
              <a:t> is a logic and arithmetic based puzzle game in which you fill a square grid of boxes with numbers. A board consists of </a:t>
            </a:r>
            <a:r>
              <a:rPr lang="en-US" dirty="0" smtClean="0"/>
              <a:t>n</a:t>
            </a:r>
            <a:r>
              <a:rPr lang="en-US" baseline="30000" dirty="0" smtClean="0"/>
              <a:t>2</a:t>
            </a:r>
            <a:r>
              <a:rPr lang="en-US" dirty="0" smtClean="0"/>
              <a:t> boxes, arranged in an </a:t>
            </a:r>
            <a:r>
              <a:rPr lang="en-US" dirty="0" smtClean="0"/>
              <a:t>n×n</a:t>
            </a:r>
            <a:r>
              <a:rPr lang="en-US" dirty="0" smtClean="0"/>
              <a:t> grid. Each box is filled with a number, from 1 to n, abiding by a few simple rules:</a:t>
            </a:r>
          </a:p>
          <a:p>
            <a:pPr>
              <a:buNone/>
            </a:pPr>
            <a:endParaRPr lang="en-US" dirty="0" smtClean="0"/>
          </a:p>
          <a:p>
            <a:r>
              <a:rPr lang="en-US" dirty="0" smtClean="0"/>
              <a:t>The numbers cannot repeat in any row or column.</a:t>
            </a:r>
          </a:p>
          <a:p>
            <a:r>
              <a:rPr lang="en-US" dirty="0" smtClean="0"/>
              <a:t>The numbers in each heavily outlined set of boxes (cages</a:t>
            </a:r>
            <a:r>
              <a:rPr lang="en-US" dirty="0"/>
              <a:t>)</a:t>
            </a:r>
            <a:r>
              <a:rPr lang="en-US" dirty="0" smtClean="0"/>
              <a:t> must combine (in any order) using the mathematical operation indicated to form the target number shown in the top corner of the cage.</a:t>
            </a:r>
          </a:p>
          <a:p>
            <a:r>
              <a:rPr lang="en-US" dirty="0" smtClean="0"/>
              <a:t>Cages with only one box are just filled with the target number.</a:t>
            </a:r>
          </a:p>
          <a:p>
            <a:r>
              <a:rPr lang="en-US" dirty="0" smtClean="0"/>
              <a:t>A number can repeat within a cage as long as it is not in the same row or column.</a:t>
            </a:r>
          </a:p>
          <a:p>
            <a:endParaRPr lang="en-US" dirty="0" smtClean="0"/>
          </a:p>
          <a:p>
            <a:pPr>
              <a:buNone/>
            </a:pPr>
            <a:r>
              <a:rPr lang="en-US" dirty="0" smtClean="0"/>
              <a:t>		Board sizes range from 4×4 to 9×9. Sizes outside that range are not really used, though possible. The largest cage sizes seem to be 3 for 4×4 and 5×5 boards, 4 for 6×6 and 7×7 boards, and 5 for 8×8 and 9×9 boards, though there are no official guidelines specifying such. The mathematical operators used are addition, subtraction, multiplication, and division. Also, boxes are </a:t>
            </a:r>
            <a:r>
              <a:rPr lang="en-US" i="1" dirty="0" smtClean="0"/>
              <a:t>not</a:t>
            </a:r>
            <a:r>
              <a:rPr lang="en-US" dirty="0" smtClean="0"/>
              <a:t> locked once a number is entered, so mistakes can be corrected.</a:t>
            </a:r>
            <a:endParaRPr 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An Example 4×4 Board</a:t>
            </a:r>
            <a:endParaRPr lang="en-US" dirty="0"/>
          </a:p>
        </p:txBody>
      </p:sp>
      <p:sp>
        <p:nvSpPr>
          <p:cNvPr id="6" name="TextBox 5"/>
          <p:cNvSpPr txBox="1"/>
          <p:nvPr/>
        </p:nvSpPr>
        <p:spPr>
          <a:xfrm>
            <a:off x="1524000" y="5715000"/>
            <a:ext cx="1560042" cy="830997"/>
          </a:xfrm>
          <a:prstGeom prst="rect">
            <a:avLst/>
          </a:prstGeom>
          <a:noFill/>
        </p:spPr>
        <p:txBody>
          <a:bodyPr wrap="none" rtlCol="0">
            <a:spAutoFit/>
          </a:bodyPr>
          <a:lstStyle/>
          <a:p>
            <a:r>
              <a:rPr lang="en-US" sz="4800" dirty="0" smtClean="0"/>
              <a:t>Blank</a:t>
            </a:r>
            <a:endParaRPr lang="en-US" sz="4800" dirty="0"/>
          </a:p>
        </p:txBody>
      </p:sp>
      <p:sp>
        <p:nvSpPr>
          <p:cNvPr id="7" name="TextBox 6"/>
          <p:cNvSpPr txBox="1"/>
          <p:nvPr/>
        </p:nvSpPr>
        <p:spPr>
          <a:xfrm>
            <a:off x="5937859" y="5722203"/>
            <a:ext cx="1834541" cy="830997"/>
          </a:xfrm>
          <a:prstGeom prst="rect">
            <a:avLst/>
          </a:prstGeom>
          <a:noFill/>
        </p:spPr>
        <p:txBody>
          <a:bodyPr wrap="none" rtlCol="0">
            <a:spAutoFit/>
          </a:bodyPr>
          <a:lstStyle/>
          <a:p>
            <a:r>
              <a:rPr lang="en-US" sz="4800" dirty="0" smtClean="0"/>
              <a:t>Solved</a:t>
            </a:r>
            <a:endParaRPr lang="en-US" sz="4800" dirty="0"/>
          </a:p>
        </p:txBody>
      </p:sp>
      <p:pic>
        <p:nvPicPr>
          <p:cNvPr id="1026" name="Picture 2" descr="C:\Documents and Settings\Salvatore\My Documents\New York University\Computer Science\iPhone and iPad Programming\Final Project\Proposal\44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p:spPr>
      </p:pic>
      <p:pic>
        <p:nvPicPr>
          <p:cNvPr id="1027" name="Picture 3" descr="C:\Documents and Settings\Salvatore\My Documents\New York University\Computer Science\iPhone and iPad Programming\Final Project\Proposal\44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An Example 6×6 Board</a:t>
            </a:r>
            <a:endParaRPr lang="en-US" dirty="0"/>
          </a:p>
        </p:txBody>
      </p:sp>
      <p:sp>
        <p:nvSpPr>
          <p:cNvPr id="6" name="TextBox 5"/>
          <p:cNvSpPr txBox="1"/>
          <p:nvPr/>
        </p:nvSpPr>
        <p:spPr>
          <a:xfrm>
            <a:off x="1524000" y="5715000"/>
            <a:ext cx="1560042" cy="830997"/>
          </a:xfrm>
          <a:prstGeom prst="rect">
            <a:avLst/>
          </a:prstGeom>
          <a:noFill/>
        </p:spPr>
        <p:txBody>
          <a:bodyPr wrap="none" rtlCol="0">
            <a:spAutoFit/>
          </a:bodyPr>
          <a:lstStyle/>
          <a:p>
            <a:r>
              <a:rPr lang="en-US" sz="4800" dirty="0" smtClean="0"/>
              <a:t>Blank</a:t>
            </a:r>
            <a:endParaRPr lang="en-US" sz="4800" dirty="0"/>
          </a:p>
        </p:txBody>
      </p:sp>
      <p:sp>
        <p:nvSpPr>
          <p:cNvPr id="7" name="TextBox 6"/>
          <p:cNvSpPr txBox="1"/>
          <p:nvPr/>
        </p:nvSpPr>
        <p:spPr>
          <a:xfrm>
            <a:off x="5937859" y="5722203"/>
            <a:ext cx="1834541" cy="830997"/>
          </a:xfrm>
          <a:prstGeom prst="rect">
            <a:avLst/>
          </a:prstGeom>
          <a:noFill/>
        </p:spPr>
        <p:txBody>
          <a:bodyPr wrap="none" rtlCol="0">
            <a:spAutoFit/>
          </a:bodyPr>
          <a:lstStyle/>
          <a:p>
            <a:r>
              <a:rPr lang="en-US" sz="4800" dirty="0" smtClean="0"/>
              <a:t>Solved</a:t>
            </a:r>
            <a:endParaRPr lang="en-US" sz="4800" dirty="0"/>
          </a:p>
        </p:txBody>
      </p:sp>
      <p:pic>
        <p:nvPicPr>
          <p:cNvPr id="8" name="Picture 2" descr="C:\Documents and Settings\Salvatore\My Documents\New York University\Computer Science\iPhone and iPad Programming\Final Project\Proposal\66b.png"/>
          <p:cNvPicPr>
            <a:picLocks noChangeAspect="1" noChangeArrowheads="1"/>
          </p:cNvPicPr>
          <p:nvPr/>
        </p:nvPicPr>
        <p:blipFill>
          <a:blip r:embed="rId2" cstate="print"/>
          <a:srcRect/>
          <a:stretch>
            <a:fillRect/>
          </a:stretch>
        </p:blipFill>
        <p:spPr bwMode="auto">
          <a:xfrm>
            <a:off x="279400" y="1397000"/>
            <a:ext cx="4064000" cy="4064000"/>
          </a:xfrm>
          <a:prstGeom prst="rect">
            <a:avLst/>
          </a:prstGeom>
          <a:noFill/>
        </p:spPr>
      </p:pic>
      <p:pic>
        <p:nvPicPr>
          <p:cNvPr id="9" name="Picture 3" descr="C:\Documents and Settings\Salvatore\My Documents\New York University\Computer Science\iPhone and iPad Programming\Final Project\Proposal\66s.png"/>
          <p:cNvPicPr>
            <a:picLocks noChangeAspect="1" noChangeArrowheads="1"/>
          </p:cNvPicPr>
          <p:nvPr/>
        </p:nvPicPr>
        <p:blipFill>
          <a:blip r:embed="rId3" cstate="print"/>
          <a:srcRect/>
          <a:stretch>
            <a:fillRect/>
          </a:stretch>
        </p:blipFill>
        <p:spPr bwMode="auto">
          <a:xfrm>
            <a:off x="4800600" y="1397000"/>
            <a:ext cx="4064000" cy="406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55000" lnSpcReduction="20000"/>
          </a:bodyPr>
          <a:lstStyle/>
          <a:p>
            <a:pPr>
              <a:buFont typeface="Calibri" pitchFamily="34" charset="0"/>
              <a:buChar char="+"/>
            </a:pPr>
            <a:r>
              <a:rPr lang="en-US" dirty="0" smtClean="0"/>
              <a:t>Intended Audience:</a:t>
            </a:r>
          </a:p>
          <a:p>
            <a:pPr>
              <a:buNone/>
            </a:pPr>
            <a:r>
              <a:rPr lang="en-US" dirty="0" smtClean="0"/>
              <a:t>		</a:t>
            </a:r>
            <a:r>
              <a:rPr lang="en-US" sz="2900" dirty="0" smtClean="0"/>
              <a:t>Anyone who enjoys puzzles or logic-based games.</a:t>
            </a:r>
          </a:p>
          <a:p>
            <a:pPr>
              <a:buNone/>
            </a:pPr>
            <a:endParaRPr lang="en-US" dirty="0" smtClean="0"/>
          </a:p>
          <a:p>
            <a:pPr marL="342900" lvl="1" indent="-342900">
              <a:buFont typeface="Calibri" pitchFamily="34" charset="0"/>
              <a:buChar char="+"/>
            </a:pPr>
            <a:r>
              <a:rPr lang="en-US" sz="3300" dirty="0" smtClean="0"/>
              <a:t>Main challenges:</a:t>
            </a:r>
          </a:p>
          <a:p>
            <a:pPr lvl="1"/>
            <a:r>
              <a:rPr lang="en-US" sz="2900" dirty="0" smtClean="0"/>
              <a:t>Creating a random board generator that makes sensible boards for the different board sizes.</a:t>
            </a:r>
          </a:p>
          <a:p>
            <a:pPr lvl="1"/>
            <a:r>
              <a:rPr lang="en-US" sz="2900" dirty="0" smtClean="0"/>
              <a:t>Creating a custom view for the “box” element of the puzzle. This view would have properties for every possible feature a box may contain: a number, a target number, a mathematical operator, and any combination of the 4 darkened borders. It would also have to scale properly as the boxes get smaller for larger sized boards.</a:t>
            </a:r>
          </a:p>
          <a:p>
            <a:pPr lvl="1"/>
            <a:r>
              <a:rPr lang="en-US" sz="2900" dirty="0" smtClean="0"/>
              <a:t>Having the cages, target number, and indicated mathematical operation display properly, no matter what board size or what random board is generated.</a:t>
            </a:r>
          </a:p>
          <a:p>
            <a:pPr lvl="1"/>
            <a:r>
              <a:rPr lang="en-US" sz="2900" dirty="0" smtClean="0"/>
              <a:t>Having the user’s current game automatically save upon quitting the app and automatically restoring it the next time the app is started.</a:t>
            </a:r>
          </a:p>
          <a:p>
            <a:pPr lvl="1"/>
            <a:r>
              <a:rPr lang="en-US" sz="2900" dirty="0" smtClean="0"/>
              <a:t>Creating a sliding action for entering the numbers into the boxes.</a:t>
            </a:r>
          </a:p>
          <a:p>
            <a:pPr>
              <a:buNone/>
            </a:pPr>
            <a:endParaRPr lang="en-US" dirty="0" smtClean="0"/>
          </a:p>
          <a:p>
            <a:pPr>
              <a:buFont typeface="Calibri" pitchFamily="34" charset="0"/>
              <a:buChar char="+"/>
            </a:pPr>
            <a:r>
              <a:rPr lang="en-US" dirty="0" smtClean="0"/>
              <a:t>Overall Logic:</a:t>
            </a:r>
          </a:p>
          <a:p>
            <a:pPr>
              <a:buNone/>
            </a:pPr>
            <a:r>
              <a:rPr lang="en-US" dirty="0"/>
              <a:t>	</a:t>
            </a:r>
            <a:r>
              <a:rPr lang="en-US" dirty="0" smtClean="0"/>
              <a:t>	</a:t>
            </a:r>
            <a:r>
              <a:rPr lang="en-US" sz="2900" dirty="0" smtClean="0"/>
              <a:t>The grid of numbers would be created first, with the cages and their associated mathematical operations generated after. Each number belongs to a specific box, which belongs to a specific cage, which in turn belongs to the board.</a:t>
            </a:r>
          </a:p>
          <a:p>
            <a:pPr>
              <a:buNone/>
            </a:pPr>
            <a:endParaRPr lang="en-US" dirty="0" smtClean="0"/>
          </a:p>
          <a:p>
            <a:pPr>
              <a:buFont typeface="Calibri" pitchFamily="34" charset="0"/>
              <a:buChar char="+"/>
            </a:pPr>
            <a:r>
              <a:rPr lang="en-US" dirty="0" smtClean="0"/>
              <a:t>Member Responsibilities:</a:t>
            </a:r>
          </a:p>
          <a:p>
            <a:pPr>
              <a:buNone/>
            </a:pPr>
            <a:r>
              <a:rPr lang="en-US" dirty="0"/>
              <a:t>	</a:t>
            </a:r>
            <a:r>
              <a:rPr lang="en-US" dirty="0" smtClean="0"/>
              <a:t>	</a:t>
            </a:r>
            <a:r>
              <a:rPr lang="en-US" sz="2900" dirty="0" smtClean="0"/>
              <a:t>We will both work on all components of the project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Flow Chart</a:t>
            </a:r>
            <a:endParaRPr lang="en-US" dirty="0"/>
          </a:p>
        </p:txBody>
      </p:sp>
      <p:pic>
        <p:nvPicPr>
          <p:cNvPr id="4" name="Content Placeholder 3" descr="logic-flow-chart.png"/>
          <p:cNvPicPr>
            <a:picLocks noGrp="1" noChangeAspect="1"/>
          </p:cNvPicPr>
          <p:nvPr>
            <p:ph idx="1"/>
          </p:nvPr>
        </p:nvPicPr>
        <p:blipFill>
          <a:blip r:embed="rId2" cstate="print"/>
          <a:stretch>
            <a:fillRect/>
          </a:stretch>
        </p:blipFill>
        <p:spPr>
          <a:xfrm>
            <a:off x="1143000" y="857250"/>
            <a:ext cx="6858000" cy="51435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Mock-Ups of the Major Screens</a:t>
            </a:r>
            <a:endParaRPr lang="en-US" dirty="0"/>
          </a:p>
        </p:txBody>
      </p:sp>
      <p:pic>
        <p:nvPicPr>
          <p:cNvPr id="1026" name="Picture 2" descr="C:\Documents and Settings\Salvatore\My Documents\New York University\Computer Science\iPhone and iPad Programming\Final Project\Proposal\mock-up_main-menu.png"/>
          <p:cNvPicPr>
            <a:picLocks noChangeAspect="1" noChangeArrowheads="1"/>
          </p:cNvPicPr>
          <p:nvPr/>
        </p:nvPicPr>
        <p:blipFill>
          <a:blip r:embed="rId2" cstate="print"/>
          <a:srcRect/>
          <a:stretch>
            <a:fillRect/>
          </a:stretch>
        </p:blipFill>
        <p:spPr bwMode="auto">
          <a:xfrm>
            <a:off x="533400" y="1676400"/>
            <a:ext cx="2646045" cy="4612005"/>
          </a:xfrm>
          <a:prstGeom prst="rect">
            <a:avLst/>
          </a:prstGeom>
          <a:noFill/>
        </p:spPr>
      </p:pic>
      <p:pic>
        <p:nvPicPr>
          <p:cNvPr id="1027" name="Picture 3" descr="C:\Documents and Settings\Salvatore\My Documents\New York University\Computer Science\iPhone and iPad Programming\Final Project\Proposal\mock-up_4x4-board_blank.png"/>
          <p:cNvPicPr>
            <a:picLocks noChangeAspect="1" noChangeArrowheads="1"/>
          </p:cNvPicPr>
          <p:nvPr/>
        </p:nvPicPr>
        <p:blipFill>
          <a:blip r:embed="rId3" cstate="print"/>
          <a:srcRect/>
          <a:stretch>
            <a:fillRect/>
          </a:stretch>
        </p:blipFill>
        <p:spPr bwMode="auto">
          <a:xfrm>
            <a:off x="3276600" y="1676400"/>
            <a:ext cx="2646045" cy="4612005"/>
          </a:xfrm>
          <a:prstGeom prst="rect">
            <a:avLst/>
          </a:prstGeom>
          <a:noFill/>
        </p:spPr>
      </p:pic>
      <p:pic>
        <p:nvPicPr>
          <p:cNvPr id="1028" name="Picture 4" descr="C:\Documents and Settings\Salvatore\My Documents\New York University\Computer Science\iPhone and iPad Programming\Final Project\Proposal\mock-up_4x4-board_solved.png"/>
          <p:cNvPicPr>
            <a:picLocks noChangeAspect="1" noChangeArrowheads="1"/>
          </p:cNvPicPr>
          <p:nvPr/>
        </p:nvPicPr>
        <p:blipFill>
          <a:blip r:embed="rId4" cstate="print"/>
          <a:srcRect/>
          <a:stretch>
            <a:fillRect/>
          </a:stretch>
        </p:blipFill>
        <p:spPr bwMode="auto">
          <a:xfrm>
            <a:off x="5964555" y="1676400"/>
            <a:ext cx="2646045" cy="4612005"/>
          </a:xfrm>
          <a:prstGeom prst="rect">
            <a:avLst/>
          </a:prstGeom>
          <a:noFill/>
        </p:spPr>
      </p:pic>
      <p:sp>
        <p:nvSpPr>
          <p:cNvPr id="17" name="TextBox 16"/>
          <p:cNvSpPr txBox="1"/>
          <p:nvPr/>
        </p:nvSpPr>
        <p:spPr>
          <a:xfrm>
            <a:off x="1219200" y="1230868"/>
            <a:ext cx="1276311" cy="369332"/>
          </a:xfrm>
          <a:prstGeom prst="rect">
            <a:avLst/>
          </a:prstGeom>
          <a:noFill/>
        </p:spPr>
        <p:txBody>
          <a:bodyPr wrap="none" rtlCol="0">
            <a:spAutoFit/>
          </a:bodyPr>
          <a:lstStyle/>
          <a:p>
            <a:r>
              <a:rPr lang="en-US" dirty="0" smtClean="0"/>
              <a:t>Main Menu</a:t>
            </a:r>
            <a:endParaRPr lang="en-US" dirty="0"/>
          </a:p>
        </p:txBody>
      </p:sp>
      <p:sp>
        <p:nvSpPr>
          <p:cNvPr id="18" name="TextBox 17"/>
          <p:cNvSpPr txBox="1"/>
          <p:nvPr/>
        </p:nvSpPr>
        <p:spPr>
          <a:xfrm>
            <a:off x="3962400" y="1230868"/>
            <a:ext cx="1222322" cy="369332"/>
          </a:xfrm>
          <a:prstGeom prst="rect">
            <a:avLst/>
          </a:prstGeom>
          <a:noFill/>
        </p:spPr>
        <p:txBody>
          <a:bodyPr wrap="none" rtlCol="0">
            <a:spAutoFit/>
          </a:bodyPr>
          <a:lstStyle/>
          <a:p>
            <a:r>
              <a:rPr lang="en-US" dirty="0" smtClean="0"/>
              <a:t>New Board</a:t>
            </a:r>
            <a:endParaRPr lang="en-US" dirty="0"/>
          </a:p>
        </p:txBody>
      </p:sp>
      <p:sp>
        <p:nvSpPr>
          <p:cNvPr id="19" name="TextBox 18"/>
          <p:cNvSpPr txBox="1"/>
          <p:nvPr/>
        </p:nvSpPr>
        <p:spPr>
          <a:xfrm>
            <a:off x="6587408" y="1230868"/>
            <a:ext cx="1413592" cy="369332"/>
          </a:xfrm>
          <a:prstGeom prst="rect">
            <a:avLst/>
          </a:prstGeom>
          <a:noFill/>
        </p:spPr>
        <p:txBody>
          <a:bodyPr wrap="none" rtlCol="0">
            <a:spAutoFit/>
          </a:bodyPr>
          <a:lstStyle/>
          <a:p>
            <a:r>
              <a:rPr lang="en-US" dirty="0" smtClean="0"/>
              <a:t>Solved Board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smtClean="0"/>
              <a:t>Using the </a:t>
            </a:r>
            <a:r>
              <a:rPr lang="en-US" dirty="0" smtClean="0"/>
              <a:t>iPhone’s</a:t>
            </a:r>
            <a:r>
              <a:rPr lang="en-US" dirty="0" smtClean="0"/>
              <a:t> Unique Features</a:t>
            </a:r>
            <a:endParaRPr lang="en-US" dirty="0"/>
          </a:p>
        </p:txBody>
      </p:sp>
      <p:sp>
        <p:nvSpPr>
          <p:cNvPr id="20483" name="Rectangle 3"/>
          <p:cNvSpPr>
            <a:spLocks noGrp="1" noChangeArrowheads="1"/>
          </p:cNvSpPr>
          <p:nvPr>
            <p:ph type="body" idx="1"/>
          </p:nvPr>
        </p:nvSpPr>
        <p:spPr/>
        <p:txBody>
          <a:bodyPr>
            <a:normAutofit fontScale="70000" lnSpcReduction="20000"/>
          </a:bodyPr>
          <a:lstStyle/>
          <a:p>
            <a:pPr>
              <a:buNone/>
            </a:pPr>
            <a:r>
              <a:rPr lang="en-US" dirty="0" smtClean="0"/>
              <a:t>		We plan to use some of the cool features the </a:t>
            </a:r>
            <a:r>
              <a:rPr lang="en-US" dirty="0" smtClean="0"/>
              <a:t>iPhone</a:t>
            </a:r>
            <a:r>
              <a:rPr lang="en-US" dirty="0" smtClean="0"/>
              <a:t> has to offer, such as its touch capabilities and accelerometer. Here are some of our ideas:</a:t>
            </a:r>
          </a:p>
          <a:p>
            <a:r>
              <a:rPr lang="en-US" dirty="0" smtClean="0"/>
              <a:t>Tapping a box once will open it. Then, choosing the number would be done by sliding one’s finger across the screen in any direction. The number displayed in the box will start at 1. As the user slides his finger further from the point of origin of the box, the number will increase. The scale determining when the number increments would depend on the board size. Once the user lifts his finger, the number displayed would be entered. This sliding action would allow the user to enter the numbers quickly and easily.</a:t>
            </a:r>
          </a:p>
          <a:p>
            <a:pPr marL="342900" lvl="1" indent="-342900">
              <a:buFont typeface="Arial" pitchFamily="34" charset="0"/>
              <a:buChar char="•"/>
            </a:pPr>
            <a:r>
              <a:rPr lang="en-US" dirty="0" smtClean="0"/>
              <a:t>Shaking the </a:t>
            </a:r>
            <a:r>
              <a:rPr lang="en-US" dirty="0" smtClean="0"/>
              <a:t>iPhone</a:t>
            </a:r>
            <a:r>
              <a:rPr lang="en-US" dirty="0" smtClean="0"/>
              <a:t> could clear the board, generate a new board, or reveal the solution for the current board. </a:t>
            </a:r>
          </a:p>
          <a:p>
            <a:pPr marL="342900" lvl="1" indent="-342900">
              <a:buFont typeface="Arial" pitchFamily="34" charset="0"/>
              <a:buChar char="•"/>
            </a:pPr>
            <a:r>
              <a:rPr lang="en-US" dirty="0" smtClean="0"/>
              <a:t>Double-tapping an individual box would reveal it’s number.</a:t>
            </a: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100"/>
            <a:ext cx="8229600" cy="6019800"/>
          </a:xfrm>
        </p:spPr>
        <p:txBody>
          <a:bodyPr>
            <a:normAutofit fontScale="92500" lnSpcReduction="10000"/>
          </a:bodyPr>
          <a:lstStyle/>
          <a:p>
            <a:pPr>
              <a:buNone/>
            </a:pPr>
            <a:r>
              <a:rPr lang="en-US" dirty="0" smtClean="0"/>
              <a:t>		By Tuesday, 04 May, we plan to have the following implemented:</a:t>
            </a:r>
          </a:p>
          <a:p>
            <a:r>
              <a:rPr lang="en-US" dirty="0" smtClean="0"/>
              <a:t> A random board generator, creating sensible boards for 4×4, </a:t>
            </a:r>
            <a:r>
              <a:rPr lang="en-US" dirty="0" smtClean="0"/>
              <a:t>5x5</a:t>
            </a:r>
            <a:r>
              <a:rPr lang="en-US" dirty="0" smtClean="0"/>
              <a:t>, and </a:t>
            </a:r>
            <a:r>
              <a:rPr lang="en-US" dirty="0" smtClean="0"/>
              <a:t>6x6</a:t>
            </a:r>
            <a:r>
              <a:rPr lang="en-US" dirty="0" smtClean="0"/>
              <a:t> sized boards.</a:t>
            </a:r>
          </a:p>
          <a:p>
            <a:r>
              <a:rPr lang="en-US" dirty="0" smtClean="0"/>
              <a:t>Automatic saving of the current board when quitting the app, restoring it automatically the next time the app is started.</a:t>
            </a:r>
          </a:p>
          <a:p>
            <a:r>
              <a:rPr lang="en-US" dirty="0" smtClean="0"/>
              <a:t>The ability to reveal the solution for the current board.</a:t>
            </a:r>
          </a:p>
          <a:p>
            <a:r>
              <a:rPr lang="en-US" dirty="0" smtClean="0"/>
              <a:t>The ability to clear the current board.</a:t>
            </a:r>
          </a:p>
          <a:p>
            <a:r>
              <a:rPr lang="en-US" dirty="0" smtClean="0"/>
              <a:t>A touch “sliding” system for entering the numbers into the boxes.</a:t>
            </a:r>
          </a:p>
          <a:p>
            <a:r>
              <a:rPr lang="en-US" dirty="0" smtClean="0"/>
              <a:t>A clean and simple user interface.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291</Words>
  <Application>Microsoft Office PowerPoint</Application>
  <PresentationFormat>On-screen Show (4:3)</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Salvatore DiLeo &amp; Louis Sanchez ~present~</vt:lpstr>
      <vt:lpstr>Slide 2</vt:lpstr>
      <vt:lpstr>An Example 4×4 Board</vt:lpstr>
      <vt:lpstr>An Example 6×6 Board</vt:lpstr>
      <vt:lpstr>Slide 5</vt:lpstr>
      <vt:lpstr>Logic Flow Chart</vt:lpstr>
      <vt:lpstr>Mock-Ups of the Major Screens</vt:lpstr>
      <vt:lpstr>Using the iPhone’s Unique Features</vt:lpstr>
      <vt:lpstr>Slide 9</vt:lpstr>
      <vt:lpstr>Future Advanced Features</vt:lpstr>
    </vt:vector>
  </TitlesOfParts>
  <Company>The DiLeo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DiLeo</dc:creator>
  <cp:lastModifiedBy>DiLeo</cp:lastModifiedBy>
  <cp:revision>77</cp:revision>
  <dcterms:created xsi:type="dcterms:W3CDTF">2010-04-07T22:48:27Z</dcterms:created>
  <dcterms:modified xsi:type="dcterms:W3CDTF">2010-04-15T02:11:13Z</dcterms:modified>
</cp:coreProperties>
</file>