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5F1E-BA94-4793-B51F-E2C76106F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11A27-7EB2-42FB-B9C8-8CA424E61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C73FE-082C-4162-994B-061DCA38E66D}"/>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6EB47A54-D457-4785-B069-10AA3416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CD09-EB05-4632-AA20-FF938E0BE760}"/>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174003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003D-4D8F-4025-8BEA-59C84291B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0FDF8A-953C-43D7-A32D-55E2362325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1E3E-007C-4ED2-9C39-0EE4C2C38CC3}"/>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3EA24D9B-B3A3-4F23-AC2E-F4E4BA17C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C7C11-A63B-427E-8BF1-1FF2F84F999E}"/>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209865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96CAAE-9C7C-40B8-9561-68C58B6FB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DD0F1F-7E03-4707-B5F7-55C1A2337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8A679-31D8-4559-AD8E-2C9F60207724}"/>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DF0221C5-2EA7-4ED6-9A65-3F1BCFE3E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EA066-873D-4809-A7F7-4F2948CE0CB7}"/>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97805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7A17-A460-42F8-90DB-E68B2CDDC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B25B1-0FD4-47F4-991F-D2485E34A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81FFB-F048-4BCF-A0D5-D3F968ABA9EB}"/>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F679C547-FD75-41D6-9510-07B9F9083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ABDF-B388-45FE-8770-9173B827E5A8}"/>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24897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CED0-5E4A-42F5-951A-3B82CBAC8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3CCFF-7863-4EC8-8844-B6EE25F1F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08311-EDB7-4E89-8D5F-31BAA12D9B92}"/>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342A7744-3D70-4409-942D-EB4AAF75A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A010D-C2AB-4133-A58D-C0D613E67BE3}"/>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182452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93ED-BC35-49E2-8062-29F7353BA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BD2A4-2347-446F-A34C-32365746F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BB820-B7C1-4A49-8E49-3B2EA3E29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F4CC7-6F7C-432A-9A5D-1B1F711D1DFD}"/>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6" name="Footer Placeholder 5">
            <a:extLst>
              <a:ext uri="{FF2B5EF4-FFF2-40B4-BE49-F238E27FC236}">
                <a16:creationId xmlns:a16="http://schemas.microsoft.com/office/drawing/2014/main" id="{AD21A92A-535C-40E6-A2B7-2139168E0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65907-FB90-4EF2-B9FB-405759CD1F5A}"/>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336031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AD24-275A-405E-A9C7-1E7744AFF5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561571-DB7A-46B4-B575-5E31424B0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CF0C5-D4AC-47C1-9B48-8B802ADBD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F0339-815F-4A3A-AABD-C1E0588C9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8B7E7-87F6-4CED-93E4-BB21620DCE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FA2F50-986F-41DE-B5B4-96FFD7E12125}"/>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8" name="Footer Placeholder 7">
            <a:extLst>
              <a:ext uri="{FF2B5EF4-FFF2-40B4-BE49-F238E27FC236}">
                <a16:creationId xmlns:a16="http://schemas.microsoft.com/office/drawing/2014/main" id="{BBC264D6-4121-434F-9989-9B2E09EC6B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499A0F-5868-475C-8E92-AE0226A8CF7A}"/>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150956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9BA6-D314-4B24-B4E5-B04BDE3E37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FD4DA-B1E1-43BC-8C46-CA82188C2C27}"/>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4" name="Footer Placeholder 3">
            <a:extLst>
              <a:ext uri="{FF2B5EF4-FFF2-40B4-BE49-F238E27FC236}">
                <a16:creationId xmlns:a16="http://schemas.microsoft.com/office/drawing/2014/main" id="{594C70BB-DBC8-44A2-90AA-A703CF9AC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A98A0-C6D0-4888-A56F-513ED8FF99C5}"/>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230961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1C38D-51F6-43A9-9858-FEA0AF89CB48}"/>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3" name="Footer Placeholder 2">
            <a:extLst>
              <a:ext uri="{FF2B5EF4-FFF2-40B4-BE49-F238E27FC236}">
                <a16:creationId xmlns:a16="http://schemas.microsoft.com/office/drawing/2014/main" id="{BE7824F1-44BB-4F4B-81BC-F78B7ED91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9BBBE3-CEB4-4DD2-9BCC-5838D59213EF}"/>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87716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B9C5-0A99-48EF-BFCD-12FEC5319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81780-C842-4C59-8C0A-453C97BC5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92BE5-5E3B-4FB9-8F39-299060366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7BA8D-1FD2-439A-8597-A11AA8E42C95}"/>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6" name="Footer Placeholder 5">
            <a:extLst>
              <a:ext uri="{FF2B5EF4-FFF2-40B4-BE49-F238E27FC236}">
                <a16:creationId xmlns:a16="http://schemas.microsoft.com/office/drawing/2014/main" id="{4B347854-49A5-4473-8B36-F41F404E4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CC96B-14FD-44FD-8194-FD17D0DF1647}"/>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230839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2832-A3E1-4DAA-96D3-A47F2F498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7D0A7-B53E-4657-9CA8-3750324D3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08F135-FE55-4F65-9486-AE104E1D0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47F08-1F8C-49E1-A30A-00C11EA61471}"/>
              </a:ext>
            </a:extLst>
          </p:cNvPr>
          <p:cNvSpPr>
            <a:spLocks noGrp="1"/>
          </p:cNvSpPr>
          <p:nvPr>
            <p:ph type="dt" sz="half" idx="10"/>
          </p:nvPr>
        </p:nvSpPr>
        <p:spPr/>
        <p:txBody>
          <a:bodyPr/>
          <a:lstStyle/>
          <a:p>
            <a:fld id="{A51F0D9A-B6FA-4775-9783-18B0B3226C34}" type="datetimeFigureOut">
              <a:rPr lang="en-US" smtClean="0"/>
              <a:t>7/9/2020</a:t>
            </a:fld>
            <a:endParaRPr lang="en-US"/>
          </a:p>
        </p:txBody>
      </p:sp>
      <p:sp>
        <p:nvSpPr>
          <p:cNvPr id="6" name="Footer Placeholder 5">
            <a:extLst>
              <a:ext uri="{FF2B5EF4-FFF2-40B4-BE49-F238E27FC236}">
                <a16:creationId xmlns:a16="http://schemas.microsoft.com/office/drawing/2014/main" id="{E2F49CFE-92FF-4827-B0EB-DD0A5DB6C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0231B-B40F-4346-A6F0-0DD2C7CE381C}"/>
              </a:ext>
            </a:extLst>
          </p:cNvPr>
          <p:cNvSpPr>
            <a:spLocks noGrp="1"/>
          </p:cNvSpPr>
          <p:nvPr>
            <p:ph type="sldNum" sz="quarter" idx="12"/>
          </p:nvPr>
        </p:nvSpPr>
        <p:spPr/>
        <p:txBody>
          <a:bodyPr/>
          <a:lstStyle/>
          <a:p>
            <a:fld id="{B641DE7B-9271-4EB6-999A-9351BEBAB53F}" type="slidenum">
              <a:rPr lang="en-US" smtClean="0"/>
              <a:t>‹#›</a:t>
            </a:fld>
            <a:endParaRPr lang="en-US"/>
          </a:p>
        </p:txBody>
      </p:sp>
    </p:spTree>
    <p:extLst>
      <p:ext uri="{BB962C8B-B14F-4D97-AF65-F5344CB8AC3E}">
        <p14:creationId xmlns:p14="http://schemas.microsoft.com/office/powerpoint/2010/main" val="96489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3A68E-80E8-467D-B128-FBA5191DA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5A85F2-CABE-45DE-99CF-4DD2794F1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52857-0ED3-468C-812F-871226D18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F0D9A-B6FA-4775-9783-18B0B3226C34}" type="datetimeFigureOut">
              <a:rPr lang="en-US" smtClean="0"/>
              <a:t>7/9/2020</a:t>
            </a:fld>
            <a:endParaRPr lang="en-US"/>
          </a:p>
        </p:txBody>
      </p:sp>
      <p:sp>
        <p:nvSpPr>
          <p:cNvPr id="5" name="Footer Placeholder 4">
            <a:extLst>
              <a:ext uri="{FF2B5EF4-FFF2-40B4-BE49-F238E27FC236}">
                <a16:creationId xmlns:a16="http://schemas.microsoft.com/office/drawing/2014/main" id="{AA73745D-CCF4-462F-ACBC-D4B8B5B45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C9F1-E48C-42E9-80CF-FF53E1A3D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1DE7B-9271-4EB6-999A-9351BEBAB53F}" type="slidenum">
              <a:rPr lang="en-US" smtClean="0"/>
              <a:t>‹#›</a:t>
            </a:fld>
            <a:endParaRPr lang="en-US"/>
          </a:p>
        </p:txBody>
      </p:sp>
    </p:spTree>
    <p:extLst>
      <p:ext uri="{BB962C8B-B14F-4D97-AF65-F5344CB8AC3E}">
        <p14:creationId xmlns:p14="http://schemas.microsoft.com/office/powerpoint/2010/main" val="244004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369F-CA17-4C3B-AD91-DC7BAB43A0DE}"/>
              </a:ext>
            </a:extLst>
          </p:cNvPr>
          <p:cNvSpPr>
            <a:spLocks noGrp="1"/>
          </p:cNvSpPr>
          <p:nvPr>
            <p:ph type="ctrTitle"/>
          </p:nvPr>
        </p:nvSpPr>
        <p:spPr/>
        <p:txBody>
          <a:bodyPr/>
          <a:lstStyle/>
          <a:p>
            <a:r>
              <a:rPr lang="en-US" dirty="0" err="1"/>
              <a:t>Practica</a:t>
            </a:r>
            <a:r>
              <a:rPr lang="en-US" dirty="0"/>
              <a:t> </a:t>
            </a:r>
            <a:r>
              <a:rPr lang="en-US" dirty="0" err="1"/>
              <a:t>Netrom</a:t>
            </a:r>
            <a:endParaRPr lang="en-US" dirty="0"/>
          </a:p>
        </p:txBody>
      </p:sp>
      <p:sp>
        <p:nvSpPr>
          <p:cNvPr id="3" name="Subtitle 2">
            <a:extLst>
              <a:ext uri="{FF2B5EF4-FFF2-40B4-BE49-F238E27FC236}">
                <a16:creationId xmlns:a16="http://schemas.microsoft.com/office/drawing/2014/main" id="{BD75512D-E0FD-493E-98D2-3DCB08DE7057}"/>
              </a:ext>
            </a:extLst>
          </p:cNvPr>
          <p:cNvSpPr>
            <a:spLocks noGrp="1"/>
          </p:cNvSpPr>
          <p:nvPr>
            <p:ph type="subTitle" idx="1"/>
          </p:nvPr>
        </p:nvSpPr>
        <p:spPr>
          <a:xfrm>
            <a:off x="1524000" y="3676261"/>
            <a:ext cx="9144000" cy="1068355"/>
          </a:xfrm>
        </p:spPr>
        <p:txBody>
          <a:bodyPr/>
          <a:lstStyle/>
          <a:p>
            <a:r>
              <a:rPr lang="en-US" dirty="0"/>
              <a:t>Student: Lascau </a:t>
            </a:r>
            <a:r>
              <a:rPr lang="en-US" dirty="0" err="1"/>
              <a:t>Ionut</a:t>
            </a:r>
            <a:r>
              <a:rPr lang="en-US" dirty="0"/>
              <a:t> Sebastian CEN 3.2A</a:t>
            </a:r>
          </a:p>
        </p:txBody>
      </p:sp>
    </p:spTree>
    <p:extLst>
      <p:ext uri="{BB962C8B-B14F-4D97-AF65-F5344CB8AC3E}">
        <p14:creationId xmlns:p14="http://schemas.microsoft.com/office/powerpoint/2010/main" val="166471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A879-19E6-4A71-BF79-EE1B08673E71}"/>
              </a:ext>
            </a:extLst>
          </p:cNvPr>
          <p:cNvSpPr>
            <a:spLocks noGrp="1"/>
          </p:cNvSpPr>
          <p:nvPr>
            <p:ph type="title"/>
          </p:nvPr>
        </p:nvSpPr>
        <p:spPr/>
        <p:txBody>
          <a:bodyPr/>
          <a:lstStyle/>
          <a:p>
            <a:pPr algn="ctr"/>
            <a:r>
              <a:rPr lang="en-US" dirty="0"/>
              <a:t>Adding Article</a:t>
            </a:r>
          </a:p>
        </p:txBody>
      </p:sp>
      <p:pic>
        <p:nvPicPr>
          <p:cNvPr id="5" name="Content Placeholder 4">
            <a:extLst>
              <a:ext uri="{FF2B5EF4-FFF2-40B4-BE49-F238E27FC236}">
                <a16:creationId xmlns:a16="http://schemas.microsoft.com/office/drawing/2014/main" id="{9D636AE5-3B81-4B74-B088-7C027E726F98}"/>
              </a:ext>
            </a:extLst>
          </p:cNvPr>
          <p:cNvPicPr>
            <a:picLocks noGrp="1" noChangeAspect="1"/>
          </p:cNvPicPr>
          <p:nvPr>
            <p:ph idx="1"/>
          </p:nvPr>
        </p:nvPicPr>
        <p:blipFill>
          <a:blip r:embed="rId2"/>
          <a:stretch>
            <a:fillRect/>
          </a:stretch>
        </p:blipFill>
        <p:spPr>
          <a:xfrm>
            <a:off x="1374647" y="1448121"/>
            <a:ext cx="9191035" cy="4351338"/>
          </a:xfrm>
        </p:spPr>
      </p:pic>
    </p:spTree>
    <p:extLst>
      <p:ext uri="{BB962C8B-B14F-4D97-AF65-F5344CB8AC3E}">
        <p14:creationId xmlns:p14="http://schemas.microsoft.com/office/powerpoint/2010/main" val="40385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8661-3F6F-4AA1-B2E7-4AA68F355A81}"/>
              </a:ext>
            </a:extLst>
          </p:cNvPr>
          <p:cNvSpPr>
            <a:spLocks noGrp="1"/>
          </p:cNvSpPr>
          <p:nvPr>
            <p:ph type="title"/>
          </p:nvPr>
        </p:nvSpPr>
        <p:spPr/>
        <p:txBody>
          <a:bodyPr/>
          <a:lstStyle/>
          <a:p>
            <a:pPr algn="ctr"/>
            <a:r>
              <a:rPr lang="en-US" dirty="0"/>
              <a:t>Testing functionality</a:t>
            </a:r>
          </a:p>
        </p:txBody>
      </p:sp>
      <p:pic>
        <p:nvPicPr>
          <p:cNvPr id="5" name="Content Placeholder 4">
            <a:extLst>
              <a:ext uri="{FF2B5EF4-FFF2-40B4-BE49-F238E27FC236}">
                <a16:creationId xmlns:a16="http://schemas.microsoft.com/office/drawing/2014/main" id="{27355416-4C71-4C38-8A75-0071F6019966}"/>
              </a:ext>
            </a:extLst>
          </p:cNvPr>
          <p:cNvPicPr>
            <a:picLocks noGrp="1" noChangeAspect="1"/>
          </p:cNvPicPr>
          <p:nvPr>
            <p:ph idx="1"/>
          </p:nvPr>
        </p:nvPicPr>
        <p:blipFill>
          <a:blip r:embed="rId2"/>
          <a:stretch>
            <a:fillRect/>
          </a:stretch>
        </p:blipFill>
        <p:spPr>
          <a:xfrm>
            <a:off x="1487957" y="1372618"/>
            <a:ext cx="8840874" cy="5003015"/>
          </a:xfrm>
        </p:spPr>
      </p:pic>
    </p:spTree>
    <p:extLst>
      <p:ext uri="{BB962C8B-B14F-4D97-AF65-F5344CB8AC3E}">
        <p14:creationId xmlns:p14="http://schemas.microsoft.com/office/powerpoint/2010/main" val="90254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F0B3-7C9B-4593-9CBF-A7EAB5BDBE2F}"/>
              </a:ext>
            </a:extLst>
          </p:cNvPr>
          <p:cNvSpPr>
            <a:spLocks noGrp="1"/>
          </p:cNvSpPr>
          <p:nvPr>
            <p:ph type="title"/>
          </p:nvPr>
        </p:nvSpPr>
        <p:spPr/>
        <p:txBody>
          <a:bodyPr/>
          <a:lstStyle/>
          <a:p>
            <a:pPr algn="ctr"/>
            <a:r>
              <a:rPr lang="en-US" dirty="0"/>
              <a:t>Read more </a:t>
            </a:r>
          </a:p>
        </p:txBody>
      </p:sp>
      <p:pic>
        <p:nvPicPr>
          <p:cNvPr id="5" name="Content Placeholder 4">
            <a:extLst>
              <a:ext uri="{FF2B5EF4-FFF2-40B4-BE49-F238E27FC236}">
                <a16:creationId xmlns:a16="http://schemas.microsoft.com/office/drawing/2014/main" id="{A39F5615-207A-49F9-8C59-3CF8803914D6}"/>
              </a:ext>
            </a:extLst>
          </p:cNvPr>
          <p:cNvPicPr>
            <a:picLocks noGrp="1" noChangeAspect="1"/>
          </p:cNvPicPr>
          <p:nvPr>
            <p:ph idx="1"/>
          </p:nvPr>
        </p:nvPicPr>
        <p:blipFill>
          <a:blip r:embed="rId2"/>
          <a:stretch>
            <a:fillRect/>
          </a:stretch>
        </p:blipFill>
        <p:spPr>
          <a:xfrm>
            <a:off x="838200" y="1879726"/>
            <a:ext cx="10515600" cy="4243136"/>
          </a:xfrm>
        </p:spPr>
      </p:pic>
    </p:spTree>
    <p:extLst>
      <p:ext uri="{BB962C8B-B14F-4D97-AF65-F5344CB8AC3E}">
        <p14:creationId xmlns:p14="http://schemas.microsoft.com/office/powerpoint/2010/main" val="128995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5B28-A200-4C00-AB52-0422493E94EA}"/>
              </a:ext>
            </a:extLst>
          </p:cNvPr>
          <p:cNvSpPr>
            <a:spLocks noGrp="1"/>
          </p:cNvSpPr>
          <p:nvPr>
            <p:ph type="title"/>
          </p:nvPr>
        </p:nvSpPr>
        <p:spPr>
          <a:xfrm>
            <a:off x="292916" y="449014"/>
            <a:ext cx="10515600" cy="1472064"/>
          </a:xfrm>
        </p:spPr>
        <p:txBody>
          <a:bodyPr>
            <a:normAutofit fontScale="90000"/>
          </a:bodyPr>
          <a:lstStyle/>
          <a:p>
            <a:r>
              <a:rPr lang="en-US" dirty="0"/>
              <a:t>                                    Voting </a:t>
            </a:r>
            <a:br>
              <a:rPr lang="en-US" dirty="0"/>
            </a:br>
            <a:r>
              <a:rPr lang="en-US" dirty="0"/>
              <a:t>The application hasn’t validation and anyone can vote. You can vote with different emojis but only once per emoji</a:t>
            </a:r>
          </a:p>
        </p:txBody>
      </p:sp>
      <p:pic>
        <p:nvPicPr>
          <p:cNvPr id="7" name="Content Placeholder 6">
            <a:extLst>
              <a:ext uri="{FF2B5EF4-FFF2-40B4-BE49-F238E27FC236}">
                <a16:creationId xmlns:a16="http://schemas.microsoft.com/office/drawing/2014/main" id="{60E31FC3-A41B-49ED-83C0-BC12E218F4FF}"/>
              </a:ext>
            </a:extLst>
          </p:cNvPr>
          <p:cNvPicPr>
            <a:picLocks noGrp="1" noChangeAspect="1"/>
          </p:cNvPicPr>
          <p:nvPr>
            <p:ph idx="1"/>
          </p:nvPr>
        </p:nvPicPr>
        <p:blipFill>
          <a:blip r:embed="rId2"/>
          <a:stretch>
            <a:fillRect/>
          </a:stretch>
        </p:blipFill>
        <p:spPr>
          <a:xfrm>
            <a:off x="1234446" y="2190276"/>
            <a:ext cx="8632539" cy="4855803"/>
          </a:xfrm>
        </p:spPr>
      </p:pic>
    </p:spTree>
    <p:extLst>
      <p:ext uri="{BB962C8B-B14F-4D97-AF65-F5344CB8AC3E}">
        <p14:creationId xmlns:p14="http://schemas.microsoft.com/office/powerpoint/2010/main" val="327808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5874-9F84-4D3A-8494-C9AF14C222AB}"/>
              </a:ext>
            </a:extLst>
          </p:cNvPr>
          <p:cNvSpPr>
            <a:spLocks noGrp="1"/>
          </p:cNvSpPr>
          <p:nvPr>
            <p:ph type="title"/>
          </p:nvPr>
        </p:nvSpPr>
        <p:spPr/>
        <p:txBody>
          <a:bodyPr>
            <a:normAutofit fontScale="90000"/>
          </a:bodyPr>
          <a:lstStyle/>
          <a:p>
            <a:r>
              <a:rPr lang="en-US" dirty="0"/>
              <a:t>If you vote a post from preview posts page it appears both in preview posts and in read more and vice-versa.</a:t>
            </a:r>
          </a:p>
        </p:txBody>
      </p:sp>
      <p:pic>
        <p:nvPicPr>
          <p:cNvPr id="5" name="Content Placeholder 4">
            <a:extLst>
              <a:ext uri="{FF2B5EF4-FFF2-40B4-BE49-F238E27FC236}">
                <a16:creationId xmlns:a16="http://schemas.microsoft.com/office/drawing/2014/main" id="{5382725B-4A15-400B-BC75-808F5C177E61}"/>
              </a:ext>
            </a:extLst>
          </p:cNvPr>
          <p:cNvPicPr>
            <a:picLocks noGrp="1" noChangeAspect="1"/>
          </p:cNvPicPr>
          <p:nvPr>
            <p:ph idx="1"/>
          </p:nvPr>
        </p:nvPicPr>
        <p:blipFill>
          <a:blip r:embed="rId2"/>
          <a:stretch>
            <a:fillRect/>
          </a:stretch>
        </p:blipFill>
        <p:spPr>
          <a:xfrm>
            <a:off x="2614711" y="1883635"/>
            <a:ext cx="5721008" cy="4351338"/>
          </a:xfrm>
        </p:spPr>
      </p:pic>
    </p:spTree>
    <p:extLst>
      <p:ext uri="{BB962C8B-B14F-4D97-AF65-F5344CB8AC3E}">
        <p14:creationId xmlns:p14="http://schemas.microsoft.com/office/powerpoint/2010/main" val="360099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10EA-AACC-4A50-9D64-62448CDF3F64}"/>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DB8EA47E-793A-459C-B2D6-30D822247CC2}"/>
              </a:ext>
            </a:extLst>
          </p:cNvPr>
          <p:cNvPicPr>
            <a:picLocks noGrp="1" noChangeAspect="1"/>
          </p:cNvPicPr>
          <p:nvPr>
            <p:ph idx="1"/>
          </p:nvPr>
        </p:nvPicPr>
        <p:blipFill>
          <a:blip r:embed="rId2"/>
          <a:stretch>
            <a:fillRect/>
          </a:stretch>
        </p:blipFill>
        <p:spPr>
          <a:xfrm>
            <a:off x="1734248" y="1319212"/>
            <a:ext cx="8572500" cy="4219575"/>
          </a:xfrm>
          <a:prstGeom prst="rect">
            <a:avLst/>
          </a:prstGeom>
        </p:spPr>
      </p:pic>
    </p:spTree>
    <p:extLst>
      <p:ext uri="{BB962C8B-B14F-4D97-AF65-F5344CB8AC3E}">
        <p14:creationId xmlns:p14="http://schemas.microsoft.com/office/powerpoint/2010/main" val="426183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471A-BB66-42A5-8ACB-E88B5FDF8580}"/>
              </a:ext>
            </a:extLst>
          </p:cNvPr>
          <p:cNvSpPr>
            <a:spLocks noGrp="1"/>
          </p:cNvSpPr>
          <p:nvPr>
            <p:ph type="title"/>
          </p:nvPr>
        </p:nvSpPr>
        <p:spPr/>
        <p:txBody>
          <a:bodyPr/>
          <a:lstStyle/>
          <a:p>
            <a:r>
              <a:rPr lang="en-US" dirty="0"/>
              <a:t>I forgot to mention that emotions score is updated corresponding to emoji’s points</a:t>
            </a:r>
          </a:p>
        </p:txBody>
      </p:sp>
      <p:sp>
        <p:nvSpPr>
          <p:cNvPr id="7" name="Content Placeholder 6">
            <a:extLst>
              <a:ext uri="{FF2B5EF4-FFF2-40B4-BE49-F238E27FC236}">
                <a16:creationId xmlns:a16="http://schemas.microsoft.com/office/drawing/2014/main" id="{276E9F78-1BE3-4390-95C0-433AFD320B35}"/>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53F2C59-6006-4259-A056-8154E0DFCA40}"/>
              </a:ext>
            </a:extLst>
          </p:cNvPr>
          <p:cNvPicPr>
            <a:picLocks noChangeAspect="1"/>
          </p:cNvPicPr>
          <p:nvPr/>
        </p:nvPicPr>
        <p:blipFill>
          <a:blip r:embed="rId2"/>
          <a:stretch>
            <a:fillRect/>
          </a:stretch>
        </p:blipFill>
        <p:spPr>
          <a:xfrm>
            <a:off x="671120" y="1752464"/>
            <a:ext cx="10604777" cy="4740411"/>
          </a:xfrm>
          <a:prstGeom prst="rect">
            <a:avLst/>
          </a:prstGeom>
        </p:spPr>
      </p:pic>
    </p:spTree>
    <p:extLst>
      <p:ext uri="{BB962C8B-B14F-4D97-AF65-F5344CB8AC3E}">
        <p14:creationId xmlns:p14="http://schemas.microsoft.com/office/powerpoint/2010/main" val="328233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40B9-E606-47B1-967B-D2B03B2DF39F}"/>
              </a:ext>
            </a:extLst>
          </p:cNvPr>
          <p:cNvSpPr>
            <a:spLocks noGrp="1"/>
          </p:cNvSpPr>
          <p:nvPr>
            <p:ph type="title"/>
          </p:nvPr>
        </p:nvSpPr>
        <p:spPr/>
        <p:txBody>
          <a:bodyPr>
            <a:normAutofit fontScale="90000"/>
          </a:bodyPr>
          <a:lstStyle/>
          <a:p>
            <a:r>
              <a:rPr lang="en-US" dirty="0"/>
              <a:t>The Heart emoji is still remaining in preview posts. You can undo the vote by clicking on the emoji.</a:t>
            </a:r>
          </a:p>
        </p:txBody>
      </p:sp>
      <p:pic>
        <p:nvPicPr>
          <p:cNvPr id="5" name="Content Placeholder 4">
            <a:extLst>
              <a:ext uri="{FF2B5EF4-FFF2-40B4-BE49-F238E27FC236}">
                <a16:creationId xmlns:a16="http://schemas.microsoft.com/office/drawing/2014/main" id="{32DFBCC6-DFE8-4D22-9094-AC3C544DC0AF}"/>
              </a:ext>
            </a:extLst>
          </p:cNvPr>
          <p:cNvPicPr>
            <a:picLocks noGrp="1" noChangeAspect="1"/>
          </p:cNvPicPr>
          <p:nvPr>
            <p:ph idx="1"/>
          </p:nvPr>
        </p:nvPicPr>
        <p:blipFill>
          <a:blip r:embed="rId2"/>
          <a:stretch>
            <a:fillRect/>
          </a:stretch>
        </p:blipFill>
        <p:spPr>
          <a:xfrm>
            <a:off x="3769418" y="1825625"/>
            <a:ext cx="4653164" cy="4351338"/>
          </a:xfrm>
        </p:spPr>
      </p:pic>
    </p:spTree>
    <p:extLst>
      <p:ext uri="{BB962C8B-B14F-4D97-AF65-F5344CB8AC3E}">
        <p14:creationId xmlns:p14="http://schemas.microsoft.com/office/powerpoint/2010/main" val="148617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053-15FA-409C-B75B-976890ECAEBB}"/>
              </a:ext>
            </a:extLst>
          </p:cNvPr>
          <p:cNvSpPr>
            <a:spLocks noGrp="1"/>
          </p:cNvSpPr>
          <p:nvPr>
            <p:ph type="title"/>
          </p:nvPr>
        </p:nvSpPr>
        <p:spPr>
          <a:xfrm>
            <a:off x="838200" y="365125"/>
            <a:ext cx="10377881" cy="1178449"/>
          </a:xfrm>
        </p:spPr>
        <p:txBody>
          <a:bodyPr>
            <a:normAutofit fontScale="90000"/>
          </a:bodyPr>
          <a:lstStyle/>
          <a:p>
            <a:br>
              <a:rPr lang="en-US" dirty="0"/>
            </a:br>
            <a:r>
              <a:rPr lang="en-US" sz="3600" dirty="0"/>
              <a:t>You can vote multiple articles. Emoji’s remains on </a:t>
            </a:r>
            <a:r>
              <a:rPr lang="en-US" sz="3600" dirty="0" err="1"/>
              <a:t>untill</a:t>
            </a:r>
            <a:r>
              <a:rPr lang="en-US" sz="3600" dirty="0"/>
              <a:t> you closed the session and that’s why some posts have bigger score, because you closed the server with some articles with emojis and the score was updated in database. Emoji’s articles are stored in cookies. </a:t>
            </a:r>
          </a:p>
        </p:txBody>
      </p:sp>
      <p:pic>
        <p:nvPicPr>
          <p:cNvPr id="5" name="Content Placeholder 4">
            <a:extLst>
              <a:ext uri="{FF2B5EF4-FFF2-40B4-BE49-F238E27FC236}">
                <a16:creationId xmlns:a16="http://schemas.microsoft.com/office/drawing/2014/main" id="{F9F5CB72-C013-40F1-9E7F-100857ADA020}"/>
              </a:ext>
            </a:extLst>
          </p:cNvPr>
          <p:cNvPicPr>
            <a:picLocks noGrp="1" noChangeAspect="1"/>
          </p:cNvPicPr>
          <p:nvPr>
            <p:ph idx="1"/>
          </p:nvPr>
        </p:nvPicPr>
        <p:blipFill>
          <a:blip r:embed="rId2"/>
          <a:stretch>
            <a:fillRect/>
          </a:stretch>
        </p:blipFill>
        <p:spPr>
          <a:xfrm>
            <a:off x="3014175" y="2331317"/>
            <a:ext cx="4439100" cy="4404840"/>
          </a:xfrm>
        </p:spPr>
      </p:pic>
    </p:spTree>
    <p:extLst>
      <p:ext uri="{BB962C8B-B14F-4D97-AF65-F5344CB8AC3E}">
        <p14:creationId xmlns:p14="http://schemas.microsoft.com/office/powerpoint/2010/main" val="203199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E3A7-5C69-4B9D-8029-C0551E3180E0}"/>
              </a:ext>
            </a:extLst>
          </p:cNvPr>
          <p:cNvSpPr>
            <a:spLocks noGrp="1"/>
          </p:cNvSpPr>
          <p:nvPr>
            <p:ph type="title"/>
          </p:nvPr>
        </p:nvSpPr>
        <p:spPr/>
        <p:txBody>
          <a:bodyPr/>
          <a:lstStyle/>
          <a:p>
            <a:pPr algn="ctr"/>
            <a:r>
              <a:rPr lang="en-US" dirty="0"/>
              <a:t>Ranking of authors after emotions score</a:t>
            </a:r>
          </a:p>
        </p:txBody>
      </p:sp>
      <p:pic>
        <p:nvPicPr>
          <p:cNvPr id="7" name="Content Placeholder 6">
            <a:extLst>
              <a:ext uri="{FF2B5EF4-FFF2-40B4-BE49-F238E27FC236}">
                <a16:creationId xmlns:a16="http://schemas.microsoft.com/office/drawing/2014/main" id="{D8758E56-4FD7-476D-BB10-275E1FB68EF0}"/>
              </a:ext>
            </a:extLst>
          </p:cNvPr>
          <p:cNvPicPr>
            <a:picLocks noGrp="1" noChangeAspect="1"/>
          </p:cNvPicPr>
          <p:nvPr>
            <p:ph idx="1"/>
          </p:nvPr>
        </p:nvPicPr>
        <p:blipFill>
          <a:blip r:embed="rId2"/>
          <a:stretch>
            <a:fillRect/>
          </a:stretch>
        </p:blipFill>
        <p:spPr>
          <a:xfrm>
            <a:off x="1526342" y="1825625"/>
            <a:ext cx="9139315" cy="4351338"/>
          </a:xfrm>
        </p:spPr>
      </p:pic>
    </p:spTree>
    <p:extLst>
      <p:ext uri="{BB962C8B-B14F-4D97-AF65-F5344CB8AC3E}">
        <p14:creationId xmlns:p14="http://schemas.microsoft.com/office/powerpoint/2010/main" val="273923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9CD0-08F8-465D-A9A7-0E2112FE4ED7}"/>
              </a:ext>
            </a:extLst>
          </p:cNvPr>
          <p:cNvSpPr>
            <a:spLocks noGrp="1"/>
          </p:cNvSpPr>
          <p:nvPr>
            <p:ph type="title"/>
          </p:nvPr>
        </p:nvSpPr>
        <p:spPr/>
        <p:txBody>
          <a:bodyPr/>
          <a:lstStyle/>
          <a:p>
            <a:pPr algn="ctr"/>
            <a:r>
              <a:rPr lang="en-US" dirty="0"/>
              <a:t>Short description of the application</a:t>
            </a:r>
          </a:p>
        </p:txBody>
      </p:sp>
      <p:sp>
        <p:nvSpPr>
          <p:cNvPr id="3" name="Content Placeholder 2">
            <a:extLst>
              <a:ext uri="{FF2B5EF4-FFF2-40B4-BE49-F238E27FC236}">
                <a16:creationId xmlns:a16="http://schemas.microsoft.com/office/drawing/2014/main" id="{4D07006B-0E81-4DBE-AB84-977E4CABCC34}"/>
              </a:ext>
            </a:extLst>
          </p:cNvPr>
          <p:cNvSpPr>
            <a:spLocks noGrp="1"/>
          </p:cNvSpPr>
          <p:nvPr>
            <p:ph idx="1"/>
          </p:nvPr>
        </p:nvSpPr>
        <p:spPr/>
        <p:txBody>
          <a:bodyPr/>
          <a:lstStyle/>
          <a:p>
            <a:r>
              <a:rPr lang="en-US" b="0" i="0" dirty="0">
                <a:solidFill>
                  <a:srgbClr val="222222"/>
                </a:solidFill>
                <a:effectLst/>
                <a:latin typeface="Verdana" panose="020B0604030504040204" pitchFamily="34" charset="0"/>
              </a:rPr>
              <a:t>Influencers - a web solution that allows posting articles. Readers can vote each article and the vote will score for the author. </a:t>
            </a:r>
            <a:endParaRPr lang="en-US" dirty="0"/>
          </a:p>
        </p:txBody>
      </p:sp>
    </p:spTree>
    <p:extLst>
      <p:ext uri="{BB962C8B-B14F-4D97-AF65-F5344CB8AC3E}">
        <p14:creationId xmlns:p14="http://schemas.microsoft.com/office/powerpoint/2010/main" val="343043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2CBE-17C6-49F4-9E21-8B1F8F6A6891}"/>
              </a:ext>
            </a:extLst>
          </p:cNvPr>
          <p:cNvSpPr>
            <a:spLocks noGrp="1"/>
          </p:cNvSpPr>
          <p:nvPr>
            <p:ph type="title"/>
          </p:nvPr>
        </p:nvSpPr>
        <p:spPr>
          <a:xfrm>
            <a:off x="838200" y="1"/>
            <a:ext cx="10515600" cy="1031845"/>
          </a:xfrm>
        </p:spPr>
        <p:txBody>
          <a:bodyPr>
            <a:normAutofit fontScale="90000"/>
          </a:bodyPr>
          <a:lstStyle/>
          <a:p>
            <a:pPr algn="ctr"/>
            <a:r>
              <a:rPr lang="en-US" dirty="0"/>
              <a:t>Notice that Bob and </a:t>
            </a:r>
            <a:r>
              <a:rPr lang="en-US" dirty="0" err="1"/>
              <a:t>paul</a:t>
            </a:r>
            <a:r>
              <a:rPr lang="en-US" dirty="0"/>
              <a:t> share silver medal having the same score</a:t>
            </a:r>
          </a:p>
        </p:txBody>
      </p:sp>
      <p:pic>
        <p:nvPicPr>
          <p:cNvPr id="5" name="Content Placeholder 4">
            <a:extLst>
              <a:ext uri="{FF2B5EF4-FFF2-40B4-BE49-F238E27FC236}">
                <a16:creationId xmlns:a16="http://schemas.microsoft.com/office/drawing/2014/main" id="{42AFB3DF-C899-497B-B806-BD8071D3AD92}"/>
              </a:ext>
            </a:extLst>
          </p:cNvPr>
          <p:cNvPicPr>
            <a:picLocks noGrp="1" noChangeAspect="1"/>
          </p:cNvPicPr>
          <p:nvPr>
            <p:ph idx="1"/>
          </p:nvPr>
        </p:nvPicPr>
        <p:blipFill>
          <a:blip r:embed="rId2"/>
          <a:stretch>
            <a:fillRect/>
          </a:stretch>
        </p:blipFill>
        <p:spPr>
          <a:xfrm>
            <a:off x="838200" y="1171283"/>
            <a:ext cx="10670616" cy="5539422"/>
          </a:xfrm>
        </p:spPr>
      </p:pic>
    </p:spTree>
    <p:extLst>
      <p:ext uri="{BB962C8B-B14F-4D97-AF65-F5344CB8AC3E}">
        <p14:creationId xmlns:p14="http://schemas.microsoft.com/office/powerpoint/2010/main" val="327728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1828-2153-42FD-AC1D-4F4B569D48D5}"/>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EAE101FE-C9EA-495E-9255-2CB3A36671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6232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DB4D-9675-437C-8AD9-50512FD55FF8}"/>
              </a:ext>
            </a:extLst>
          </p:cNvPr>
          <p:cNvSpPr>
            <a:spLocks noGrp="1"/>
          </p:cNvSpPr>
          <p:nvPr>
            <p:ph type="title"/>
          </p:nvPr>
        </p:nvSpPr>
        <p:spPr/>
        <p:txBody>
          <a:bodyPr/>
          <a:lstStyle/>
          <a:p>
            <a:pPr algn="ctr"/>
            <a:r>
              <a:rPr lang="en-US" dirty="0"/>
              <a:t>Technologies used</a:t>
            </a:r>
          </a:p>
        </p:txBody>
      </p:sp>
      <p:sp>
        <p:nvSpPr>
          <p:cNvPr id="3" name="Content Placeholder 2">
            <a:extLst>
              <a:ext uri="{FF2B5EF4-FFF2-40B4-BE49-F238E27FC236}">
                <a16:creationId xmlns:a16="http://schemas.microsoft.com/office/drawing/2014/main" id="{4E510736-0CE6-49BA-B6AC-549FEDA62DA6}"/>
              </a:ext>
            </a:extLst>
          </p:cNvPr>
          <p:cNvSpPr>
            <a:spLocks noGrp="1"/>
          </p:cNvSpPr>
          <p:nvPr>
            <p:ph idx="1"/>
          </p:nvPr>
        </p:nvSpPr>
        <p:spPr/>
        <p:txBody>
          <a:bodyPr/>
          <a:lstStyle/>
          <a:p>
            <a:pPr>
              <a:buFontTx/>
              <a:buChar char="-"/>
            </a:pPr>
            <a:r>
              <a:rPr lang="en-US" sz="2400" dirty="0">
                <a:latin typeface="Verdana" panose="020B0604030504040204" pitchFamily="34" charset="0"/>
                <a:ea typeface="Verdana" panose="020B0604030504040204" pitchFamily="34" charset="0"/>
              </a:rPr>
              <a:t>The application was developed and tested on IIS EXPRESS as a web server and Google Chrome as a web browser.</a:t>
            </a:r>
            <a:endParaRPr lang="en-US" sz="2400" b="0" i="0" dirty="0">
              <a:solidFill>
                <a:srgbClr val="222222"/>
              </a:solidFill>
              <a:effectLst/>
              <a:latin typeface="Verdana" panose="020B0604030504040204" pitchFamily="34" charset="0"/>
              <a:ea typeface="Verdana" panose="020B0604030504040204" pitchFamily="34" charset="0"/>
            </a:endParaRPr>
          </a:p>
          <a:p>
            <a:pPr>
              <a:buFontTx/>
              <a:buChar char="-"/>
            </a:pPr>
            <a:r>
              <a:rPr lang="en-US" sz="2400" b="0" i="0" dirty="0">
                <a:solidFill>
                  <a:srgbClr val="222222"/>
                </a:solidFill>
                <a:effectLst/>
                <a:latin typeface="Verdana" panose="020B0604030504040204" pitchFamily="34" charset="0"/>
              </a:rPr>
              <a:t>Microsoft </a:t>
            </a:r>
            <a:r>
              <a:rPr lang="en-US" sz="2400" b="0" i="0" dirty="0" err="1">
                <a:solidFill>
                  <a:srgbClr val="222222"/>
                </a:solidFill>
                <a:effectLst/>
                <a:latin typeface="Verdana" panose="020B0604030504040204" pitchFamily="34" charset="0"/>
              </a:rPr>
              <a:t>SqlServer</a:t>
            </a:r>
            <a:r>
              <a:rPr lang="en-US" sz="2400" b="0" i="0" dirty="0">
                <a:solidFill>
                  <a:srgbClr val="222222"/>
                </a:solidFill>
                <a:effectLst/>
                <a:latin typeface="Verdana" panose="020B0604030504040204" pitchFamily="34" charset="0"/>
              </a:rPr>
              <a:t> Express </a:t>
            </a:r>
          </a:p>
          <a:p>
            <a:pPr>
              <a:buFontTx/>
              <a:buChar char="-"/>
            </a:pPr>
            <a:r>
              <a:rPr lang="fr-FR" sz="2400" b="0" i="0" dirty="0">
                <a:solidFill>
                  <a:srgbClr val="222222"/>
                </a:solidFill>
                <a:effectLst/>
                <a:latin typeface="Verdana" panose="020B0604030504040204" pitchFamily="34" charset="0"/>
              </a:rPr>
              <a:t>Microsoft </a:t>
            </a:r>
            <a:r>
              <a:rPr lang="fr-FR" sz="2400" b="0" i="0" dirty="0" err="1">
                <a:solidFill>
                  <a:srgbClr val="222222"/>
                </a:solidFill>
                <a:effectLst/>
                <a:latin typeface="Verdana" panose="020B0604030504040204" pitchFamily="34" charset="0"/>
              </a:rPr>
              <a:t>Sql</a:t>
            </a:r>
            <a:r>
              <a:rPr lang="fr-FR" sz="2400" b="0" i="0" dirty="0">
                <a:solidFill>
                  <a:srgbClr val="222222"/>
                </a:solidFill>
                <a:effectLst/>
                <a:latin typeface="Verdana" panose="020B0604030504040204" pitchFamily="34" charset="0"/>
              </a:rPr>
              <a:t> Server Management</a:t>
            </a:r>
            <a:endParaRPr lang="en-US" sz="2400" dirty="0">
              <a:solidFill>
                <a:srgbClr val="222222"/>
              </a:solidFill>
              <a:latin typeface="Verdana" panose="020B0604030504040204" pitchFamily="34" charset="0"/>
            </a:endParaRPr>
          </a:p>
          <a:p>
            <a:pPr>
              <a:buFontTx/>
              <a:buChar char="-"/>
            </a:pPr>
            <a:r>
              <a:rPr lang="en-US" sz="2400" b="0" i="0" dirty="0">
                <a:solidFill>
                  <a:srgbClr val="222222"/>
                </a:solidFill>
                <a:effectLst/>
                <a:latin typeface="Verdana" panose="020B0604030504040204" pitchFamily="34" charset="0"/>
              </a:rPr>
              <a:t>Visual Studio Community 2019 as IDE</a:t>
            </a:r>
          </a:p>
          <a:p>
            <a:pPr>
              <a:buFontTx/>
              <a:buChar char="-"/>
            </a:pPr>
            <a:r>
              <a:rPr lang="en-US" sz="2400" b="0" i="0" dirty="0">
                <a:solidFill>
                  <a:srgbClr val="222222"/>
                </a:solidFill>
                <a:effectLst/>
                <a:latin typeface="Verdana" panose="020B0604030504040204" pitchFamily="34" charset="0"/>
              </a:rPr>
              <a:t>.</a:t>
            </a:r>
            <a:r>
              <a:rPr lang="en-US" sz="2400" b="0" i="0" dirty="0" err="1">
                <a:solidFill>
                  <a:srgbClr val="222222"/>
                </a:solidFill>
                <a:effectLst/>
                <a:latin typeface="Verdana" panose="020B0604030504040204" pitchFamily="34" charset="0"/>
              </a:rPr>
              <a:t>NetCore</a:t>
            </a:r>
            <a:r>
              <a:rPr lang="en-US" sz="2400" b="0" i="0" dirty="0">
                <a:solidFill>
                  <a:srgbClr val="222222"/>
                </a:solidFill>
                <a:effectLst/>
                <a:latin typeface="Verdana" panose="020B0604030504040204" pitchFamily="34" charset="0"/>
              </a:rPr>
              <a:t> 3.1</a:t>
            </a:r>
          </a:p>
          <a:p>
            <a:pPr marL="0" indent="0">
              <a:buNone/>
            </a:pPr>
            <a:endParaRPr lang="en-US" dirty="0">
              <a:solidFill>
                <a:srgbClr val="222222"/>
              </a:solidFill>
              <a:latin typeface="Verdana" panose="020B0604030504040204" pitchFamily="34" charset="0"/>
            </a:endParaRPr>
          </a:p>
        </p:txBody>
      </p:sp>
    </p:spTree>
    <p:extLst>
      <p:ext uri="{BB962C8B-B14F-4D97-AF65-F5344CB8AC3E}">
        <p14:creationId xmlns:p14="http://schemas.microsoft.com/office/powerpoint/2010/main" val="317926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A276-C5A6-499D-9D96-677B69B468CC}"/>
              </a:ext>
            </a:extLst>
          </p:cNvPr>
          <p:cNvSpPr>
            <a:spLocks noGrp="1"/>
          </p:cNvSpPr>
          <p:nvPr>
            <p:ph type="title"/>
          </p:nvPr>
        </p:nvSpPr>
        <p:spPr/>
        <p:txBody>
          <a:bodyPr/>
          <a:lstStyle/>
          <a:p>
            <a:pPr algn="ctr"/>
            <a:r>
              <a:rPr lang="en-US" dirty="0"/>
              <a:t>Functional requirements</a:t>
            </a:r>
          </a:p>
        </p:txBody>
      </p:sp>
      <p:sp>
        <p:nvSpPr>
          <p:cNvPr id="3" name="Content Placeholder 2">
            <a:extLst>
              <a:ext uri="{FF2B5EF4-FFF2-40B4-BE49-F238E27FC236}">
                <a16:creationId xmlns:a16="http://schemas.microsoft.com/office/drawing/2014/main" id="{8CC96216-B87F-49BB-84B2-97F2EC1DCB80}"/>
              </a:ext>
            </a:extLst>
          </p:cNvPr>
          <p:cNvSpPr>
            <a:spLocks noGrp="1"/>
          </p:cNvSpPr>
          <p:nvPr>
            <p:ph idx="1"/>
          </p:nvPr>
        </p:nvSpPr>
        <p:spPr/>
        <p:txBody>
          <a:bodyPr>
            <a:normAutofit/>
          </a:bodyPr>
          <a:lstStyle/>
          <a:p>
            <a:pPr marL="0" indent="0">
              <a:buNone/>
            </a:pPr>
            <a:r>
              <a:rPr lang="en-US" b="0" i="0" dirty="0">
                <a:solidFill>
                  <a:srgbClr val="222222"/>
                </a:solidFill>
                <a:effectLst/>
                <a:latin typeface="Verdana" panose="020B0604030504040204" pitchFamily="34" charset="0"/>
              </a:rPr>
              <a:t>	</a:t>
            </a:r>
            <a:r>
              <a:rPr lang="en-US" sz="2000" b="0" i="0" dirty="0">
                <a:solidFill>
                  <a:srgbClr val="222222"/>
                </a:solidFill>
                <a:effectLst/>
                <a:latin typeface="Verdana" panose="020B0604030504040204" pitchFamily="34" charset="0"/>
              </a:rPr>
              <a:t>Users see on the first page the snippet of the posted articles in the descending order of posting and clicking on an article will show the entire article and it should display the nickname of the author.</a:t>
            </a:r>
          </a:p>
          <a:p>
            <a:pPr marL="0" indent="0">
              <a:buNone/>
            </a:pPr>
            <a:r>
              <a:rPr lang="en-US" sz="2000" dirty="0">
                <a:solidFill>
                  <a:srgbClr val="222222"/>
                </a:solidFill>
                <a:latin typeface="Verdana" panose="020B0604030504040204" pitchFamily="34" charset="0"/>
              </a:rPr>
              <a:t>	</a:t>
            </a:r>
            <a:r>
              <a:rPr lang="en-US" sz="2000" b="0" i="0" dirty="0">
                <a:solidFill>
                  <a:srgbClr val="222222"/>
                </a:solidFill>
                <a:effectLst/>
                <a:latin typeface="Verdana" panose="020B0604030504040204" pitchFamily="34" charset="0"/>
              </a:rPr>
              <a:t>The article list page will show for each article the title, a limited number of characters from the text, the nickname of the author and the date. </a:t>
            </a:r>
          </a:p>
          <a:p>
            <a:pPr marL="0" indent="0" algn="l">
              <a:buNone/>
            </a:pPr>
            <a:r>
              <a:rPr lang="en-US" sz="2000" b="0" i="0" dirty="0">
                <a:solidFill>
                  <a:srgbClr val="222222"/>
                </a:solidFill>
                <a:effectLst/>
                <a:latin typeface="Verdana" panose="020B0604030504040204" pitchFamily="34" charset="0"/>
              </a:rPr>
              <a:t>	Voting an article should be allowed only once from a computer and the score will be counted for the author. The solution will not require login for readers nor authors.</a:t>
            </a:r>
            <a:endParaRPr lang="en-US" sz="2000" b="0" i="0" dirty="0">
              <a:solidFill>
                <a:srgbClr val="222222"/>
              </a:solidFill>
              <a:effectLst/>
              <a:latin typeface="Arial" panose="020B0604020202020204" pitchFamily="34" charset="0"/>
            </a:endParaRPr>
          </a:p>
          <a:p>
            <a:pPr marL="0" indent="0" algn="l">
              <a:buNone/>
            </a:pPr>
            <a:r>
              <a:rPr lang="en-US" sz="2000" b="0" i="0" dirty="0">
                <a:solidFill>
                  <a:srgbClr val="222222"/>
                </a:solidFill>
                <a:effectLst/>
                <a:latin typeface="Verdana" panose="020B0604030504040204" pitchFamily="34" charset="0"/>
              </a:rPr>
              <a:t>	A top menu should be shown to allow adding a new article or visualizing the ranking of the influencers.</a:t>
            </a:r>
            <a:endParaRPr lang="en-US" sz="2000" b="0" i="0" dirty="0">
              <a:solidFill>
                <a:srgbClr val="222222"/>
              </a:solidFill>
              <a:effectLst/>
              <a:latin typeface="Arial" panose="020B0604020202020204" pitchFamily="34" charset="0"/>
            </a:endParaRPr>
          </a:p>
          <a:p>
            <a:pPr marL="0" indent="0" algn="l">
              <a:buNone/>
            </a:pPr>
            <a:r>
              <a:rPr lang="en-US" sz="2000" b="0" i="0" dirty="0">
                <a:solidFill>
                  <a:srgbClr val="222222"/>
                </a:solidFill>
                <a:effectLst/>
                <a:latin typeface="Verdana" panose="020B0604030504040204" pitchFamily="34" charset="0"/>
              </a:rPr>
              <a:t>	An article should have a title, content and tags.</a:t>
            </a:r>
            <a:endParaRPr lang="en-US" sz="2000" b="0" i="0" dirty="0">
              <a:solidFill>
                <a:srgbClr val="222222"/>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24792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245-2746-41EC-BD7D-7C4084D750EA}"/>
              </a:ext>
            </a:extLst>
          </p:cNvPr>
          <p:cNvSpPr>
            <a:spLocks noGrp="1"/>
          </p:cNvSpPr>
          <p:nvPr>
            <p:ph type="title"/>
          </p:nvPr>
        </p:nvSpPr>
        <p:spPr/>
        <p:txBody>
          <a:bodyPr/>
          <a:lstStyle/>
          <a:p>
            <a:pPr algn="ctr"/>
            <a:r>
              <a:rPr lang="en-US" dirty="0"/>
              <a:t>Database structure</a:t>
            </a:r>
          </a:p>
        </p:txBody>
      </p:sp>
      <p:pic>
        <p:nvPicPr>
          <p:cNvPr id="5" name="Content Placeholder 4">
            <a:extLst>
              <a:ext uri="{FF2B5EF4-FFF2-40B4-BE49-F238E27FC236}">
                <a16:creationId xmlns:a16="http://schemas.microsoft.com/office/drawing/2014/main" id="{E964937A-8911-4FA3-B2B0-ED239ACF7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655" y="1263561"/>
            <a:ext cx="7892690" cy="4910735"/>
          </a:xfrm>
        </p:spPr>
      </p:pic>
    </p:spTree>
    <p:extLst>
      <p:ext uri="{BB962C8B-B14F-4D97-AF65-F5344CB8AC3E}">
        <p14:creationId xmlns:p14="http://schemas.microsoft.com/office/powerpoint/2010/main" val="323452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B21D-2F81-4DE4-A052-518A26D82CD8}"/>
              </a:ext>
            </a:extLst>
          </p:cNvPr>
          <p:cNvSpPr>
            <a:spLocks noGrp="1"/>
          </p:cNvSpPr>
          <p:nvPr>
            <p:ph type="title"/>
          </p:nvPr>
        </p:nvSpPr>
        <p:spPr/>
        <p:txBody>
          <a:bodyPr/>
          <a:lstStyle/>
          <a:p>
            <a:pPr algn="ctr"/>
            <a:r>
              <a:rPr lang="en-US" dirty="0"/>
              <a:t>Project </a:t>
            </a:r>
            <a:r>
              <a:rPr lang="en-US" dirty="0" err="1"/>
              <a:t>arhitecture</a:t>
            </a:r>
            <a:endParaRPr lang="en-US" dirty="0"/>
          </a:p>
        </p:txBody>
      </p:sp>
      <p:pic>
        <p:nvPicPr>
          <p:cNvPr id="5" name="Content Placeholder 4">
            <a:extLst>
              <a:ext uri="{FF2B5EF4-FFF2-40B4-BE49-F238E27FC236}">
                <a16:creationId xmlns:a16="http://schemas.microsoft.com/office/drawing/2014/main" id="{E0073054-E432-42C6-AA43-84BD46A5FCD8}"/>
              </a:ext>
            </a:extLst>
          </p:cNvPr>
          <p:cNvPicPr>
            <a:picLocks noGrp="1" noChangeAspect="1"/>
          </p:cNvPicPr>
          <p:nvPr>
            <p:ph idx="1"/>
          </p:nvPr>
        </p:nvPicPr>
        <p:blipFill>
          <a:blip r:embed="rId2"/>
          <a:stretch>
            <a:fillRect/>
          </a:stretch>
        </p:blipFill>
        <p:spPr>
          <a:xfrm>
            <a:off x="1735727" y="1690688"/>
            <a:ext cx="4089821" cy="4351338"/>
          </a:xfrm>
        </p:spPr>
      </p:pic>
      <p:pic>
        <p:nvPicPr>
          <p:cNvPr id="7" name="Picture 6">
            <a:extLst>
              <a:ext uri="{FF2B5EF4-FFF2-40B4-BE49-F238E27FC236}">
                <a16:creationId xmlns:a16="http://schemas.microsoft.com/office/drawing/2014/main" id="{D4F34BE2-82B0-400F-B8F0-B88EB464FE88}"/>
              </a:ext>
            </a:extLst>
          </p:cNvPr>
          <p:cNvPicPr>
            <a:picLocks noChangeAspect="1"/>
          </p:cNvPicPr>
          <p:nvPr/>
        </p:nvPicPr>
        <p:blipFill>
          <a:blip r:embed="rId3"/>
          <a:stretch>
            <a:fillRect/>
          </a:stretch>
        </p:blipFill>
        <p:spPr>
          <a:xfrm>
            <a:off x="6773541" y="2900362"/>
            <a:ext cx="3057525" cy="1057275"/>
          </a:xfrm>
          <a:prstGeom prst="rect">
            <a:avLst/>
          </a:prstGeom>
        </p:spPr>
      </p:pic>
    </p:spTree>
    <p:extLst>
      <p:ext uri="{BB962C8B-B14F-4D97-AF65-F5344CB8AC3E}">
        <p14:creationId xmlns:p14="http://schemas.microsoft.com/office/powerpoint/2010/main" val="344854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8A9F-3C20-4934-9779-B654D58F0BBB}"/>
              </a:ext>
            </a:extLst>
          </p:cNvPr>
          <p:cNvSpPr>
            <a:spLocks noGrp="1"/>
          </p:cNvSpPr>
          <p:nvPr>
            <p:ph type="title"/>
          </p:nvPr>
        </p:nvSpPr>
        <p:spPr/>
        <p:txBody>
          <a:bodyPr/>
          <a:lstStyle/>
          <a:p>
            <a:pPr algn="ctr"/>
            <a:r>
              <a:rPr lang="en-US" dirty="0"/>
              <a:t>Navigation bars</a:t>
            </a:r>
          </a:p>
        </p:txBody>
      </p:sp>
      <p:pic>
        <p:nvPicPr>
          <p:cNvPr id="5" name="Content Placeholder 4">
            <a:extLst>
              <a:ext uri="{FF2B5EF4-FFF2-40B4-BE49-F238E27FC236}">
                <a16:creationId xmlns:a16="http://schemas.microsoft.com/office/drawing/2014/main" id="{EF67EF3B-306F-4390-B896-3080B2A81A52}"/>
              </a:ext>
            </a:extLst>
          </p:cNvPr>
          <p:cNvPicPr>
            <a:picLocks noGrp="1" noChangeAspect="1"/>
          </p:cNvPicPr>
          <p:nvPr>
            <p:ph idx="1"/>
          </p:nvPr>
        </p:nvPicPr>
        <p:blipFill>
          <a:blip r:embed="rId2"/>
          <a:stretch>
            <a:fillRect/>
          </a:stretch>
        </p:blipFill>
        <p:spPr>
          <a:xfrm>
            <a:off x="628476" y="1690688"/>
            <a:ext cx="10515600" cy="1469379"/>
          </a:xfrm>
        </p:spPr>
      </p:pic>
      <p:pic>
        <p:nvPicPr>
          <p:cNvPr id="7" name="Picture 6">
            <a:extLst>
              <a:ext uri="{FF2B5EF4-FFF2-40B4-BE49-F238E27FC236}">
                <a16:creationId xmlns:a16="http://schemas.microsoft.com/office/drawing/2014/main" id="{1D338745-80CC-425E-B6D5-B9DD7A3DC09E}"/>
              </a:ext>
            </a:extLst>
          </p:cNvPr>
          <p:cNvPicPr>
            <a:picLocks noChangeAspect="1"/>
          </p:cNvPicPr>
          <p:nvPr/>
        </p:nvPicPr>
        <p:blipFill>
          <a:blip r:embed="rId3"/>
          <a:stretch>
            <a:fillRect/>
          </a:stretch>
        </p:blipFill>
        <p:spPr>
          <a:xfrm>
            <a:off x="628476" y="3343013"/>
            <a:ext cx="10515600" cy="1411293"/>
          </a:xfrm>
          <a:prstGeom prst="rect">
            <a:avLst/>
          </a:prstGeom>
        </p:spPr>
      </p:pic>
      <p:pic>
        <p:nvPicPr>
          <p:cNvPr id="9" name="Picture 8">
            <a:extLst>
              <a:ext uri="{FF2B5EF4-FFF2-40B4-BE49-F238E27FC236}">
                <a16:creationId xmlns:a16="http://schemas.microsoft.com/office/drawing/2014/main" id="{94702D0B-AB25-4852-A756-CD6F50346BEB}"/>
              </a:ext>
            </a:extLst>
          </p:cNvPr>
          <p:cNvPicPr>
            <a:picLocks noChangeAspect="1"/>
          </p:cNvPicPr>
          <p:nvPr/>
        </p:nvPicPr>
        <p:blipFill>
          <a:blip r:embed="rId4"/>
          <a:stretch>
            <a:fillRect/>
          </a:stretch>
        </p:blipFill>
        <p:spPr>
          <a:xfrm>
            <a:off x="628476" y="5091906"/>
            <a:ext cx="10515600" cy="1398872"/>
          </a:xfrm>
          <a:prstGeom prst="rect">
            <a:avLst/>
          </a:prstGeom>
        </p:spPr>
      </p:pic>
    </p:spTree>
    <p:extLst>
      <p:ext uri="{BB962C8B-B14F-4D97-AF65-F5344CB8AC3E}">
        <p14:creationId xmlns:p14="http://schemas.microsoft.com/office/powerpoint/2010/main" val="349191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D116-764C-4136-85B0-645D791B4422}"/>
              </a:ext>
            </a:extLst>
          </p:cNvPr>
          <p:cNvSpPr>
            <a:spLocks noGrp="1"/>
          </p:cNvSpPr>
          <p:nvPr>
            <p:ph type="title"/>
          </p:nvPr>
        </p:nvSpPr>
        <p:spPr>
          <a:xfrm>
            <a:off x="838200" y="83891"/>
            <a:ext cx="10515600" cy="1031845"/>
          </a:xfrm>
        </p:spPr>
        <p:txBody>
          <a:bodyPr/>
          <a:lstStyle/>
          <a:p>
            <a:pPr algn="ctr"/>
            <a:r>
              <a:rPr lang="en-US" dirty="0"/>
              <a:t>Adding author</a:t>
            </a:r>
          </a:p>
        </p:txBody>
      </p:sp>
      <p:pic>
        <p:nvPicPr>
          <p:cNvPr id="5" name="Content Placeholder 4">
            <a:extLst>
              <a:ext uri="{FF2B5EF4-FFF2-40B4-BE49-F238E27FC236}">
                <a16:creationId xmlns:a16="http://schemas.microsoft.com/office/drawing/2014/main" id="{D13C35F0-3119-4948-A07A-20AA3F9E22F7}"/>
              </a:ext>
            </a:extLst>
          </p:cNvPr>
          <p:cNvPicPr>
            <a:picLocks noGrp="1" noChangeAspect="1"/>
          </p:cNvPicPr>
          <p:nvPr>
            <p:ph idx="1"/>
          </p:nvPr>
        </p:nvPicPr>
        <p:blipFill>
          <a:blip r:embed="rId2"/>
          <a:stretch>
            <a:fillRect/>
          </a:stretch>
        </p:blipFill>
        <p:spPr>
          <a:xfrm>
            <a:off x="838200" y="839848"/>
            <a:ext cx="10515600" cy="2960110"/>
          </a:xfrm>
        </p:spPr>
      </p:pic>
      <p:pic>
        <p:nvPicPr>
          <p:cNvPr id="6" name="Content Placeholder 4">
            <a:extLst>
              <a:ext uri="{FF2B5EF4-FFF2-40B4-BE49-F238E27FC236}">
                <a16:creationId xmlns:a16="http://schemas.microsoft.com/office/drawing/2014/main" id="{96EB7F13-B3DB-437E-B929-CF9EB0B8ABFD}"/>
              </a:ext>
            </a:extLst>
          </p:cNvPr>
          <p:cNvPicPr>
            <a:picLocks noChangeAspect="1"/>
          </p:cNvPicPr>
          <p:nvPr/>
        </p:nvPicPr>
        <p:blipFill>
          <a:blip r:embed="rId3"/>
          <a:stretch>
            <a:fillRect/>
          </a:stretch>
        </p:blipFill>
        <p:spPr>
          <a:xfrm>
            <a:off x="838200" y="3853417"/>
            <a:ext cx="10515600" cy="2920692"/>
          </a:xfrm>
          <a:prstGeom prst="rect">
            <a:avLst/>
          </a:prstGeom>
        </p:spPr>
      </p:pic>
    </p:spTree>
    <p:extLst>
      <p:ext uri="{BB962C8B-B14F-4D97-AF65-F5344CB8AC3E}">
        <p14:creationId xmlns:p14="http://schemas.microsoft.com/office/powerpoint/2010/main" val="220017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536B-7D0E-40DB-BBDB-226B2E0E350B}"/>
              </a:ext>
            </a:extLst>
          </p:cNvPr>
          <p:cNvSpPr>
            <a:spLocks noGrp="1"/>
          </p:cNvSpPr>
          <p:nvPr>
            <p:ph type="title"/>
          </p:nvPr>
        </p:nvSpPr>
        <p:spPr/>
        <p:txBody>
          <a:bodyPr/>
          <a:lstStyle/>
          <a:p>
            <a:pPr algn="ctr"/>
            <a:r>
              <a:rPr lang="en-US" dirty="0"/>
              <a:t>Testing the functionality</a:t>
            </a:r>
          </a:p>
        </p:txBody>
      </p:sp>
      <p:pic>
        <p:nvPicPr>
          <p:cNvPr id="7" name="Picture 6">
            <a:extLst>
              <a:ext uri="{FF2B5EF4-FFF2-40B4-BE49-F238E27FC236}">
                <a16:creationId xmlns:a16="http://schemas.microsoft.com/office/drawing/2014/main" id="{9AD9951D-604E-4059-873E-16CCF4C4BCF4}"/>
              </a:ext>
            </a:extLst>
          </p:cNvPr>
          <p:cNvPicPr>
            <a:picLocks noChangeAspect="1"/>
          </p:cNvPicPr>
          <p:nvPr/>
        </p:nvPicPr>
        <p:blipFill>
          <a:blip r:embed="rId2"/>
          <a:stretch>
            <a:fillRect/>
          </a:stretch>
        </p:blipFill>
        <p:spPr>
          <a:xfrm>
            <a:off x="1215704" y="1595349"/>
            <a:ext cx="10077450" cy="4371975"/>
          </a:xfrm>
          <a:prstGeom prst="rect">
            <a:avLst/>
          </a:prstGeom>
        </p:spPr>
      </p:pic>
    </p:spTree>
    <p:extLst>
      <p:ext uri="{BB962C8B-B14F-4D97-AF65-F5344CB8AC3E}">
        <p14:creationId xmlns:p14="http://schemas.microsoft.com/office/powerpoint/2010/main" val="2603136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380</Words>
  <Application>Microsoft Office PowerPoint</Application>
  <PresentationFormat>Widescreen</PresentationFormat>
  <Paragraphs>32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Verdana</vt:lpstr>
      <vt:lpstr>Office Theme</vt:lpstr>
      <vt:lpstr>Practica Netrom</vt:lpstr>
      <vt:lpstr>Short description of the application</vt:lpstr>
      <vt:lpstr>Technologies used</vt:lpstr>
      <vt:lpstr>Functional requirements</vt:lpstr>
      <vt:lpstr>Database structure</vt:lpstr>
      <vt:lpstr>Project arhitecture</vt:lpstr>
      <vt:lpstr>Navigation bars</vt:lpstr>
      <vt:lpstr>Adding author</vt:lpstr>
      <vt:lpstr>Testing the functionality</vt:lpstr>
      <vt:lpstr>Adding Article</vt:lpstr>
      <vt:lpstr>Testing functionality</vt:lpstr>
      <vt:lpstr>Read more </vt:lpstr>
      <vt:lpstr>                                    Voting  The application hasn’t validation and anyone can vote. You can vote with different emojis but only once per emoji</vt:lpstr>
      <vt:lpstr>If you vote a post from preview posts page it appears both in preview posts and in read more and vice-versa.</vt:lpstr>
      <vt:lpstr>PowerPoint Presentation</vt:lpstr>
      <vt:lpstr>I forgot to mention that emotions score is updated corresponding to emoji’s points</vt:lpstr>
      <vt:lpstr>The Heart emoji is still remaining in preview posts. You can undo the vote by clicking on the emoji.</vt:lpstr>
      <vt:lpstr> You can vote multiple articles. Emoji’s remains on untill you closed the session and that’s why some posts have bigger score, because you closed the server with some articles with emojis and the score was updated in database. Emoji’s articles are stored in cookies. </vt:lpstr>
      <vt:lpstr>Ranking of authors after emotions score</vt:lpstr>
      <vt:lpstr>Notice that Bob and paul share silver medal having the same score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Netrom</dc:title>
  <dc:creator>Lascau</dc:creator>
  <cp:lastModifiedBy> </cp:lastModifiedBy>
  <cp:revision>12</cp:revision>
  <dcterms:created xsi:type="dcterms:W3CDTF">2020-07-09T07:33:50Z</dcterms:created>
  <dcterms:modified xsi:type="dcterms:W3CDTF">2020-07-09T09:56:47Z</dcterms:modified>
</cp:coreProperties>
</file>