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5" autoAdjust="0"/>
    <p:restoredTop sz="94660"/>
  </p:normalViewPr>
  <p:slideViewPr>
    <p:cSldViewPr snapToGrid="0">
      <p:cViewPr>
        <p:scale>
          <a:sx n="75" d="100"/>
          <a:sy n="75" d="100"/>
        </p:scale>
        <p:origin x="749" y="28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69776-4DC2-4C59-87BF-8D82901826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15C08E-D0CD-4EB5-AEF4-F944FCE422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B7FB1F-AB58-432A-99B2-2B6D93A46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FDEF0-EE35-4E9B-82E9-3A3447164390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923744-B693-40EE-A6E0-39F47867F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ED7313-801D-472B-8F64-75A474FCA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0A5ED-E977-4A4D-81DE-C98A344E0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219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41354-D60C-4064-AF5B-4CAC947F8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44C190-C3A6-4985-B487-FA58E36D65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6C38D8-6F10-4941-9036-4188BDECC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FDEF0-EE35-4E9B-82E9-3A3447164390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84CC8C-F077-4F6D-AF68-59CB26C55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C2F04A-EC9B-440E-B8A8-7BB85776F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0A5ED-E977-4A4D-81DE-C98A344E0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037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130557-F72A-45BD-980B-9FCE6CC27B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9E2DE4-D248-4284-B8B7-464AF6DCB0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39C85-AB6D-412A-88B0-4F61838E6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FDEF0-EE35-4E9B-82E9-3A3447164390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C677D3-E64A-4C1F-A3CB-77D02D36C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AB807-166A-4EEC-AADB-E742972A9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0A5ED-E977-4A4D-81DE-C98A344E0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539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E5D47-4476-4F78-9515-9BF43CD12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1BCC61-B4B9-4545-9376-188F7E8EA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8BF48E-10D3-4F1C-9ABE-7BD59B605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FDEF0-EE35-4E9B-82E9-3A3447164390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4F1E94-DB3B-4279-8E31-D8801679A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46754A-A2DE-4B93-B566-5910379F7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0A5ED-E977-4A4D-81DE-C98A344E0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486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97CF6-2ECF-465B-821B-39753B95A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AD128C-A02F-49B2-AED0-C3D1DA81AC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CFDD1D-24D4-45C8-94E9-A61572EFD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FDEF0-EE35-4E9B-82E9-3A3447164390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C3F1B2-869A-4B20-A20A-753785CD7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C4A9DC-CD47-4477-9FBC-BA3C8846F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0A5ED-E977-4A4D-81DE-C98A344E0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560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3CE40-D772-4B11-B07D-C20E63920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0C4F7C-0DEC-4D6F-BEDA-57BB782E06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3779AA-03AC-41F7-BD29-1346B885DF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632C41-3165-4F38-880A-FD98D5C8E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FDEF0-EE35-4E9B-82E9-3A3447164390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CD0EA8-2B19-498E-8D77-87F535465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BD1E0E-9677-4CFF-9BB3-68B445D0E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0A5ED-E977-4A4D-81DE-C98A344E0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442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B64B0-F3EA-4EE3-B0D7-413E1C0FD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EEFD7F-D26B-453D-BC7D-CC1D7146E9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5B8835-62EF-4400-A8E7-EC83BD9DB5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27EAD0-46D8-433B-919B-3597E8C74B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683D72-5EC6-4521-953A-310FA4A177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022499-E0D9-4852-97D4-BFAA1BE97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FDEF0-EE35-4E9B-82E9-3A3447164390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4B1912-53A1-4185-9E84-7778DA4B3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0BA9CC-E33B-4F05-8DFC-1F0481747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0A5ED-E977-4A4D-81DE-C98A344E0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921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3C803-DD11-41D3-8FB4-D9F23FDBC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69E44E-4711-4F62-B751-5C4A5E0DA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FDEF0-EE35-4E9B-82E9-3A3447164390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A1B1EB-B995-4AAD-82C6-F1A259B5C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100277-EB7E-46A9-9D8B-2E136E21E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0A5ED-E977-4A4D-81DE-C98A344E0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913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39484C-E924-4BFB-9F3F-890B4E82B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FDEF0-EE35-4E9B-82E9-3A3447164390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3F2FB4-8C0E-428F-82AC-CA8209031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4857AB-AAC0-424A-93A6-9B60FA3A8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0A5ED-E977-4A4D-81DE-C98A344E0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223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6F512-B929-41AF-9A0E-1A4F92647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E11ABA-8C50-4C3E-88C8-364E5A927B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D1AAB7-FB59-48AA-88D3-B79225B63F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2EA751-CBC0-48BF-917B-93F69C4AD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FDEF0-EE35-4E9B-82E9-3A3447164390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B7964E-2C78-47ED-8940-5E747FE92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4F7666-B607-4322-9FCC-B66BB18A6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0A5ED-E977-4A4D-81DE-C98A344E0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821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76346-E938-493C-AB5D-67CFB4115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C7495B-2B0B-4B61-9C0C-10D24A51BC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776AB6-262A-428E-9A64-F0601AB593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FC8723-BB51-46B9-A09C-318F12FFB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FDEF0-EE35-4E9B-82E9-3A3447164390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F9129F-BCB1-47AD-BAC7-AD9AF11AD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6B5EFF-2171-4FDA-BA4E-055FF0E0B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0A5ED-E977-4A4D-81DE-C98A344E0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844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67032F-215A-4DCE-A67D-4B401E7E8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87E25A-2744-4210-B378-72DEF245E6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2F56F3-44C3-42AF-83B6-543BE47C9F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DFDEF0-EE35-4E9B-82E9-3A3447164390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4F1CC5-BC46-40AB-A075-837344D070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2F6C19-7D59-469A-9A2B-11299C05B2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0A5ED-E977-4A4D-81DE-C98A344E0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36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0AC72-785F-4FFD-84E1-66D8F6DECC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CDR Lathe Reference Figures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CD992E-16C3-49EC-B610-CFC7459ED4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550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D75C1E0-616D-4B10-8A84-9F3761FDAF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191" t="3163" r="32500" b="9863"/>
          <a:stretch/>
        </p:blipFill>
        <p:spPr>
          <a:xfrm>
            <a:off x="2339788" y="358588"/>
            <a:ext cx="5889812" cy="5701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063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8AF3038-34DE-4498-B77E-04005001E6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317" y="1548447"/>
            <a:ext cx="5191125" cy="317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49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4334AAA-F1B0-4BFD-B9A0-C5AD718A5A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47" t="4941" r="17353"/>
          <a:stretch/>
        </p:blipFill>
        <p:spPr>
          <a:xfrm>
            <a:off x="627528" y="475129"/>
            <a:ext cx="9448801" cy="6231619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E8CDC99-3EF8-48AC-80A1-A66D3D432A9F}"/>
              </a:ext>
            </a:extLst>
          </p:cNvPr>
          <p:cNvCxnSpPr/>
          <p:nvPr/>
        </p:nvCxnSpPr>
        <p:spPr>
          <a:xfrm flipV="1">
            <a:off x="9439142" y="5720080"/>
            <a:ext cx="0" cy="6604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F6A8947-665F-414A-B0B1-884094F636D5}"/>
              </a:ext>
            </a:extLst>
          </p:cNvPr>
          <p:cNvCxnSpPr>
            <a:cxnSpLocks/>
          </p:cNvCxnSpPr>
          <p:nvPr/>
        </p:nvCxnSpPr>
        <p:spPr>
          <a:xfrm flipH="1">
            <a:off x="8757920" y="6380480"/>
            <a:ext cx="68122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A60E2B6-1E1A-45FE-B9E7-866DE2EAB652}"/>
              </a:ext>
            </a:extLst>
          </p:cNvPr>
          <p:cNvSpPr txBox="1"/>
          <p:nvPr/>
        </p:nvSpPr>
        <p:spPr>
          <a:xfrm>
            <a:off x="8465852" y="6195814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88CAE5-59E5-47AA-BD7D-C340CBE67CAD}"/>
              </a:ext>
            </a:extLst>
          </p:cNvPr>
          <p:cNvSpPr txBox="1"/>
          <p:nvPr/>
        </p:nvSpPr>
        <p:spPr>
          <a:xfrm>
            <a:off x="9286696" y="5376106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30C3EB-5996-4E70-9048-7430B2C8A749}"/>
              </a:ext>
            </a:extLst>
          </p:cNvPr>
          <p:cNvSpPr/>
          <p:nvPr/>
        </p:nvSpPr>
        <p:spPr>
          <a:xfrm>
            <a:off x="1278666" y="983563"/>
            <a:ext cx="1674009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err="1"/>
              <a:t>T_ef</a:t>
            </a:r>
            <a:r>
              <a:rPr lang="en-US" sz="1000" dirty="0"/>
              <a:t>:</a:t>
            </a:r>
          </a:p>
          <a:p>
            <a:r>
              <a:rPr lang="en-US" sz="1000" dirty="0"/>
              <a:t>Y = 0</a:t>
            </a:r>
          </a:p>
          <a:p>
            <a:r>
              <a:rPr lang="en-US" sz="1000" dirty="0"/>
              <a:t>Z =  </a:t>
            </a:r>
            <a:r>
              <a:rPr lang="en-US" sz="1000" dirty="0" err="1"/>
              <a:t>L_ef</a:t>
            </a:r>
            <a:r>
              <a:rPr lang="en-US" sz="1000" dirty="0"/>
              <a:t> = 18mm</a:t>
            </a:r>
          </a:p>
          <a:p>
            <a:r>
              <a:rPr lang="en-US" sz="1000" dirty="0"/>
              <a:t> </a:t>
            </a:r>
          </a:p>
          <a:p>
            <a:r>
              <a:rPr lang="en-US" sz="1000" dirty="0" err="1"/>
              <a:t>T_fp</a:t>
            </a:r>
            <a:r>
              <a:rPr lang="en-US" sz="1000" dirty="0"/>
              <a:t>:</a:t>
            </a:r>
          </a:p>
          <a:p>
            <a:r>
              <a:rPr lang="en-US" sz="1000" dirty="0"/>
              <a:t>Y = 0</a:t>
            </a:r>
          </a:p>
          <a:p>
            <a:r>
              <a:rPr lang="en-US" sz="1000" dirty="0"/>
              <a:t>Z = </a:t>
            </a:r>
            <a:r>
              <a:rPr lang="en-US" sz="1000" dirty="0" err="1"/>
              <a:t>L_part</a:t>
            </a:r>
            <a:r>
              <a:rPr lang="en-US" sz="1000" dirty="0"/>
              <a:t> = 5cm</a:t>
            </a:r>
          </a:p>
          <a:p>
            <a:r>
              <a:rPr lang="en-US" sz="1000" dirty="0"/>
              <a:t> </a:t>
            </a:r>
          </a:p>
          <a:p>
            <a:r>
              <a:rPr lang="en-US" sz="1000" dirty="0" err="1"/>
              <a:t>P_tool</a:t>
            </a:r>
            <a:r>
              <a:rPr lang="en-US" sz="1000" dirty="0"/>
              <a:t>:</a:t>
            </a:r>
          </a:p>
          <a:p>
            <a:r>
              <a:rPr lang="en-US" sz="1000" dirty="0"/>
              <a:t>Y = 0</a:t>
            </a:r>
          </a:p>
          <a:p>
            <a:r>
              <a:rPr lang="en-US" sz="1000" dirty="0"/>
              <a:t>X = - </a:t>
            </a:r>
            <a:r>
              <a:rPr lang="en-US" sz="1000" dirty="0" err="1"/>
              <a:t>D_part</a:t>
            </a:r>
            <a:r>
              <a:rPr lang="en-US" sz="1000" dirty="0"/>
              <a:t> / 2 = 2cm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91BEEA2-00CC-4A3A-84B8-7EF6A5613C3E}"/>
              </a:ext>
            </a:extLst>
          </p:cNvPr>
          <p:cNvCxnSpPr>
            <a:cxnSpLocks/>
          </p:cNvCxnSpPr>
          <p:nvPr/>
        </p:nvCxnSpPr>
        <p:spPr>
          <a:xfrm flipH="1" flipV="1">
            <a:off x="5163671" y="3546762"/>
            <a:ext cx="1377917" cy="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81F2703-9275-4445-9923-D52F0A0811C5}"/>
                  </a:ext>
                </a:extLst>
              </p:cNvPr>
              <p:cNvSpPr txBox="1"/>
              <p:nvPr/>
            </p:nvSpPr>
            <p:spPr>
              <a:xfrm>
                <a:off x="5490112" y="3155180"/>
                <a:ext cx="555088" cy="391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highlight>
                                <a:srgbClr val="C0C0C0"/>
                              </a:highligh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highlight>
                                <a:srgbClr val="C0C0C0"/>
                              </a:highlight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highlight>
                                <a:srgbClr val="C0C0C0"/>
                              </a:highlight>
                              <a:latin typeface="Cambria Math" panose="02040503050406030204" pitchFamily="18" charset="0"/>
                            </a:rPr>
                            <m:t>𝑓𝑝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  <a:highlight>
                    <a:srgbClr val="C0C0C0"/>
                  </a:highlight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81F2703-9275-4445-9923-D52F0A0811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0112" y="3155180"/>
                <a:ext cx="555088" cy="391582"/>
              </a:xfrm>
              <a:prstGeom prst="rect">
                <a:avLst/>
              </a:prstGeom>
              <a:blipFill>
                <a:blip r:embed="rId3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D7DF976-3F2D-4191-AF98-72F9A3FF5692}"/>
              </a:ext>
            </a:extLst>
          </p:cNvPr>
          <p:cNvCxnSpPr>
            <a:cxnSpLocks/>
          </p:cNvCxnSpPr>
          <p:nvPr/>
        </p:nvCxnSpPr>
        <p:spPr>
          <a:xfrm flipH="1">
            <a:off x="6541589" y="3546762"/>
            <a:ext cx="326440" cy="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9CD3CDE-38B3-4662-8D35-9AC8E598A9E4}"/>
                  </a:ext>
                </a:extLst>
              </p:cNvPr>
              <p:cNvSpPr txBox="1"/>
              <p:nvPr/>
            </p:nvSpPr>
            <p:spPr>
              <a:xfrm>
                <a:off x="6428415" y="3115447"/>
                <a:ext cx="557012" cy="391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highlight>
                                <a:srgbClr val="C0C0C0"/>
                              </a:highligh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highlight>
                                <a:srgbClr val="C0C0C0"/>
                              </a:highlight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highlight>
                                <a:srgbClr val="C0C0C0"/>
                              </a:highlight>
                              <a:latin typeface="Cambria Math" panose="02040503050406030204" pitchFamily="18" charset="0"/>
                            </a:rPr>
                            <m:t>𝑒𝑓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  <a:highlight>
                    <a:srgbClr val="C0C0C0"/>
                  </a:highlight>
                </a:endParaRP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9CD3CDE-38B3-4662-8D35-9AC8E598A9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8415" y="3115447"/>
                <a:ext cx="557012" cy="391582"/>
              </a:xfrm>
              <a:prstGeom prst="rect">
                <a:avLst/>
              </a:prstGeom>
              <a:blipFill>
                <a:blip r:embed="rId4"/>
                <a:stretch>
                  <a:fillRect b="-109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Oval 15">
            <a:extLst>
              <a:ext uri="{FF2B5EF4-FFF2-40B4-BE49-F238E27FC236}">
                <a16:creationId xmlns:a16="http://schemas.microsoft.com/office/drawing/2014/main" id="{329AD591-4FD3-47DF-A53E-4FCA884604E8}"/>
              </a:ext>
            </a:extLst>
          </p:cNvPr>
          <p:cNvSpPr/>
          <p:nvPr/>
        </p:nvSpPr>
        <p:spPr>
          <a:xfrm>
            <a:off x="6924803" y="3457178"/>
            <a:ext cx="179168" cy="17916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DE5D05D-7B68-48E4-BF85-733FFE830F1A}"/>
              </a:ext>
            </a:extLst>
          </p:cNvPr>
          <p:cNvSpPr txBox="1"/>
          <p:nvPr/>
        </p:nvSpPr>
        <p:spPr>
          <a:xfrm>
            <a:off x="7082238" y="3311610"/>
            <a:ext cx="3012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  <a:highlight>
                  <a:srgbClr val="C0C0C0"/>
                </a:highlight>
              </a:rPr>
              <a:t>Spindle+bearing</a:t>
            </a:r>
            <a:r>
              <a:rPr lang="en-US" dirty="0">
                <a:solidFill>
                  <a:srgbClr val="FF0000"/>
                </a:solidFill>
                <a:highlight>
                  <a:srgbClr val="C0C0C0"/>
                </a:highlight>
              </a:rPr>
              <a:t> δ and </a:t>
            </a:r>
            <a:r>
              <a:rPr lang="el-GR" dirty="0">
                <a:solidFill>
                  <a:srgbClr val="FF0000"/>
                </a:solidFill>
                <a:highlight>
                  <a:srgbClr val="C0C0C0"/>
                </a:highlight>
              </a:rPr>
              <a:t>θ</a:t>
            </a:r>
            <a:r>
              <a:rPr lang="en-US" dirty="0">
                <a:solidFill>
                  <a:srgbClr val="FF0000"/>
                </a:solidFill>
                <a:highlight>
                  <a:srgbClr val="C0C0C0"/>
                </a:highlight>
              </a:rPr>
              <a:t> totals</a:t>
            </a:r>
          </a:p>
        </p:txBody>
      </p:sp>
    </p:spTree>
    <p:extLst>
      <p:ext uri="{BB962C8B-B14F-4D97-AF65-F5344CB8AC3E}">
        <p14:creationId xmlns:p14="http://schemas.microsoft.com/office/powerpoint/2010/main" val="24516964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5F6872F-00CA-4B62-AEDC-928D0099DF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721" t="4120" r="32427" b="4940"/>
          <a:stretch/>
        </p:blipFill>
        <p:spPr>
          <a:xfrm>
            <a:off x="2160494" y="421342"/>
            <a:ext cx="6078071" cy="5961530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599AE27-F61B-4BA3-929A-27ABDA2CF3CF}"/>
              </a:ext>
            </a:extLst>
          </p:cNvPr>
          <p:cNvCxnSpPr/>
          <p:nvPr/>
        </p:nvCxnSpPr>
        <p:spPr>
          <a:xfrm flipH="1" flipV="1">
            <a:off x="4862945" y="3726873"/>
            <a:ext cx="741219" cy="23552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97BA9CD-D372-486C-AC6B-7B1DC235BCD0}"/>
                  </a:ext>
                </a:extLst>
              </p:cNvPr>
              <p:cNvSpPr txBox="1"/>
              <p:nvPr/>
            </p:nvSpPr>
            <p:spPr>
              <a:xfrm>
                <a:off x="4440381" y="3648845"/>
                <a:ext cx="992516" cy="391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highlight>
                                <a:srgbClr val="C0C0C0"/>
                              </a:highligh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highlight>
                                <a:srgbClr val="C0C0C0"/>
                              </a:highlight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highlight>
                                <a:srgbClr val="C0C0C0"/>
                              </a:highlight>
                              <a:latin typeface="Cambria Math" panose="02040503050406030204" pitchFamily="18" charset="0"/>
                            </a:rPr>
                            <m:t>𝑓𝑙𝑒𝑥𝑢𝑟𝑒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  <a:highlight>
                    <a:srgbClr val="C0C0C0"/>
                  </a:highlight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97BA9CD-D372-486C-AC6B-7B1DC235BC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0381" y="3648845"/>
                <a:ext cx="992516" cy="391582"/>
              </a:xfrm>
              <a:prstGeom prst="rect">
                <a:avLst/>
              </a:prstGeom>
              <a:blipFill>
                <a:blip r:embed="rId3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A0C2538E-1DAF-4859-815B-FAEE5B463DD8}"/>
              </a:ext>
            </a:extLst>
          </p:cNvPr>
          <p:cNvSpPr txBox="1"/>
          <p:nvPr/>
        </p:nvSpPr>
        <p:spPr>
          <a:xfrm>
            <a:off x="2540502" y="1942614"/>
            <a:ext cx="189987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/>
              <a:t>T_flexure</a:t>
            </a:r>
            <a:r>
              <a:rPr lang="en-US" sz="1000" dirty="0"/>
              <a:t>:</a:t>
            </a:r>
          </a:p>
          <a:p>
            <a:r>
              <a:rPr lang="en-US" sz="1000" dirty="0"/>
              <a:t>Y = </a:t>
            </a:r>
            <a:r>
              <a:rPr lang="en-US" sz="1000" dirty="0" err="1"/>
              <a:t>h_flexure</a:t>
            </a:r>
            <a:r>
              <a:rPr lang="en-US" sz="1000" dirty="0"/>
              <a:t> = 0.5in</a:t>
            </a:r>
          </a:p>
          <a:p>
            <a:r>
              <a:rPr lang="en-US" sz="1000" dirty="0"/>
              <a:t>X = </a:t>
            </a:r>
            <a:r>
              <a:rPr lang="en-US" sz="1000" dirty="0" err="1"/>
              <a:t>L_flexure_center</a:t>
            </a:r>
            <a:r>
              <a:rPr lang="en-US" sz="1000" dirty="0"/>
              <a:t> = -2.939cm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CA73E07-1698-4A34-8672-77DACA922A83}"/>
              </a:ext>
            </a:extLst>
          </p:cNvPr>
          <p:cNvCxnSpPr>
            <a:cxnSpLocks/>
          </p:cNvCxnSpPr>
          <p:nvPr/>
        </p:nvCxnSpPr>
        <p:spPr>
          <a:xfrm flipV="1">
            <a:off x="4862946" y="3484420"/>
            <a:ext cx="248129" cy="23552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1CA09A4-26F3-4851-B1BA-964B3C3D6ACA}"/>
                  </a:ext>
                </a:extLst>
              </p:cNvPr>
              <p:cNvSpPr txBox="1"/>
              <p:nvPr/>
            </p:nvSpPr>
            <p:spPr>
              <a:xfrm>
                <a:off x="4012549" y="3282121"/>
                <a:ext cx="1057149" cy="3907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highlight>
                                <a:srgbClr val="C0C0C0"/>
                              </a:highligh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highlight>
                                <a:srgbClr val="C0C0C0"/>
                              </a:highlight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highlight>
                                <a:srgbClr val="C0C0C0"/>
                              </a:highlight>
                              <a:latin typeface="Cambria Math" panose="02040503050406030204" pitchFamily="18" charset="0"/>
                            </a:rPr>
                            <m:t>𝑡𝑜𝑜𝑙𝑝𝑜𝑠𝑡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  <a:highlight>
                    <a:srgbClr val="C0C0C0"/>
                  </a:highlight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1CA09A4-26F3-4851-B1BA-964B3C3D6A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2549" y="3282121"/>
                <a:ext cx="1057149" cy="390748"/>
              </a:xfrm>
              <a:prstGeom prst="rect">
                <a:avLst/>
              </a:prstGeom>
              <a:blipFill>
                <a:blip r:embed="rId4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0E4BBF50-5F94-45B7-9E92-39B066658525}"/>
              </a:ext>
            </a:extLst>
          </p:cNvPr>
          <p:cNvSpPr txBox="1"/>
          <p:nvPr/>
        </p:nvSpPr>
        <p:spPr>
          <a:xfrm>
            <a:off x="2540502" y="1425187"/>
            <a:ext cx="158248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/>
              <a:t>T_toolpost</a:t>
            </a:r>
            <a:r>
              <a:rPr lang="en-US" sz="1000" dirty="0"/>
              <a:t>:</a:t>
            </a:r>
          </a:p>
          <a:p>
            <a:r>
              <a:rPr lang="en-US" sz="1000" dirty="0"/>
              <a:t>Y = </a:t>
            </a:r>
            <a:r>
              <a:rPr lang="en-US" sz="1000" dirty="0" err="1"/>
              <a:t>h_tool_flexure</a:t>
            </a:r>
            <a:r>
              <a:rPr lang="en-US" sz="1000" dirty="0"/>
              <a:t> = 0.48in</a:t>
            </a:r>
          </a:p>
          <a:p>
            <a:r>
              <a:rPr lang="en-US" sz="1000" dirty="0"/>
              <a:t>X = L_ </a:t>
            </a:r>
            <a:r>
              <a:rPr lang="en-US" sz="1000" dirty="0" err="1"/>
              <a:t>tool_holes</a:t>
            </a:r>
            <a:r>
              <a:rPr lang="en-US" sz="1000" dirty="0"/>
              <a:t> = 0.5in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3CE1334-E73C-4AD2-B60E-C8B043CFFF86}"/>
              </a:ext>
            </a:extLst>
          </p:cNvPr>
          <p:cNvSpPr txBox="1"/>
          <p:nvPr/>
        </p:nvSpPr>
        <p:spPr>
          <a:xfrm>
            <a:off x="2540502" y="907760"/>
            <a:ext cx="138531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/>
              <a:t>T_tool</a:t>
            </a:r>
            <a:r>
              <a:rPr lang="en-US" sz="1000" dirty="0"/>
              <a:t>:</a:t>
            </a:r>
          </a:p>
          <a:p>
            <a:r>
              <a:rPr lang="en-US" sz="1000" dirty="0"/>
              <a:t>Y = </a:t>
            </a:r>
            <a:r>
              <a:rPr lang="en-US" sz="1000" dirty="0" err="1"/>
              <a:t>h_tool</a:t>
            </a:r>
            <a:r>
              <a:rPr lang="en-US" sz="1000" dirty="0"/>
              <a:t> = 0.375in</a:t>
            </a:r>
          </a:p>
          <a:p>
            <a:r>
              <a:rPr lang="en-US" sz="1000" dirty="0"/>
              <a:t>X = L_ </a:t>
            </a:r>
            <a:r>
              <a:rPr lang="en-US" sz="1000" dirty="0" err="1"/>
              <a:t>tool_free</a:t>
            </a:r>
            <a:r>
              <a:rPr lang="en-US" sz="1000" dirty="0"/>
              <a:t> = 1.5in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A228060-BE40-40E2-93A6-2F9760B4F41C}"/>
              </a:ext>
            </a:extLst>
          </p:cNvPr>
          <p:cNvCxnSpPr>
            <a:cxnSpLocks/>
          </p:cNvCxnSpPr>
          <p:nvPr/>
        </p:nvCxnSpPr>
        <p:spPr>
          <a:xfrm flipV="1">
            <a:off x="5100555" y="3306731"/>
            <a:ext cx="503609" cy="17769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56B1A92-FA9D-4FE0-8FFF-ED471E1A6778}"/>
                  </a:ext>
                </a:extLst>
              </p:cNvPr>
              <p:cNvSpPr txBox="1"/>
              <p:nvPr/>
            </p:nvSpPr>
            <p:spPr>
              <a:xfrm>
                <a:off x="4818982" y="3026244"/>
                <a:ext cx="6977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highlight>
                                <a:srgbClr val="C0C0C0"/>
                              </a:highligh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highlight>
                                <a:srgbClr val="C0C0C0"/>
                              </a:highlight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highlight>
                                <a:srgbClr val="C0C0C0"/>
                              </a:highlight>
                              <a:latin typeface="Cambria Math" panose="02040503050406030204" pitchFamily="18" charset="0"/>
                            </a:rPr>
                            <m:t>𝑡𝑜𝑜𝑙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  <a:highlight>
                    <a:srgbClr val="C0C0C0"/>
                  </a:highlight>
                </a:endParaRP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56B1A92-FA9D-4FE0-8FFF-ED471E1A67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8982" y="3026244"/>
                <a:ext cx="69775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AB25895-D1AF-4F67-BB87-3484718D8E31}"/>
              </a:ext>
            </a:extLst>
          </p:cNvPr>
          <p:cNvCxnSpPr/>
          <p:nvPr/>
        </p:nvCxnSpPr>
        <p:spPr>
          <a:xfrm flipV="1">
            <a:off x="2540502" y="5293360"/>
            <a:ext cx="0" cy="6604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48048C9-BBCA-4E70-B259-BC0496A7CE0B}"/>
              </a:ext>
            </a:extLst>
          </p:cNvPr>
          <p:cNvCxnSpPr>
            <a:cxnSpLocks/>
          </p:cNvCxnSpPr>
          <p:nvPr/>
        </p:nvCxnSpPr>
        <p:spPr>
          <a:xfrm>
            <a:off x="2540502" y="5953760"/>
            <a:ext cx="61925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110F4AF-586A-4EC3-BC3A-E4733AC4BE5B}"/>
              </a:ext>
            </a:extLst>
          </p:cNvPr>
          <p:cNvSpPr txBox="1"/>
          <p:nvPr/>
        </p:nvSpPr>
        <p:spPr>
          <a:xfrm>
            <a:off x="3159760" y="5765574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C878FEC-A709-476A-856D-17301F54118A}"/>
              </a:ext>
            </a:extLst>
          </p:cNvPr>
          <p:cNvSpPr txBox="1"/>
          <p:nvPr/>
        </p:nvSpPr>
        <p:spPr>
          <a:xfrm>
            <a:off x="2388056" y="4949386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422656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4334AAA-F1B0-4BFD-B9A0-C5AD718A5A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47" t="4941" r="17353"/>
          <a:stretch/>
        </p:blipFill>
        <p:spPr>
          <a:xfrm>
            <a:off x="627528" y="475129"/>
            <a:ext cx="9448801" cy="6231619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E8CDC99-3EF8-48AC-80A1-A66D3D432A9F}"/>
              </a:ext>
            </a:extLst>
          </p:cNvPr>
          <p:cNvCxnSpPr/>
          <p:nvPr/>
        </p:nvCxnSpPr>
        <p:spPr>
          <a:xfrm flipV="1">
            <a:off x="9439142" y="5720080"/>
            <a:ext cx="0" cy="6604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F6A8947-665F-414A-B0B1-884094F636D5}"/>
              </a:ext>
            </a:extLst>
          </p:cNvPr>
          <p:cNvCxnSpPr>
            <a:cxnSpLocks/>
          </p:cNvCxnSpPr>
          <p:nvPr/>
        </p:nvCxnSpPr>
        <p:spPr>
          <a:xfrm flipH="1">
            <a:off x="8757920" y="6380480"/>
            <a:ext cx="68122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A60E2B6-1E1A-45FE-B9E7-866DE2EAB652}"/>
              </a:ext>
            </a:extLst>
          </p:cNvPr>
          <p:cNvSpPr txBox="1"/>
          <p:nvPr/>
        </p:nvSpPr>
        <p:spPr>
          <a:xfrm>
            <a:off x="8465852" y="6195814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88CAE5-59E5-47AA-BD7D-C340CBE67CAD}"/>
              </a:ext>
            </a:extLst>
          </p:cNvPr>
          <p:cNvSpPr txBox="1"/>
          <p:nvPr/>
        </p:nvSpPr>
        <p:spPr>
          <a:xfrm>
            <a:off x="9286696" y="5376106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91BEEA2-00CC-4A3A-84B8-7EF6A5613C3E}"/>
              </a:ext>
            </a:extLst>
          </p:cNvPr>
          <p:cNvCxnSpPr>
            <a:cxnSpLocks/>
          </p:cNvCxnSpPr>
          <p:nvPr/>
        </p:nvCxnSpPr>
        <p:spPr>
          <a:xfrm flipH="1" flipV="1">
            <a:off x="5163671" y="3546762"/>
            <a:ext cx="1377917" cy="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D7DF976-3F2D-4191-AF98-72F9A3FF5692}"/>
              </a:ext>
            </a:extLst>
          </p:cNvPr>
          <p:cNvCxnSpPr>
            <a:cxnSpLocks/>
          </p:cNvCxnSpPr>
          <p:nvPr/>
        </p:nvCxnSpPr>
        <p:spPr>
          <a:xfrm flipH="1">
            <a:off x="6541589" y="3546762"/>
            <a:ext cx="326440" cy="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329AD591-4FD3-47DF-A53E-4FCA884604E8}"/>
              </a:ext>
            </a:extLst>
          </p:cNvPr>
          <p:cNvSpPr/>
          <p:nvPr/>
        </p:nvSpPr>
        <p:spPr>
          <a:xfrm>
            <a:off x="6924803" y="3457178"/>
            <a:ext cx="179168" cy="17916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B0CED3B-9A95-45C8-9E21-1E912ED9C8D2}"/>
              </a:ext>
            </a:extLst>
          </p:cNvPr>
          <p:cNvCxnSpPr>
            <a:cxnSpLocks/>
          </p:cNvCxnSpPr>
          <p:nvPr/>
        </p:nvCxnSpPr>
        <p:spPr>
          <a:xfrm flipH="1" flipV="1">
            <a:off x="7014388" y="3658644"/>
            <a:ext cx="331292" cy="300434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84FC8E3-CD52-4D9D-96DF-63E6498281E3}"/>
              </a:ext>
            </a:extLst>
          </p:cNvPr>
          <p:cNvSpPr txBox="1"/>
          <p:nvPr/>
        </p:nvSpPr>
        <p:spPr>
          <a:xfrm>
            <a:off x="7157015" y="4661379"/>
            <a:ext cx="1715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highlight>
                  <a:srgbClr val="C0C0C0"/>
                </a:highlight>
              </a:rPr>
              <a:t>Proposed Path 2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798F0DF-D2B1-439B-BFCB-5C45F3DF395C}"/>
              </a:ext>
            </a:extLst>
          </p:cNvPr>
          <p:cNvCxnSpPr>
            <a:cxnSpLocks/>
          </p:cNvCxnSpPr>
          <p:nvPr/>
        </p:nvCxnSpPr>
        <p:spPr>
          <a:xfrm flipH="1" flipV="1">
            <a:off x="7223760" y="5648960"/>
            <a:ext cx="121920" cy="1024762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DA54A67-D555-4197-A603-65CF1D0F9B3F}"/>
              </a:ext>
            </a:extLst>
          </p:cNvPr>
          <p:cNvCxnSpPr>
            <a:cxnSpLocks/>
          </p:cNvCxnSpPr>
          <p:nvPr/>
        </p:nvCxnSpPr>
        <p:spPr>
          <a:xfrm flipH="1">
            <a:off x="5156242" y="5648960"/>
            <a:ext cx="2067519" cy="0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426732B-344C-477F-8BDA-65B01F98287C}"/>
              </a:ext>
            </a:extLst>
          </p:cNvPr>
          <p:cNvCxnSpPr>
            <a:cxnSpLocks/>
          </p:cNvCxnSpPr>
          <p:nvPr/>
        </p:nvCxnSpPr>
        <p:spPr>
          <a:xfrm flipH="1" flipV="1">
            <a:off x="5162895" y="4274820"/>
            <a:ext cx="18015" cy="1374140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242DACB-238E-4A08-B740-BD4280F39818}"/>
              </a:ext>
            </a:extLst>
          </p:cNvPr>
          <p:cNvCxnSpPr>
            <a:cxnSpLocks/>
          </p:cNvCxnSpPr>
          <p:nvPr/>
        </p:nvCxnSpPr>
        <p:spPr>
          <a:xfrm flipH="1" flipV="1">
            <a:off x="5162895" y="3971984"/>
            <a:ext cx="777" cy="302836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AE339AF0-15ED-4060-8A49-8CCE5C9C3B11}"/>
              </a:ext>
            </a:extLst>
          </p:cNvPr>
          <p:cNvSpPr txBox="1"/>
          <p:nvPr/>
        </p:nvSpPr>
        <p:spPr>
          <a:xfrm>
            <a:off x="3069534" y="3812338"/>
            <a:ext cx="21720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highlight>
                  <a:srgbClr val="C0C0C0"/>
                </a:highlight>
              </a:rPr>
              <a:t>Current X-slide HTMs</a:t>
            </a:r>
          </a:p>
          <a:p>
            <a:endParaRPr lang="en-US" dirty="0">
              <a:solidFill>
                <a:srgbClr val="FF0000"/>
              </a:solidFill>
              <a:highlight>
                <a:srgbClr val="C0C0C0"/>
              </a:highlight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4B4B7FB-05A6-4F49-9FE6-B1456FF41542}"/>
              </a:ext>
            </a:extLst>
          </p:cNvPr>
          <p:cNvSpPr txBox="1"/>
          <p:nvPr/>
        </p:nvSpPr>
        <p:spPr>
          <a:xfrm>
            <a:off x="5193719" y="5279628"/>
            <a:ext cx="1715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highlight>
                  <a:srgbClr val="C0C0C0"/>
                </a:highlight>
              </a:rPr>
              <a:t>Proposed Path 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F740D4E-75DC-4263-B427-B20EF0F790BD}"/>
              </a:ext>
            </a:extLst>
          </p:cNvPr>
          <p:cNvSpPr txBox="1"/>
          <p:nvPr/>
        </p:nvSpPr>
        <p:spPr>
          <a:xfrm>
            <a:off x="5128248" y="3121541"/>
            <a:ext cx="22409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highlight>
                  <a:srgbClr val="C0C0C0"/>
                </a:highlight>
              </a:rPr>
              <a:t>Current Spindle HTMs</a:t>
            </a:r>
          </a:p>
          <a:p>
            <a:endParaRPr lang="en-US" dirty="0">
              <a:solidFill>
                <a:srgbClr val="FF0000"/>
              </a:solidFill>
              <a:highlight>
                <a:srgbClr val="C0C0C0"/>
              </a:highlight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5C04123-056D-4508-AFAE-7DD86689032C}"/>
              </a:ext>
            </a:extLst>
          </p:cNvPr>
          <p:cNvCxnSpPr>
            <a:cxnSpLocks/>
          </p:cNvCxnSpPr>
          <p:nvPr/>
        </p:nvCxnSpPr>
        <p:spPr>
          <a:xfrm flipH="1" flipV="1">
            <a:off x="5156241" y="3706409"/>
            <a:ext cx="7433" cy="257348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89A5379-AC6F-4CEE-96AF-44FD3C37B6D3}"/>
              </a:ext>
            </a:extLst>
          </p:cNvPr>
          <p:cNvCxnSpPr>
            <a:cxnSpLocks/>
          </p:cNvCxnSpPr>
          <p:nvPr/>
        </p:nvCxnSpPr>
        <p:spPr>
          <a:xfrm flipV="1">
            <a:off x="5156241" y="3546763"/>
            <a:ext cx="1" cy="161637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ECF9CFD-FCF8-47A7-8064-C67687613AC2}"/>
              </a:ext>
            </a:extLst>
          </p:cNvPr>
          <p:cNvCxnSpPr/>
          <p:nvPr/>
        </p:nvCxnSpPr>
        <p:spPr>
          <a:xfrm>
            <a:off x="4879775" y="4274820"/>
            <a:ext cx="627888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0ACD6DA-FC8E-4B6D-8F05-7AFB663B1790}"/>
              </a:ext>
            </a:extLst>
          </p:cNvPr>
          <p:cNvCxnSpPr>
            <a:cxnSpLocks/>
          </p:cNvCxnSpPr>
          <p:nvPr/>
        </p:nvCxnSpPr>
        <p:spPr>
          <a:xfrm>
            <a:off x="6739171" y="3646355"/>
            <a:ext cx="55043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2297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144</Words>
  <Application>Microsoft Office PowerPoint</Application>
  <PresentationFormat>Widescreen</PresentationFormat>
  <Paragraphs>37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Office Theme</vt:lpstr>
      <vt:lpstr>CDR Lathe Reference Figures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CDR Lathe Reference Figures</dc:title>
  <dc:creator>Christopher Pratt Carter</dc:creator>
  <cp:lastModifiedBy>Christopher Pratt Carter</cp:lastModifiedBy>
  <cp:revision>13</cp:revision>
  <dcterms:created xsi:type="dcterms:W3CDTF">2023-04-11T19:39:57Z</dcterms:created>
  <dcterms:modified xsi:type="dcterms:W3CDTF">2023-04-11T21:14:44Z</dcterms:modified>
</cp:coreProperties>
</file>