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61" r:id="rId7"/>
    <p:sldId id="262" r:id="rId8"/>
    <p:sldId id="263" r:id="rId9"/>
    <p:sldId id="265" r:id="rId10"/>
    <p:sldId id="264" r:id="rId11"/>
    <p:sldId id="266" r:id="rId12"/>
    <p:sldId id="267" r:id="rId13"/>
    <p:sldId id="268" r:id="rId14"/>
    <p:sldId id="269" r:id="rId15"/>
    <p:sldId id="295" r:id="rId16"/>
    <p:sldId id="296" r:id="rId17"/>
    <p:sldId id="270" r:id="rId18"/>
    <p:sldId id="271" r:id="rId19"/>
    <p:sldId id="272" r:id="rId20"/>
    <p:sldId id="273" r:id="rId21"/>
    <p:sldId id="275" r:id="rId22"/>
    <p:sldId id="274" r:id="rId23"/>
    <p:sldId id="278" r:id="rId24"/>
    <p:sldId id="277" r:id="rId25"/>
    <p:sldId id="276" r:id="rId26"/>
    <p:sldId id="279" r:id="rId27"/>
    <p:sldId id="281" r:id="rId28"/>
    <p:sldId id="292" r:id="rId29"/>
    <p:sldId id="280" r:id="rId30"/>
    <p:sldId id="289" r:id="rId31"/>
    <p:sldId id="282" r:id="rId32"/>
    <p:sldId id="283" r:id="rId33"/>
    <p:sldId id="290" r:id="rId34"/>
    <p:sldId id="284" r:id="rId35"/>
    <p:sldId id="291" r:id="rId36"/>
    <p:sldId id="285" r:id="rId37"/>
    <p:sldId id="287" r:id="rId38"/>
    <p:sldId id="288" r:id="rId39"/>
    <p:sldId id="293" r:id="rId40"/>
    <p:sldId id="294"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06" d="100"/>
          <a:sy n="106" d="100"/>
        </p:scale>
        <p:origin x="14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err="1"/>
              <a:t>Sql</a:t>
            </a:r>
            <a:r>
              <a:rPr lang="en-US" dirty="0"/>
              <a:t> Transactions</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Explicit </a:t>
            </a:r>
            <a:r>
              <a:rPr lang="en-GB" dirty="0" err="1"/>
              <a:t>TRaNSaCTION</a:t>
            </a:r>
            <a:r>
              <a:rPr lang="en-GB" dirty="0"/>
              <a:t> MODE.</a:t>
            </a:r>
          </a:p>
        </p:txBody>
      </p:sp>
      <p:sp>
        <p:nvSpPr>
          <p:cNvPr id="3" name="Content Placeholder 2"/>
          <p:cNvSpPr>
            <a:spLocks noGrp="1"/>
          </p:cNvSpPr>
          <p:nvPr>
            <p:ph idx="1"/>
          </p:nvPr>
        </p:nvSpPr>
        <p:spPr/>
        <p:txBody>
          <a:bodyPr numCol="1">
            <a:noAutofit/>
          </a:bodyPr>
          <a:lstStyle/>
          <a:p>
            <a:pPr algn="just"/>
            <a:r>
              <a:rPr lang="en-US" sz="2000" dirty="0"/>
              <a:t>An explicit transaction occurs when you explicitly issue the BEGIN TRANSACTION or BEGIN TRAN command to start a transaction.</a:t>
            </a:r>
          </a:p>
          <a:p>
            <a:pPr algn="just"/>
            <a:r>
              <a:rPr lang="en-US" sz="2000" dirty="0"/>
              <a:t>In an explicit transaction, as soon as you issue the BEGIN TRAN command, the value of @@TRANCOUNT is incremented by 1. Then you issue your DML or DDL commands, and when ready, issue COMMIT or ROLLBACK.</a:t>
            </a:r>
          </a:p>
          <a:p>
            <a:pPr algn="just"/>
            <a:endParaRPr lang="en-US" sz="2000" dirty="0"/>
          </a:p>
          <a:p>
            <a:pPr algn="just"/>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Explicit </a:t>
            </a:r>
            <a:r>
              <a:rPr lang="en-GB" dirty="0" err="1"/>
              <a:t>TRaNSaCTION</a:t>
            </a:r>
            <a:r>
              <a:rPr lang="en-GB" dirty="0"/>
              <a:t> MODE.</a:t>
            </a:r>
          </a:p>
        </p:txBody>
      </p:sp>
      <p:pic>
        <p:nvPicPr>
          <p:cNvPr id="4" name="Content Placeholder 3"/>
          <p:cNvPicPr>
            <a:picLocks noGrp="1" noChangeAspect="1"/>
          </p:cNvPicPr>
          <p:nvPr>
            <p:ph idx="1"/>
          </p:nvPr>
        </p:nvPicPr>
        <p:blipFill>
          <a:blip r:embed="rId2"/>
          <a:stretch>
            <a:fillRect/>
          </a:stretch>
        </p:blipFill>
        <p:spPr>
          <a:xfrm>
            <a:off x="1309687" y="1267619"/>
            <a:ext cx="6524625" cy="4133850"/>
          </a:xfrm>
          <a:prstGeom prst="rect">
            <a:avLst/>
          </a:prstGeom>
        </p:spPr>
      </p:pic>
    </p:spTree>
    <p:extLst>
      <p:ext uri="{BB962C8B-B14F-4D97-AF65-F5344CB8AC3E}">
        <p14:creationId xmlns:p14="http://schemas.microsoft.com/office/powerpoint/2010/main" val="337365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the result?</a:t>
            </a:r>
          </a:p>
        </p:txBody>
      </p:sp>
      <p:sp>
        <p:nvSpPr>
          <p:cNvPr id="3" name="Content Placeholder 2"/>
          <p:cNvSpPr>
            <a:spLocks noGrp="1"/>
          </p:cNvSpPr>
          <p:nvPr>
            <p:ph idx="1"/>
          </p:nvPr>
        </p:nvSpPr>
        <p:spPr/>
        <p:txBody>
          <a:bodyPr numCol="1">
            <a:noAutofit/>
          </a:bodyPr>
          <a:lstStyle/>
          <a:p>
            <a:pPr marL="0" indent="0">
              <a:buNone/>
            </a:pPr>
            <a:r>
              <a:rPr lang="en-US" sz="1500" dirty="0">
                <a:solidFill>
                  <a:srgbClr val="0000FF"/>
                </a:solidFill>
                <a:latin typeface="Consolas" panose="020B0609020204030204" pitchFamily="49" charset="0"/>
              </a:rPr>
              <a:t>CREATE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TABLE</a:t>
            </a:r>
            <a:r>
              <a:rPr lang="en-US" sz="1500" dirty="0">
                <a:solidFill>
                  <a:srgbClr val="000000"/>
                </a:solidFill>
                <a:latin typeface="Consolas" panose="020B0609020204030204" pitchFamily="49" charset="0"/>
              </a:rPr>
              <a:t> t1</a:t>
            </a:r>
            <a:r>
              <a:rPr lang="en-US" sz="1500" dirty="0">
                <a:solidFill>
                  <a:srgbClr val="0000FF"/>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A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NOT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NULL</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PRIMARY</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KEY</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CREATE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TABLE</a:t>
            </a:r>
            <a:r>
              <a:rPr lang="en-US" sz="1500" dirty="0">
                <a:solidFill>
                  <a:srgbClr val="000000"/>
                </a:solidFill>
                <a:latin typeface="Consolas" panose="020B0609020204030204" pitchFamily="49" charset="0"/>
              </a:rPr>
              <a:t> t2</a:t>
            </a:r>
            <a:r>
              <a:rPr lang="en-US" sz="1500" dirty="0">
                <a:solidFill>
                  <a:srgbClr val="0000FF"/>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B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NOT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NULL</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REFERENCES</a:t>
            </a:r>
            <a:r>
              <a:rPr lang="en-US" sz="1500" dirty="0">
                <a:solidFill>
                  <a:srgbClr val="000000"/>
                </a:solidFill>
                <a:latin typeface="Consolas" panose="020B0609020204030204" pitchFamily="49" charset="0"/>
              </a:rPr>
              <a:t> t1</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A</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endParaRPr lang="ru-MD"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INSERT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INTO</a:t>
            </a:r>
            <a:r>
              <a:rPr lang="en-US" sz="1500" dirty="0">
                <a:solidFill>
                  <a:srgbClr val="000000"/>
                </a:solidFill>
                <a:latin typeface="Consolas" panose="020B0609020204030204" pitchFamily="49" charset="0"/>
              </a:rPr>
              <a:t> t1</a:t>
            </a:r>
            <a:r>
              <a:rPr lang="en-US" sz="1500" dirty="0">
                <a:solidFill>
                  <a:srgbClr val="0000FF"/>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A</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VALUES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1</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INSERT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INTO</a:t>
            </a:r>
            <a:r>
              <a:rPr lang="en-US" sz="1500" dirty="0">
                <a:solidFill>
                  <a:srgbClr val="000000"/>
                </a:solidFill>
                <a:latin typeface="Consolas" panose="020B0609020204030204" pitchFamily="49" charset="0"/>
              </a:rPr>
              <a:t> t1</a:t>
            </a:r>
            <a:r>
              <a:rPr lang="en-US" sz="1500" dirty="0">
                <a:solidFill>
                  <a:srgbClr val="0000FF"/>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A</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VALUES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2</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endParaRPr lang="ru-MD"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BEGIN</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TRANSACTION</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p>
          <a:p>
            <a:pPr marL="0" indent="0">
              <a:buNone/>
            </a:pPr>
            <a:r>
              <a:rPr lang="en-US" sz="1500" dirty="0">
                <a:solidFill>
                  <a:srgbClr val="0000FF"/>
                </a:solidFill>
                <a:latin typeface="Consolas" panose="020B0609020204030204" pitchFamily="49" charset="0"/>
              </a:rPr>
              <a:t>	INSERT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INTO</a:t>
            </a:r>
            <a:r>
              <a:rPr lang="en-US" sz="1500" dirty="0">
                <a:solidFill>
                  <a:srgbClr val="000000"/>
                </a:solidFill>
                <a:latin typeface="Consolas" panose="020B0609020204030204" pitchFamily="49" charset="0"/>
              </a:rPr>
              <a:t> t2 </a:t>
            </a:r>
            <a:r>
              <a:rPr lang="en-US" sz="1500" dirty="0">
                <a:solidFill>
                  <a:srgbClr val="0000FF"/>
                </a:solidFill>
                <a:latin typeface="Consolas" panose="020B0609020204030204" pitchFamily="49" charset="0"/>
              </a:rPr>
              <a:t>VALUES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1</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	INSERT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INTO</a:t>
            </a:r>
            <a:r>
              <a:rPr lang="en-US" sz="1500" dirty="0">
                <a:solidFill>
                  <a:srgbClr val="000000"/>
                </a:solidFill>
                <a:latin typeface="Consolas" panose="020B0609020204030204" pitchFamily="49" charset="0"/>
              </a:rPr>
              <a:t> t2 </a:t>
            </a:r>
            <a:r>
              <a:rPr lang="en-US" sz="1500" dirty="0">
                <a:solidFill>
                  <a:srgbClr val="0000FF"/>
                </a:solidFill>
                <a:latin typeface="Consolas" panose="020B0609020204030204" pitchFamily="49" charset="0"/>
              </a:rPr>
              <a:t>VALUES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3</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Foreign key error.</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	INSERT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INTO</a:t>
            </a:r>
            <a:r>
              <a:rPr lang="en-US" sz="1500" dirty="0">
                <a:solidFill>
                  <a:srgbClr val="000000"/>
                </a:solidFill>
                <a:latin typeface="Consolas" panose="020B0609020204030204" pitchFamily="49" charset="0"/>
              </a:rPr>
              <a:t> t2 </a:t>
            </a:r>
            <a:r>
              <a:rPr lang="en-US" sz="1500" dirty="0">
                <a:solidFill>
                  <a:srgbClr val="0000FF"/>
                </a:solidFill>
                <a:latin typeface="Consolas" panose="020B0609020204030204" pitchFamily="49" charset="0"/>
              </a:rPr>
              <a:t>VALUES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2</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COMMIT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TRANSACTION</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p>
          <a:p>
            <a:pPr marL="0" indent="0">
              <a:buNone/>
            </a:pPr>
            <a:r>
              <a:rPr lang="ru-MD" sz="1500" dirty="0">
                <a:solidFill>
                  <a:srgbClr val="000000"/>
                </a:solidFill>
                <a:latin typeface="Consolas" panose="020B0609020204030204" pitchFamily="49" charset="0"/>
              </a:rPr>
              <a:t> </a:t>
            </a:r>
          </a:p>
          <a:p>
            <a:pPr marL="0" indent="0">
              <a:buNone/>
            </a:pPr>
            <a:r>
              <a:rPr lang="en-US" sz="1500" dirty="0">
                <a:solidFill>
                  <a:srgbClr val="0000FF"/>
                </a:solidFill>
                <a:latin typeface="Consolas" panose="020B0609020204030204" pitchFamily="49" charset="0"/>
              </a:rPr>
              <a:t>SELECT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FROM</a:t>
            </a:r>
            <a:r>
              <a:rPr lang="en-US" sz="1500" dirty="0">
                <a:solidFill>
                  <a:srgbClr val="000000"/>
                </a:solidFill>
                <a:latin typeface="Consolas" panose="020B0609020204030204" pitchFamily="49" charset="0"/>
              </a:rPr>
              <a:t> t2</a:t>
            </a:r>
            <a:r>
              <a:rPr lang="en-US" sz="1500" dirty="0">
                <a:solidFill>
                  <a:srgbClr val="80808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21428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XACT_ABORT</a:t>
            </a:r>
          </a:p>
        </p:txBody>
      </p:sp>
      <p:sp>
        <p:nvSpPr>
          <p:cNvPr id="3" name="Content Placeholder 2"/>
          <p:cNvSpPr>
            <a:spLocks noGrp="1"/>
          </p:cNvSpPr>
          <p:nvPr>
            <p:ph idx="1"/>
          </p:nvPr>
        </p:nvSpPr>
        <p:spPr/>
        <p:txBody>
          <a:bodyPr numCol="1">
            <a:noAutofit/>
          </a:bodyPr>
          <a:lstStyle/>
          <a:p>
            <a:pPr marL="0" indent="0" algn="just">
              <a:buNone/>
            </a:pPr>
            <a:r>
              <a:rPr lang="en-US" sz="1600" dirty="0"/>
              <a:t>Result for the previous slide:</a:t>
            </a:r>
          </a:p>
          <a:p>
            <a:pPr marL="0" indent="0" algn="just">
              <a:buNone/>
            </a:pPr>
            <a:r>
              <a:rPr lang="en-US" sz="1600" dirty="0"/>
              <a:t>			B</a:t>
            </a:r>
          </a:p>
          <a:p>
            <a:pPr marL="0" indent="0" algn="just">
              <a:buNone/>
            </a:pPr>
            <a:r>
              <a:rPr lang="en-US" sz="1600" dirty="0"/>
              <a:t>			1</a:t>
            </a:r>
          </a:p>
          <a:p>
            <a:pPr marL="0" indent="0" algn="just">
              <a:buNone/>
            </a:pPr>
            <a:r>
              <a:rPr lang="en-US" sz="1600" dirty="0"/>
              <a:t>			2</a:t>
            </a:r>
          </a:p>
          <a:p>
            <a:pPr algn="just"/>
            <a:r>
              <a:rPr lang="en-US" sz="1600" dirty="0"/>
              <a:t>In order to rollback the entire transaction we need to SET XACT_ABORT is ON</a:t>
            </a:r>
          </a:p>
          <a:p>
            <a:pPr algn="just"/>
            <a:r>
              <a:rPr lang="en-US" sz="1600" dirty="0"/>
              <a:t>When SET XACT_ABORT is OFF, in some cases only the Transact-SQL statement that raised the error is rolled back and the transaction continues processing. Depending upon the severity of the error, the entire transaction may be rolled back even when SET XACT_ABORT is OFF. </a:t>
            </a:r>
          </a:p>
          <a:p>
            <a:pPr algn="just"/>
            <a:r>
              <a:rPr lang="en-US" sz="1600" dirty="0"/>
              <a:t>XACT_ABORT must be set ON for data modification statements in an implicit or explicit transaction against most OLE DB providers, including SQL Server. The only case where this option is not required is if the provider supports nested transactions.</a:t>
            </a:r>
          </a:p>
          <a:p>
            <a:pPr algn="just"/>
            <a:r>
              <a:rPr lang="en-US" sz="1600" dirty="0"/>
              <a:t>OFF is the default setting in a T-SQL statement, while ON is the default setting in a trigger. </a:t>
            </a:r>
          </a:p>
        </p:txBody>
      </p:sp>
    </p:spTree>
    <p:extLst>
      <p:ext uri="{BB962C8B-B14F-4D97-AF65-F5344CB8AC3E}">
        <p14:creationId xmlns:p14="http://schemas.microsoft.com/office/powerpoint/2010/main" val="381989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Nested transactions.</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28650" y="1261366"/>
            <a:ext cx="7593999" cy="2398802"/>
          </a:xfrm>
          <a:prstGeom prst="rect">
            <a:avLst/>
          </a:prstGeom>
        </p:spPr>
      </p:pic>
    </p:spTree>
    <p:extLst>
      <p:ext uri="{BB962C8B-B14F-4D97-AF65-F5344CB8AC3E}">
        <p14:creationId xmlns:p14="http://schemas.microsoft.com/office/powerpoint/2010/main" val="74971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Locks and Concurrency</a:t>
            </a:r>
            <a:endParaRPr lang="en-GB" dirty="0"/>
          </a:p>
        </p:txBody>
      </p:sp>
      <p:sp>
        <p:nvSpPr>
          <p:cNvPr id="3" name="Content Placeholder 2"/>
          <p:cNvSpPr>
            <a:spLocks noGrp="1"/>
          </p:cNvSpPr>
          <p:nvPr>
            <p:ph idx="1"/>
          </p:nvPr>
        </p:nvSpPr>
        <p:spPr/>
        <p:txBody>
          <a:bodyPr/>
          <a:lstStyle/>
          <a:p>
            <a:pPr algn="just"/>
            <a:r>
              <a:rPr lang="en-US" altLang="en-US" sz="2800" dirty="0"/>
              <a:t>Concurrency – two or more users each trying to interact with the same object at the same time.</a:t>
            </a:r>
          </a:p>
          <a:p>
            <a:pPr lvl="1" algn="just"/>
            <a:r>
              <a:rPr lang="en-US" altLang="en-US" sz="2400" dirty="0"/>
              <a:t>Concurrency can be critical to the performance of your system</a:t>
            </a:r>
          </a:p>
          <a:p>
            <a:pPr lvl="1" algn="just"/>
            <a:r>
              <a:rPr lang="en-US" altLang="en-US" sz="2400" dirty="0"/>
              <a:t>The foundation of dealing with concurrency is the process of locking</a:t>
            </a:r>
          </a:p>
          <a:p>
            <a:pPr algn="just"/>
            <a:r>
              <a:rPr lang="en-US" altLang="en-US" sz="2800" dirty="0"/>
              <a:t>Locks are a mechanism for preventing a process from performing an action on an object that conflicts with something already being done on that object.</a:t>
            </a:r>
          </a:p>
        </p:txBody>
      </p:sp>
    </p:spTree>
    <p:extLst>
      <p:ext uri="{BB962C8B-B14F-4D97-AF65-F5344CB8AC3E}">
        <p14:creationId xmlns:p14="http://schemas.microsoft.com/office/powerpoint/2010/main" val="278677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Locks</a:t>
            </a:r>
            <a:endParaRPr lang="en-GB" dirty="0"/>
          </a:p>
        </p:txBody>
      </p:sp>
      <p:sp>
        <p:nvSpPr>
          <p:cNvPr id="3" name="Content Placeholder 2"/>
          <p:cNvSpPr>
            <a:spLocks noGrp="1"/>
          </p:cNvSpPr>
          <p:nvPr>
            <p:ph idx="1"/>
          </p:nvPr>
        </p:nvSpPr>
        <p:spPr/>
        <p:txBody>
          <a:bodyPr/>
          <a:lstStyle/>
          <a:p>
            <a:r>
              <a:rPr lang="en-US" altLang="en-US" sz="2800" dirty="0"/>
              <a:t>Can have many simultaneous reads on an object.</a:t>
            </a:r>
          </a:p>
          <a:p>
            <a:r>
              <a:rPr lang="en-US" altLang="en-US" sz="2800" dirty="0"/>
              <a:t>Typically only one write on an object at the same time.</a:t>
            </a:r>
          </a:p>
          <a:p>
            <a:r>
              <a:rPr lang="en-US" altLang="en-US" sz="2800" dirty="0"/>
              <a:t>Process can request “read only access” or “write” access.</a:t>
            </a:r>
          </a:p>
        </p:txBody>
      </p:sp>
    </p:spTree>
    <p:extLst>
      <p:ext uri="{BB962C8B-B14F-4D97-AF65-F5344CB8AC3E}">
        <p14:creationId xmlns:p14="http://schemas.microsoft.com/office/powerpoint/2010/main" val="316191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Basic Locking</a:t>
            </a:r>
          </a:p>
        </p:txBody>
      </p:sp>
      <p:sp>
        <p:nvSpPr>
          <p:cNvPr id="3" name="Content Placeholder 2"/>
          <p:cNvSpPr>
            <a:spLocks noGrp="1"/>
          </p:cNvSpPr>
          <p:nvPr>
            <p:ph idx="1"/>
          </p:nvPr>
        </p:nvSpPr>
        <p:spPr/>
        <p:txBody>
          <a:bodyPr/>
          <a:lstStyle/>
          <a:p>
            <a:pPr algn="just"/>
            <a:r>
              <a:rPr lang="en-US" altLang="en-US" sz="2800" dirty="0"/>
              <a:t>To preserve the isolation of transactions, SQL Server implements a set of locking protocols. At the basic level, there are two general modes of locking:</a:t>
            </a:r>
          </a:p>
          <a:p>
            <a:pPr marL="857250" lvl="1" indent="-514350">
              <a:buFont typeface="+mj-lt"/>
              <a:buAutoNum type="arabicPeriod"/>
            </a:pPr>
            <a:r>
              <a:rPr lang="en-US" altLang="en-US" sz="2500" dirty="0"/>
              <a:t>shared locks.  Used for sessions that read data—that is, for readers</a:t>
            </a:r>
          </a:p>
          <a:p>
            <a:pPr marL="857250" lvl="1" indent="-514350">
              <a:buFont typeface="+mj-lt"/>
              <a:buAutoNum type="arabicPeriod"/>
            </a:pPr>
            <a:r>
              <a:rPr lang="en-US" altLang="en-US" sz="2500" dirty="0"/>
              <a:t>exclusive locks.  Used for changes to data—that is, writers</a:t>
            </a:r>
          </a:p>
        </p:txBody>
      </p:sp>
    </p:spTree>
    <p:extLst>
      <p:ext uri="{BB962C8B-B14F-4D97-AF65-F5344CB8AC3E}">
        <p14:creationId xmlns:p14="http://schemas.microsoft.com/office/powerpoint/2010/main" val="54547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Basic Locking</a:t>
            </a:r>
          </a:p>
        </p:txBody>
      </p:sp>
      <p:sp>
        <p:nvSpPr>
          <p:cNvPr id="3" name="Content Placeholder 2"/>
          <p:cNvSpPr>
            <a:spLocks noGrp="1"/>
          </p:cNvSpPr>
          <p:nvPr>
            <p:ph idx="1"/>
          </p:nvPr>
        </p:nvSpPr>
        <p:spPr/>
        <p:txBody>
          <a:bodyPr/>
          <a:lstStyle/>
          <a:p>
            <a:pPr algn="just"/>
            <a:endParaRPr lang="en-US" altLang="en-US" sz="2500" dirty="0"/>
          </a:p>
        </p:txBody>
      </p:sp>
      <p:pic>
        <p:nvPicPr>
          <p:cNvPr id="4" name="Picture 3"/>
          <p:cNvPicPr>
            <a:picLocks noChangeAspect="1"/>
          </p:cNvPicPr>
          <p:nvPr/>
        </p:nvPicPr>
        <p:blipFill>
          <a:blip r:embed="rId2"/>
          <a:stretch>
            <a:fillRect/>
          </a:stretch>
        </p:blipFill>
        <p:spPr>
          <a:xfrm>
            <a:off x="628650" y="1314826"/>
            <a:ext cx="6648450" cy="2019300"/>
          </a:xfrm>
          <a:prstGeom prst="rect">
            <a:avLst/>
          </a:prstGeom>
        </p:spPr>
      </p:pic>
    </p:spTree>
    <p:extLst>
      <p:ext uri="{BB962C8B-B14F-4D97-AF65-F5344CB8AC3E}">
        <p14:creationId xmlns:p14="http://schemas.microsoft.com/office/powerpoint/2010/main" val="387362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Lock Granularity</a:t>
            </a:r>
          </a:p>
        </p:txBody>
      </p:sp>
      <p:sp>
        <p:nvSpPr>
          <p:cNvPr id="3" name="Content Placeholder 2"/>
          <p:cNvSpPr>
            <a:spLocks noGrp="1"/>
          </p:cNvSpPr>
          <p:nvPr>
            <p:ph idx="1"/>
          </p:nvPr>
        </p:nvSpPr>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p:txBody>
      </p:sp>
      <p:pic>
        <p:nvPicPr>
          <p:cNvPr id="4" name="Рисунок 3"/>
          <p:cNvPicPr>
            <a:picLocks noChangeAspect="1"/>
          </p:cNvPicPr>
          <p:nvPr/>
        </p:nvPicPr>
        <p:blipFill>
          <a:blip r:embed="rId2"/>
          <a:stretch>
            <a:fillRect/>
          </a:stretch>
        </p:blipFill>
        <p:spPr>
          <a:xfrm>
            <a:off x="219590" y="1186249"/>
            <a:ext cx="8514770" cy="4102571"/>
          </a:xfrm>
          <a:prstGeom prst="rect">
            <a:avLst/>
          </a:prstGeom>
        </p:spPr>
      </p:pic>
    </p:spTree>
    <p:extLst>
      <p:ext uri="{BB962C8B-B14F-4D97-AF65-F5344CB8AC3E}">
        <p14:creationId xmlns:p14="http://schemas.microsoft.com/office/powerpoint/2010/main" val="120484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Introduction</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What is transaction? </a:t>
            </a:r>
          </a:p>
          <a:p>
            <a:pPr marL="285750" indent="-285750" algn="l">
              <a:buFont typeface="Arial" panose="020B0604020202020204" pitchFamily="34" charset="0"/>
              <a:buChar char="•"/>
            </a:pPr>
            <a:r>
              <a:rPr lang="en-US" dirty="0"/>
              <a:t>Transaction Modes</a:t>
            </a:r>
          </a:p>
          <a:p>
            <a:pPr marL="285750" indent="-285750" algn="l">
              <a:buFont typeface="Arial" panose="020B0604020202020204" pitchFamily="34" charset="0"/>
              <a:buChar char="•"/>
            </a:pPr>
            <a:r>
              <a:rPr lang="en-US" dirty="0"/>
              <a:t>basics of locking. </a:t>
            </a:r>
          </a:p>
          <a:p>
            <a:pPr marL="285750" indent="-285750" algn="l">
              <a:buFont typeface="Arial" panose="020B0604020202020204" pitchFamily="34" charset="0"/>
              <a:buChar char="•"/>
            </a:pPr>
            <a:r>
              <a:rPr lang="en-US" dirty="0"/>
              <a:t>Transaction isolation levels.</a:t>
            </a:r>
            <a:endParaRPr lang="en-GB" dirty="0"/>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Find Locks</a:t>
            </a:r>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select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object_name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p.object_id</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TableName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resource_type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resource_description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from</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sys.dm_tran_locks</a:t>
            </a:r>
            <a:r>
              <a:rPr lang="en-US" sz="1600" dirty="0">
                <a:latin typeface="Courier New" panose="02070309020205020404" pitchFamily="49" charset="0"/>
                <a:cs typeface="Courier New" panose="02070309020205020404" pitchFamily="49" charset="0"/>
              </a:rPr>
              <a:t> l</a:t>
            </a:r>
          </a:p>
          <a:p>
            <a:pPr marL="0" indent="0">
              <a:buNone/>
            </a:pPr>
            <a:r>
              <a:rPr lang="en-US" sz="1600" dirty="0">
                <a:latin typeface="Courier New" panose="02070309020205020404" pitchFamily="49" charset="0"/>
                <a:cs typeface="Courier New" panose="02070309020205020404" pitchFamily="49" charset="0"/>
              </a:rPr>
              <a:t>    join </a:t>
            </a:r>
            <a:r>
              <a:rPr lang="en-US" sz="1600" dirty="0" err="1">
                <a:latin typeface="Courier New" panose="02070309020205020404" pitchFamily="49" charset="0"/>
                <a:cs typeface="Courier New" panose="02070309020205020404" pitchFamily="49" charset="0"/>
              </a:rPr>
              <a:t>sys.partitions</a:t>
            </a:r>
            <a:r>
              <a:rPr lang="en-US" sz="1600" dirty="0">
                <a:latin typeface="Courier New" panose="02070309020205020404" pitchFamily="49" charset="0"/>
                <a:cs typeface="Courier New" panose="02070309020205020404" pitchFamily="49" charset="0"/>
              </a:rPr>
              <a:t> p on </a:t>
            </a:r>
            <a:r>
              <a:rPr lang="en-US" sz="1600" dirty="0" err="1">
                <a:latin typeface="Courier New" panose="02070309020205020404" pitchFamily="49" charset="0"/>
                <a:cs typeface="Courier New" panose="02070309020205020404" pitchFamily="49" charset="0"/>
              </a:rPr>
              <a:t>l.resource_associated_entity_id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p.hobt_id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07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Locking. </a:t>
            </a:r>
            <a:r>
              <a:rPr lang="en-US" altLang="en-US" dirty="0" err="1"/>
              <a:t>Concequences</a:t>
            </a:r>
            <a:endParaRPr lang="en-US" altLang="en-US" dirty="0"/>
          </a:p>
        </p:txBody>
      </p:sp>
      <p:sp>
        <p:nvSpPr>
          <p:cNvPr id="3" name="Content Placeholder 2"/>
          <p:cNvSpPr>
            <a:spLocks noGrp="1"/>
          </p:cNvSpPr>
          <p:nvPr>
            <p:ph idx="1"/>
          </p:nvPr>
        </p:nvSpPr>
        <p:spPr/>
        <p:txBody>
          <a:bodyPr/>
          <a:lstStyle/>
          <a:p>
            <a:pPr algn="just"/>
            <a:r>
              <a:rPr lang="en-US" altLang="en-US" sz="2500" b="1" dirty="0"/>
              <a:t>Blocking</a:t>
            </a:r>
            <a:r>
              <a:rPr lang="en-US" altLang="en-US" sz="2500" dirty="0"/>
              <a:t>. If two sessions request an exclusive lock on the same resource, and one is granted the request, then the other session must wait until the first releases its exclusive lock.</a:t>
            </a:r>
          </a:p>
          <a:p>
            <a:pPr algn="just"/>
            <a:r>
              <a:rPr lang="en-US" altLang="en-US" sz="2500" b="1" dirty="0"/>
              <a:t>Deadlocking</a:t>
            </a:r>
            <a:r>
              <a:rPr lang="en-US" altLang="en-US" sz="2500" dirty="0"/>
              <a:t>. A deadlock results from mutual blocking between two or more sessions when they need more than one lock to be granted. Both processes need lock A  and B. First has lock A, second has lock B and they cannot proceed. After some time DB will choose </a:t>
            </a:r>
            <a:r>
              <a:rPr lang="en-US" altLang="en-US" sz="2500" b="1" dirty="0"/>
              <a:t>deadlock victim </a:t>
            </a:r>
            <a:r>
              <a:rPr lang="en-US" altLang="en-US" sz="2500" dirty="0"/>
              <a:t>and transaction will be roll backed.</a:t>
            </a:r>
          </a:p>
          <a:p>
            <a:pPr algn="just"/>
            <a:endParaRPr lang="en-US" altLang="en-US" sz="2500" dirty="0"/>
          </a:p>
        </p:txBody>
      </p:sp>
    </p:spTree>
    <p:extLst>
      <p:ext uri="{BB962C8B-B14F-4D97-AF65-F5344CB8AC3E}">
        <p14:creationId xmlns:p14="http://schemas.microsoft.com/office/powerpoint/2010/main" val="189831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Deadlock Example.</a:t>
            </a:r>
          </a:p>
        </p:txBody>
      </p:sp>
      <p:pic>
        <p:nvPicPr>
          <p:cNvPr id="4" name="Content Placeholder 3"/>
          <p:cNvPicPr>
            <a:picLocks noGrp="1" noChangeAspect="1"/>
          </p:cNvPicPr>
          <p:nvPr>
            <p:ph idx="1"/>
          </p:nvPr>
        </p:nvPicPr>
        <p:blipFill>
          <a:blip r:embed="rId2"/>
          <a:stretch>
            <a:fillRect/>
          </a:stretch>
        </p:blipFill>
        <p:spPr>
          <a:xfrm>
            <a:off x="987454" y="1262063"/>
            <a:ext cx="7169092" cy="4144962"/>
          </a:xfrm>
          <a:prstGeom prst="rect">
            <a:avLst/>
          </a:prstGeom>
        </p:spPr>
      </p:pic>
    </p:spTree>
    <p:extLst>
      <p:ext uri="{BB962C8B-B14F-4D97-AF65-F5344CB8AC3E}">
        <p14:creationId xmlns:p14="http://schemas.microsoft.com/office/powerpoint/2010/main" val="245668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Transaction Isolation Layers</a:t>
            </a:r>
          </a:p>
        </p:txBody>
      </p:sp>
      <p:sp>
        <p:nvSpPr>
          <p:cNvPr id="3" name="Content Placeholder 2"/>
          <p:cNvSpPr>
            <a:spLocks noGrp="1"/>
          </p:cNvSpPr>
          <p:nvPr>
            <p:ph idx="1"/>
          </p:nvPr>
        </p:nvSpPr>
        <p:spPr/>
        <p:txBody>
          <a:bodyPr>
            <a:normAutofit lnSpcReduction="10000"/>
          </a:bodyPr>
          <a:lstStyle/>
          <a:p>
            <a:pPr algn="just"/>
            <a:r>
              <a:rPr lang="en-US" altLang="en-US" sz="2500" dirty="0"/>
              <a:t>During the time a transaction is changing some data, SQL Server never allows that data to be changed by any other transaction until the </a:t>
            </a:r>
            <a:r>
              <a:rPr lang="en-US" altLang="ko-KR" sz="2500" dirty="0"/>
              <a:t>fi</a:t>
            </a:r>
            <a:r>
              <a:rPr lang="en-US" altLang="en-US" sz="2500" dirty="0"/>
              <a:t>rst transaction finishes, nor can your transaction change any data that other transactions are changing until they </a:t>
            </a:r>
            <a:r>
              <a:rPr lang="en-US" altLang="ko-KR" sz="2500" dirty="0"/>
              <a:t>fi</a:t>
            </a:r>
            <a:r>
              <a:rPr lang="en-US" altLang="en-US" sz="2500" dirty="0"/>
              <a:t>nish.</a:t>
            </a:r>
          </a:p>
          <a:p>
            <a:pPr algn="just"/>
            <a:r>
              <a:rPr lang="en-US" altLang="en-US" sz="2500" dirty="0"/>
              <a:t>Therefore, some blocking and deadlocking is always possible when transactions change data. Writers always block writers, and exclusive locks in one transaction are never compatible with exclusive locks in another.</a:t>
            </a:r>
          </a:p>
          <a:p>
            <a:pPr algn="just"/>
            <a:r>
              <a:rPr lang="en-US" altLang="en-US" sz="2500" dirty="0"/>
              <a:t>But blocking and deadlocking can be increased or reduced based on varying the degree of isolation of the transaction ACID properties.</a:t>
            </a:r>
          </a:p>
        </p:txBody>
      </p:sp>
    </p:spTree>
    <p:extLst>
      <p:ext uri="{BB962C8B-B14F-4D97-AF65-F5344CB8AC3E}">
        <p14:creationId xmlns:p14="http://schemas.microsoft.com/office/powerpoint/2010/main" val="405591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Transaction Isolation Layers</a:t>
            </a:r>
          </a:p>
        </p:txBody>
      </p:sp>
      <p:sp>
        <p:nvSpPr>
          <p:cNvPr id="3" name="Content Placeholder 2"/>
          <p:cNvSpPr>
            <a:spLocks noGrp="1"/>
          </p:cNvSpPr>
          <p:nvPr>
            <p:ph idx="1"/>
          </p:nvPr>
        </p:nvSpPr>
        <p:spPr>
          <a:xfrm>
            <a:off x="628650" y="1244890"/>
            <a:ext cx="7886700" cy="4145521"/>
          </a:xfrm>
        </p:spPr>
        <p:txBody>
          <a:bodyPr>
            <a:normAutofit/>
          </a:bodyPr>
          <a:lstStyle/>
          <a:p>
            <a:pPr marL="457200" indent="-457200" algn="just">
              <a:buFont typeface="+mj-lt"/>
              <a:buAutoNum type="arabicPeriod"/>
            </a:pPr>
            <a:r>
              <a:rPr lang="en-US" altLang="en-US" sz="2500" dirty="0"/>
              <a:t>Read </a:t>
            </a:r>
            <a:r>
              <a:rPr lang="en-US" altLang="en-US" sz="2500" dirty="0" err="1"/>
              <a:t>Uncommited</a:t>
            </a:r>
            <a:r>
              <a:rPr lang="en-US" altLang="en-US" sz="2500" dirty="0"/>
              <a:t>.</a:t>
            </a:r>
          </a:p>
          <a:p>
            <a:pPr marL="457200" indent="-457200" algn="just">
              <a:buFont typeface="+mj-lt"/>
              <a:buAutoNum type="arabicPeriod"/>
            </a:pPr>
            <a:r>
              <a:rPr lang="en-US" altLang="en-US" sz="2500" dirty="0"/>
              <a:t>Read </a:t>
            </a:r>
            <a:r>
              <a:rPr lang="en-US" altLang="en-US" sz="2500" dirty="0" err="1"/>
              <a:t>Commited</a:t>
            </a:r>
            <a:r>
              <a:rPr lang="en-US" altLang="en-US" sz="2500" dirty="0"/>
              <a:t>.</a:t>
            </a:r>
          </a:p>
          <a:p>
            <a:pPr marL="457200" indent="-457200" algn="just">
              <a:buFont typeface="+mj-lt"/>
              <a:buAutoNum type="arabicPeriod"/>
            </a:pPr>
            <a:r>
              <a:rPr lang="en-US" altLang="en-US" sz="2500" dirty="0"/>
              <a:t>Repeatable Read.</a:t>
            </a:r>
          </a:p>
          <a:p>
            <a:pPr marL="457200" indent="-457200" algn="just">
              <a:buFont typeface="+mj-lt"/>
              <a:buAutoNum type="arabicPeriod"/>
            </a:pPr>
            <a:r>
              <a:rPr lang="en-US" altLang="en-US" sz="2500" dirty="0" err="1"/>
              <a:t>Serializable</a:t>
            </a:r>
            <a:r>
              <a:rPr lang="en-US" altLang="en-US" sz="2500" dirty="0"/>
              <a:t>.</a:t>
            </a:r>
          </a:p>
          <a:p>
            <a:pPr marL="457200" indent="-457200" algn="just">
              <a:buFont typeface="+mj-lt"/>
              <a:buAutoNum type="arabicPeriod"/>
            </a:pPr>
            <a:endParaRPr lang="en-US" altLang="en-US" sz="2500" dirty="0"/>
          </a:p>
          <a:p>
            <a:pPr marL="457200" indent="-457200" algn="just">
              <a:buFont typeface="+mj-lt"/>
              <a:buAutoNum type="arabicPeriod"/>
            </a:pPr>
            <a:endParaRPr lang="en-US" altLang="en-US" sz="2500" dirty="0"/>
          </a:p>
          <a:p>
            <a:pPr algn="just"/>
            <a:r>
              <a:rPr lang="en-US" altLang="en-US" sz="2500" dirty="0"/>
              <a:t>Read Committed Snapshot Isolation</a:t>
            </a:r>
          </a:p>
          <a:p>
            <a:pPr algn="just"/>
            <a:r>
              <a:rPr lang="en-US" altLang="en-US" sz="2500" dirty="0"/>
              <a:t>Snapshot Isolation</a:t>
            </a:r>
          </a:p>
        </p:txBody>
      </p:sp>
    </p:spTree>
    <p:extLst>
      <p:ext uri="{BB962C8B-B14F-4D97-AF65-F5344CB8AC3E}">
        <p14:creationId xmlns:p14="http://schemas.microsoft.com/office/powerpoint/2010/main" val="4261009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Setting transaction Isolation Level</a:t>
            </a:r>
          </a:p>
        </p:txBody>
      </p:sp>
      <p:sp>
        <p:nvSpPr>
          <p:cNvPr id="3" name="Content Placeholder 2"/>
          <p:cNvSpPr>
            <a:spLocks noGrp="1"/>
          </p:cNvSpPr>
          <p:nvPr>
            <p:ph idx="1"/>
          </p:nvPr>
        </p:nvSpPr>
        <p:spPr>
          <a:xfrm>
            <a:off x="628650" y="1244890"/>
            <a:ext cx="7886700" cy="4145521"/>
          </a:xfrm>
        </p:spPr>
        <p:txBody>
          <a:bodyPr>
            <a:normAutofit/>
          </a:bodyPr>
          <a:lstStyle/>
          <a:p>
            <a:pPr marL="0" indent="0" algn="just">
              <a:buNone/>
            </a:pPr>
            <a:r>
              <a:rPr lang="en-US" altLang="en-US" sz="1400" dirty="0">
                <a:latin typeface="Courier New" panose="02070309020205020404" pitchFamily="49" charset="0"/>
                <a:cs typeface="Courier New" panose="02070309020205020404" pitchFamily="49" charset="0"/>
              </a:rPr>
              <a:t>SET TRANSACTION ISOLATION LEVEL READ COMMITTED;</a:t>
            </a:r>
          </a:p>
          <a:p>
            <a:pPr marL="0" indent="0" algn="just">
              <a:buNone/>
            </a:pPr>
            <a:r>
              <a:rPr lang="en-US" altLang="en-US" sz="1400" dirty="0">
                <a:latin typeface="Courier New" panose="02070309020205020404" pitchFamily="49" charset="0"/>
                <a:cs typeface="Courier New" panose="02070309020205020404" pitchFamily="49" charset="0"/>
              </a:rPr>
              <a:t> </a:t>
            </a:r>
          </a:p>
          <a:p>
            <a:pPr marL="0" indent="0" algn="just">
              <a:buNone/>
            </a:pPr>
            <a:r>
              <a:rPr lang="en-US" altLang="en-US" sz="1400" dirty="0">
                <a:latin typeface="Courier New" panose="02070309020205020404" pitchFamily="49" charset="0"/>
                <a:cs typeface="Courier New" panose="02070309020205020404" pitchFamily="49" charset="0"/>
              </a:rPr>
              <a:t>BEGIN TRANSACTION;</a:t>
            </a:r>
          </a:p>
          <a:p>
            <a:pPr marL="0" indent="0" algn="just">
              <a:buNone/>
            </a:pPr>
            <a:r>
              <a:rPr lang="en-US" altLang="en-US" sz="1400" dirty="0">
                <a:latin typeface="Courier New" panose="02070309020205020404" pitchFamily="49" charset="0"/>
                <a:cs typeface="Courier New" panose="02070309020205020404" pitchFamily="49" charset="0"/>
              </a:rPr>
              <a:t> </a:t>
            </a:r>
          </a:p>
          <a:p>
            <a:pPr marL="0" indent="0" algn="just">
              <a:buNone/>
            </a:pPr>
            <a:r>
              <a:rPr lang="en-US" altLang="en-US" sz="1400" dirty="0">
                <a:latin typeface="Courier New" panose="02070309020205020404" pitchFamily="49" charset="0"/>
                <a:cs typeface="Courier New" panose="02070309020205020404" pitchFamily="49" charset="0"/>
              </a:rPr>
              <a:t>SELECT </a:t>
            </a:r>
            <a:r>
              <a:rPr lang="en-US" altLang="en-US" sz="1400" dirty="0" err="1">
                <a:latin typeface="Courier New" panose="02070309020205020404" pitchFamily="49" charset="0"/>
                <a:cs typeface="Courier New" panose="02070309020205020404" pitchFamily="49" charset="0"/>
              </a:rPr>
              <a:t>FirstName</a:t>
            </a:r>
            <a:r>
              <a:rPr lang="en-US" altLang="en-US" sz="1400" dirty="0">
                <a:latin typeface="Courier New" panose="02070309020205020404" pitchFamily="49" charset="0"/>
                <a:cs typeface="Courier New" panose="02070309020205020404" pitchFamily="49" charset="0"/>
              </a:rPr>
              <a:t> FROM </a:t>
            </a:r>
            <a:r>
              <a:rPr lang="en-US" altLang="en-US" sz="1400" dirty="0" err="1">
                <a:latin typeface="Courier New" panose="02070309020205020404" pitchFamily="49" charset="0"/>
                <a:cs typeface="Courier New" panose="02070309020205020404" pitchFamily="49" charset="0"/>
              </a:rPr>
              <a:t>EmployeeInfo</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EmpID</a:t>
            </a:r>
            <a:r>
              <a:rPr lang="en-US" altLang="en-US" sz="1400" dirty="0">
                <a:latin typeface="Courier New" panose="02070309020205020404" pitchFamily="49" charset="0"/>
                <a:cs typeface="Courier New" panose="02070309020205020404" pitchFamily="49" charset="0"/>
              </a:rPr>
              <a:t> = 1;</a:t>
            </a:r>
          </a:p>
          <a:p>
            <a:pPr marL="0" indent="0" algn="just">
              <a:buNone/>
            </a:pPr>
            <a:r>
              <a:rPr lang="en-US" altLang="en-US" sz="1400" dirty="0">
                <a:latin typeface="Courier New" panose="02070309020205020404" pitchFamily="49" charset="0"/>
                <a:cs typeface="Courier New" panose="02070309020205020404" pitchFamily="49" charset="0"/>
              </a:rPr>
              <a:t>--some heavy insert logic </a:t>
            </a:r>
          </a:p>
          <a:p>
            <a:pPr marL="0" indent="0" algn="just">
              <a:buNone/>
            </a:pPr>
            <a:r>
              <a:rPr lang="en-US" altLang="en-US" sz="1400" dirty="0">
                <a:latin typeface="Courier New" panose="02070309020205020404" pitchFamily="49" charset="0"/>
                <a:cs typeface="Courier New" panose="02070309020205020404" pitchFamily="49" charset="0"/>
              </a:rPr>
              <a:t>SELECT </a:t>
            </a:r>
            <a:r>
              <a:rPr lang="en-US" altLang="en-US" sz="1400" dirty="0" err="1">
                <a:latin typeface="Courier New" panose="02070309020205020404" pitchFamily="49" charset="0"/>
                <a:cs typeface="Courier New" panose="02070309020205020404" pitchFamily="49" charset="0"/>
              </a:rPr>
              <a:t>FirstName</a:t>
            </a:r>
            <a:r>
              <a:rPr lang="en-US" altLang="en-US" sz="1400" dirty="0">
                <a:latin typeface="Courier New" panose="02070309020205020404" pitchFamily="49" charset="0"/>
                <a:cs typeface="Courier New" panose="02070309020205020404" pitchFamily="49" charset="0"/>
              </a:rPr>
              <a:t> FROM </a:t>
            </a:r>
            <a:r>
              <a:rPr lang="en-US" altLang="en-US" sz="1400" dirty="0" err="1">
                <a:latin typeface="Courier New" panose="02070309020205020404" pitchFamily="49" charset="0"/>
                <a:cs typeface="Courier New" panose="02070309020205020404" pitchFamily="49" charset="0"/>
              </a:rPr>
              <a:t>EmployeeInfo</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EmpID</a:t>
            </a:r>
            <a:r>
              <a:rPr lang="en-US" altLang="en-US" sz="1400" dirty="0">
                <a:latin typeface="Courier New" panose="02070309020205020404" pitchFamily="49" charset="0"/>
                <a:cs typeface="Courier New" panose="02070309020205020404" pitchFamily="49" charset="0"/>
              </a:rPr>
              <a:t> = 1;</a:t>
            </a:r>
          </a:p>
          <a:p>
            <a:pPr marL="0" indent="0" algn="just">
              <a:buNone/>
            </a:pPr>
            <a:r>
              <a:rPr lang="en-US" altLang="en-US" sz="1400" dirty="0">
                <a:latin typeface="Courier New" panose="02070309020205020404" pitchFamily="49" charset="0"/>
                <a:cs typeface="Courier New" panose="02070309020205020404" pitchFamily="49" charset="0"/>
              </a:rPr>
              <a:t> </a:t>
            </a:r>
          </a:p>
          <a:p>
            <a:pPr marL="0" indent="0" algn="just">
              <a:buNone/>
            </a:pPr>
            <a:r>
              <a:rPr lang="en-US" altLang="en-US" sz="1400" dirty="0">
                <a:latin typeface="Courier New" panose="02070309020205020404" pitchFamily="49" charset="0"/>
                <a:cs typeface="Courier New" panose="02070309020205020404" pitchFamily="49" charset="0"/>
              </a:rPr>
              <a:t>COMMIT TRANSACTION;</a:t>
            </a:r>
          </a:p>
        </p:txBody>
      </p:sp>
    </p:spTree>
    <p:extLst>
      <p:ext uri="{BB962C8B-B14F-4D97-AF65-F5344CB8AC3E}">
        <p14:creationId xmlns:p14="http://schemas.microsoft.com/office/powerpoint/2010/main" val="179129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Read </a:t>
            </a:r>
            <a:r>
              <a:rPr lang="en-US" altLang="en-US" dirty="0" err="1"/>
              <a:t>Uncommited</a:t>
            </a:r>
            <a:endParaRPr lang="en-US" altLang="en-US" dirty="0"/>
          </a:p>
        </p:txBody>
      </p:sp>
      <p:sp>
        <p:nvSpPr>
          <p:cNvPr id="3" name="Content Placeholder 2"/>
          <p:cNvSpPr>
            <a:spLocks noGrp="1"/>
          </p:cNvSpPr>
          <p:nvPr>
            <p:ph idx="1"/>
          </p:nvPr>
        </p:nvSpPr>
        <p:spPr/>
        <p:txBody>
          <a:bodyPr>
            <a:normAutofit/>
          </a:bodyPr>
          <a:lstStyle/>
          <a:p>
            <a:pPr algn="just"/>
            <a:r>
              <a:rPr lang="en-US" altLang="en-US" sz="2500" dirty="0"/>
              <a:t>This isolation level allows readers to read uncommitted data.</a:t>
            </a:r>
          </a:p>
          <a:p>
            <a:pPr algn="just"/>
            <a:r>
              <a:rPr lang="en-US" altLang="en-US" sz="2500" dirty="0"/>
              <a:t>This setting removes the shared locks taken by SELECT statements so that readers no longer are blocked by writers. However, the results of a SELECT statement could read uncommitted data that was changed during a transaction and then later was rolled back to its initial state. This is called reading </a:t>
            </a:r>
            <a:r>
              <a:rPr lang="en-US" altLang="en-US" sz="2500" b="1" dirty="0"/>
              <a:t>dirty data </a:t>
            </a:r>
            <a:r>
              <a:rPr lang="en-US" altLang="en-US" sz="2500" dirty="0"/>
              <a:t>or</a:t>
            </a:r>
            <a:r>
              <a:rPr lang="en-US" altLang="en-US" sz="2500" b="1" dirty="0"/>
              <a:t> dirty read</a:t>
            </a:r>
            <a:r>
              <a:rPr lang="en-US" altLang="en-US" sz="2500" dirty="0"/>
              <a:t>.</a:t>
            </a:r>
          </a:p>
        </p:txBody>
      </p:sp>
    </p:spTree>
    <p:extLst>
      <p:ext uri="{BB962C8B-B14F-4D97-AF65-F5344CB8AC3E}">
        <p14:creationId xmlns:p14="http://schemas.microsoft.com/office/powerpoint/2010/main" val="3061277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Dirty read</a:t>
            </a:r>
          </a:p>
        </p:txBody>
      </p:sp>
      <p:pic>
        <p:nvPicPr>
          <p:cNvPr id="4" name="Объект 3"/>
          <p:cNvPicPr>
            <a:picLocks noGrp="1" noChangeAspect="1"/>
          </p:cNvPicPr>
          <p:nvPr>
            <p:ph idx="1"/>
          </p:nvPr>
        </p:nvPicPr>
        <p:blipFill>
          <a:blip r:embed="rId2"/>
          <a:stretch>
            <a:fillRect/>
          </a:stretch>
        </p:blipFill>
        <p:spPr>
          <a:xfrm>
            <a:off x="1373785" y="1262063"/>
            <a:ext cx="6396429" cy="4144962"/>
          </a:xfrm>
          <a:prstGeom prst="rect">
            <a:avLst/>
          </a:prstGeom>
        </p:spPr>
      </p:pic>
    </p:spTree>
    <p:extLst>
      <p:ext uri="{BB962C8B-B14F-4D97-AF65-F5344CB8AC3E}">
        <p14:creationId xmlns:p14="http://schemas.microsoft.com/office/powerpoint/2010/main" val="151929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Read </a:t>
            </a:r>
            <a:r>
              <a:rPr lang="en-US" altLang="en-US" dirty="0" err="1"/>
              <a:t>commited</a:t>
            </a:r>
            <a:endParaRPr lang="en-US" altLang="en-US" dirty="0"/>
          </a:p>
        </p:txBody>
      </p:sp>
      <p:sp>
        <p:nvSpPr>
          <p:cNvPr id="3" name="Content Placeholder 2"/>
          <p:cNvSpPr>
            <a:spLocks noGrp="1"/>
          </p:cNvSpPr>
          <p:nvPr>
            <p:ph idx="1"/>
          </p:nvPr>
        </p:nvSpPr>
        <p:spPr/>
        <p:txBody>
          <a:bodyPr>
            <a:normAutofit/>
          </a:bodyPr>
          <a:lstStyle/>
          <a:p>
            <a:pPr algn="just"/>
            <a:r>
              <a:rPr lang="en-US" altLang="en-US" sz="2500" dirty="0"/>
              <a:t> This is the default isolation level.</a:t>
            </a:r>
          </a:p>
          <a:p>
            <a:pPr algn="just"/>
            <a:r>
              <a:rPr lang="en-US" altLang="en-US" sz="2500" dirty="0"/>
              <a:t> All readers in that session will only read data changes that have been committed.</a:t>
            </a:r>
          </a:p>
          <a:p>
            <a:pPr algn="just"/>
            <a:r>
              <a:rPr lang="en-US" altLang="en-US" sz="2500" dirty="0"/>
              <a:t>So all the SELECT statements will attempt to acquire shared locks, and any underlying data resources that are being changed by a different session, and therefore have exclusive locks, will block the READ COMMITTED session.</a:t>
            </a:r>
          </a:p>
        </p:txBody>
      </p:sp>
    </p:spTree>
    <p:extLst>
      <p:ext uri="{BB962C8B-B14F-4D97-AF65-F5344CB8AC3E}">
        <p14:creationId xmlns:p14="http://schemas.microsoft.com/office/powerpoint/2010/main" val="1972888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Non-Repeatable Reads</a:t>
            </a:r>
            <a:endParaRPr lang="en-US" altLang="en-US" dirty="0"/>
          </a:p>
        </p:txBody>
      </p:sp>
      <p:sp>
        <p:nvSpPr>
          <p:cNvPr id="3" name="Content Placeholder 2"/>
          <p:cNvSpPr>
            <a:spLocks noGrp="1"/>
          </p:cNvSpPr>
          <p:nvPr>
            <p:ph idx="1"/>
          </p:nvPr>
        </p:nvSpPr>
        <p:spPr/>
        <p:txBody>
          <a:bodyPr>
            <a:normAutofit/>
          </a:bodyPr>
          <a:lstStyle/>
          <a:p>
            <a:pPr algn="just"/>
            <a:r>
              <a:rPr lang="en-US" altLang="en-US" sz="2400" dirty="0"/>
              <a:t>A non-repeatable read occurs when you read the same record twice in a transaction, and a separate transaction alters that data in the interim.</a:t>
            </a:r>
          </a:p>
          <a:p>
            <a:r>
              <a:rPr lang="en-US" altLang="en-US" sz="2800" dirty="0"/>
              <a:t>To prevent it s</a:t>
            </a:r>
            <a:r>
              <a:rPr lang="en-US" altLang="en-US" sz="2400" dirty="0"/>
              <a:t>et our isolation level to be “repeatable read” or “</a:t>
            </a:r>
            <a:r>
              <a:rPr lang="en-US" altLang="en-US" sz="2400" dirty="0" err="1"/>
              <a:t>serializable</a:t>
            </a:r>
            <a:r>
              <a:rPr lang="en-US" altLang="en-US" sz="2400" dirty="0"/>
              <a:t>”</a:t>
            </a:r>
          </a:p>
          <a:p>
            <a:pPr lvl="2"/>
            <a:r>
              <a:rPr lang="en-US" altLang="en-US" sz="2000" dirty="0"/>
              <a:t>This could cause as many problems as it fixes – but still an option</a:t>
            </a:r>
          </a:p>
          <a:p>
            <a:pPr lvl="2"/>
            <a:r>
              <a:rPr lang="en-US" altLang="en-US" sz="2000" dirty="0"/>
              <a:t>One can make a soft alternative solution for such problems.</a:t>
            </a:r>
          </a:p>
          <a:p>
            <a:pPr algn="just"/>
            <a:endParaRPr lang="en-US" altLang="en-US" sz="2400" dirty="0"/>
          </a:p>
        </p:txBody>
      </p:sp>
    </p:spTree>
    <p:extLst>
      <p:ext uri="{BB962C8B-B14F-4D97-AF65-F5344CB8AC3E}">
        <p14:creationId xmlns:p14="http://schemas.microsoft.com/office/powerpoint/2010/main" val="110510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Transactions</a:t>
            </a:r>
          </a:p>
        </p:txBody>
      </p:sp>
      <p:sp>
        <p:nvSpPr>
          <p:cNvPr id="3" name="Content Placeholder 2"/>
          <p:cNvSpPr>
            <a:spLocks noGrp="1"/>
          </p:cNvSpPr>
          <p:nvPr>
            <p:ph idx="1"/>
          </p:nvPr>
        </p:nvSpPr>
        <p:spPr/>
        <p:txBody>
          <a:bodyPr numCol="1">
            <a:noAutofit/>
          </a:bodyPr>
          <a:lstStyle/>
          <a:p>
            <a:pPr algn="just"/>
            <a:r>
              <a:rPr lang="en-US" sz="2000" dirty="0"/>
              <a:t>A transaction is a logical unit of work. Either both steps succeed together, or both steps must fail together.</a:t>
            </a:r>
          </a:p>
          <a:p>
            <a:pPr algn="just"/>
            <a:r>
              <a:rPr lang="en-US" sz="2000" dirty="0"/>
              <a:t>Either all the work completes as a whole unit, or none of it does.</a:t>
            </a:r>
          </a:p>
          <a:p>
            <a:pPr algn="just"/>
            <a:r>
              <a:rPr lang="en-US" sz="2000" dirty="0"/>
              <a:t>Transactions are common in our daily lives.</a:t>
            </a:r>
          </a:p>
        </p:txBody>
      </p:sp>
      <p:pic>
        <p:nvPicPr>
          <p:cNvPr id="1026" name="Picture 2" descr="http://veriprocess.com/admin/wp-content/uploads/2012/09/cl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497" y="2618770"/>
            <a:ext cx="6219568" cy="287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412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Non-Repeatable Read</a:t>
            </a:r>
            <a:endParaRPr lang="en-US" altLang="en-US" dirty="0"/>
          </a:p>
        </p:txBody>
      </p:sp>
      <p:sp>
        <p:nvSpPr>
          <p:cNvPr id="3" name="Content Placeholder 2"/>
          <p:cNvSpPr>
            <a:spLocks noGrp="1"/>
          </p:cNvSpPr>
          <p:nvPr>
            <p:ph idx="1"/>
          </p:nvPr>
        </p:nvSpPr>
        <p:spPr/>
        <p:txBody>
          <a:bodyPr>
            <a:normAutofit/>
          </a:bodyPr>
          <a:lstStyle/>
          <a:p>
            <a:pPr algn="just"/>
            <a:endParaRPr lang="en-US" altLang="en-US" sz="2400" dirty="0"/>
          </a:p>
        </p:txBody>
      </p:sp>
      <p:pic>
        <p:nvPicPr>
          <p:cNvPr id="4" name="Рисунок 3"/>
          <p:cNvPicPr>
            <a:picLocks noChangeAspect="1"/>
          </p:cNvPicPr>
          <p:nvPr/>
        </p:nvPicPr>
        <p:blipFill>
          <a:blip r:embed="rId2"/>
          <a:stretch>
            <a:fillRect/>
          </a:stretch>
        </p:blipFill>
        <p:spPr>
          <a:xfrm>
            <a:off x="756336" y="1261366"/>
            <a:ext cx="6362700" cy="3028950"/>
          </a:xfrm>
          <a:prstGeom prst="rect">
            <a:avLst/>
          </a:prstGeom>
        </p:spPr>
      </p:pic>
    </p:spTree>
    <p:extLst>
      <p:ext uri="{BB962C8B-B14F-4D97-AF65-F5344CB8AC3E}">
        <p14:creationId xmlns:p14="http://schemas.microsoft.com/office/powerpoint/2010/main" val="412849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Repeatable Reads</a:t>
            </a:r>
            <a:endParaRPr lang="en-US" altLang="en-US" dirty="0"/>
          </a:p>
        </p:txBody>
      </p:sp>
      <p:sp>
        <p:nvSpPr>
          <p:cNvPr id="3" name="Content Placeholder 2"/>
          <p:cNvSpPr>
            <a:spLocks noGrp="1"/>
          </p:cNvSpPr>
          <p:nvPr>
            <p:ph idx="1"/>
          </p:nvPr>
        </p:nvSpPr>
        <p:spPr/>
        <p:txBody>
          <a:bodyPr>
            <a:normAutofit/>
          </a:bodyPr>
          <a:lstStyle/>
          <a:p>
            <a:pPr algn="just"/>
            <a:r>
              <a:rPr lang="en-US" altLang="en-US" sz="2400" b="1" dirty="0"/>
              <a:t>Repeatable read.  </a:t>
            </a:r>
            <a:r>
              <a:rPr lang="en-US" altLang="en-US" sz="2400" dirty="0"/>
              <a:t>This isolation level, also set per session, guarantees that whatever data is read in a transaction can be re-read later in the transaction. Updates and deletes of rows already selected are prevented. As a result, shared locks are kept until the end of a transaction.</a:t>
            </a:r>
          </a:p>
          <a:p>
            <a:pPr algn="just"/>
            <a:r>
              <a:rPr lang="en-US" altLang="en-US" sz="2400" dirty="0"/>
              <a:t>However, the transaction may see new rows added after its first read; this is called a </a:t>
            </a:r>
            <a:r>
              <a:rPr lang="en-US" altLang="en-US" sz="2400" b="1" dirty="0"/>
              <a:t>phantom read</a:t>
            </a:r>
            <a:r>
              <a:rPr lang="en-US" altLang="en-US" sz="2400" dirty="0"/>
              <a:t>.</a:t>
            </a:r>
          </a:p>
        </p:txBody>
      </p:sp>
    </p:spTree>
    <p:extLst>
      <p:ext uri="{BB962C8B-B14F-4D97-AF65-F5344CB8AC3E}">
        <p14:creationId xmlns:p14="http://schemas.microsoft.com/office/powerpoint/2010/main" val="3643315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Phantom Read</a:t>
            </a:r>
            <a:endParaRPr lang="en-US" altLang="en-US" dirty="0"/>
          </a:p>
        </p:txBody>
      </p:sp>
      <p:sp>
        <p:nvSpPr>
          <p:cNvPr id="3" name="Content Placeholder 2"/>
          <p:cNvSpPr>
            <a:spLocks noGrp="1"/>
          </p:cNvSpPr>
          <p:nvPr>
            <p:ph idx="1"/>
          </p:nvPr>
        </p:nvSpPr>
        <p:spPr/>
        <p:txBody>
          <a:bodyPr>
            <a:normAutofit/>
          </a:bodyPr>
          <a:lstStyle/>
          <a:p>
            <a:pPr algn="just"/>
            <a:endParaRPr lang="en-US" altLang="en-US" sz="2400" dirty="0"/>
          </a:p>
        </p:txBody>
      </p:sp>
      <p:pic>
        <p:nvPicPr>
          <p:cNvPr id="5" name="Рисунок 4"/>
          <p:cNvPicPr>
            <a:picLocks noChangeAspect="1"/>
          </p:cNvPicPr>
          <p:nvPr/>
        </p:nvPicPr>
        <p:blipFill>
          <a:blip r:embed="rId2"/>
          <a:stretch>
            <a:fillRect/>
          </a:stretch>
        </p:blipFill>
        <p:spPr>
          <a:xfrm>
            <a:off x="838586" y="1390006"/>
            <a:ext cx="6791325" cy="3171825"/>
          </a:xfrm>
          <a:prstGeom prst="rect">
            <a:avLst/>
          </a:prstGeom>
        </p:spPr>
      </p:pic>
    </p:spTree>
    <p:extLst>
      <p:ext uri="{BB962C8B-B14F-4D97-AF65-F5344CB8AC3E}">
        <p14:creationId xmlns:p14="http://schemas.microsoft.com/office/powerpoint/2010/main" val="154908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err="1"/>
              <a:t>Serializable</a:t>
            </a:r>
            <a:endParaRPr lang="en-US" altLang="en-US" dirty="0"/>
          </a:p>
        </p:txBody>
      </p:sp>
      <p:sp>
        <p:nvSpPr>
          <p:cNvPr id="3" name="Content Placeholder 2"/>
          <p:cNvSpPr>
            <a:spLocks noGrp="1"/>
          </p:cNvSpPr>
          <p:nvPr>
            <p:ph idx="1"/>
          </p:nvPr>
        </p:nvSpPr>
        <p:spPr/>
        <p:txBody>
          <a:bodyPr>
            <a:normAutofit/>
          </a:bodyPr>
          <a:lstStyle/>
          <a:p>
            <a:pPr algn="just"/>
            <a:r>
              <a:rPr lang="en-US" altLang="en-US" sz="2400" dirty="0"/>
              <a:t>This isolation level is the strongest level and is set per session. At this level, all reads are repeatable and new rows are not allowed in the underlying tables that would satisfy the conditions of the SELECT statements in the transaction.</a:t>
            </a:r>
          </a:p>
          <a:p>
            <a:pPr algn="just"/>
            <a:r>
              <a:rPr lang="en-US" altLang="en-US" sz="2400" dirty="0"/>
              <a:t>Extremely strict, practically makes all work with the database serial, should be avoided.</a:t>
            </a:r>
          </a:p>
          <a:p>
            <a:pPr algn="just"/>
            <a:r>
              <a:rPr lang="en-US" altLang="en-US" sz="2400" dirty="0"/>
              <a:t>Prevents all forms of concurrency issues except for a </a:t>
            </a:r>
            <a:r>
              <a:rPr lang="en-US" altLang="en-US" sz="2400" b="1" dirty="0"/>
              <a:t>lost update</a:t>
            </a:r>
            <a:r>
              <a:rPr lang="en-US" altLang="en-US" sz="2400" dirty="0"/>
              <a:t>.</a:t>
            </a:r>
          </a:p>
          <a:p>
            <a:pPr algn="just"/>
            <a:endParaRPr lang="en-US" altLang="en-US" sz="2400" dirty="0"/>
          </a:p>
        </p:txBody>
      </p:sp>
    </p:spTree>
    <p:extLst>
      <p:ext uri="{BB962C8B-B14F-4D97-AF65-F5344CB8AC3E}">
        <p14:creationId xmlns:p14="http://schemas.microsoft.com/office/powerpoint/2010/main" val="341548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Lost Updates</a:t>
            </a:r>
            <a:endParaRPr lang="en-US" altLang="en-US" dirty="0"/>
          </a:p>
        </p:txBody>
      </p:sp>
      <p:sp>
        <p:nvSpPr>
          <p:cNvPr id="3" name="Content Placeholder 2"/>
          <p:cNvSpPr>
            <a:spLocks noGrp="1"/>
          </p:cNvSpPr>
          <p:nvPr>
            <p:ph idx="1"/>
          </p:nvPr>
        </p:nvSpPr>
        <p:spPr/>
        <p:txBody>
          <a:bodyPr>
            <a:normAutofit/>
          </a:bodyPr>
          <a:lstStyle/>
          <a:p>
            <a:r>
              <a:rPr lang="en-US" altLang="en-US" dirty="0"/>
              <a:t>Update is successfully written to database but then is overwritten by another transaction.</a:t>
            </a:r>
          </a:p>
          <a:p>
            <a:pPr lvl="1"/>
            <a:r>
              <a:rPr lang="en-US" altLang="en-US" dirty="0"/>
              <a:t>Two transactions read a record</a:t>
            </a:r>
          </a:p>
          <a:p>
            <a:pPr lvl="1"/>
            <a:r>
              <a:rPr lang="en-US" altLang="en-US" dirty="0"/>
              <a:t>First makes change</a:t>
            </a:r>
          </a:p>
          <a:p>
            <a:pPr lvl="1"/>
            <a:r>
              <a:rPr lang="en-US" altLang="en-US" dirty="0"/>
              <a:t>Second make change, losing first update</a:t>
            </a:r>
          </a:p>
          <a:p>
            <a:pPr lvl="1"/>
            <a:endParaRPr lang="en-US" altLang="en-US" dirty="0"/>
          </a:p>
          <a:p>
            <a:r>
              <a:rPr lang="en-US" altLang="en-US" dirty="0"/>
              <a:t>Can be solved in the C# program code by introducing versioning</a:t>
            </a:r>
          </a:p>
        </p:txBody>
      </p:sp>
    </p:spTree>
    <p:extLst>
      <p:ext uri="{BB962C8B-B14F-4D97-AF65-F5344CB8AC3E}">
        <p14:creationId xmlns:p14="http://schemas.microsoft.com/office/powerpoint/2010/main" val="4068364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General recommendations</a:t>
            </a:r>
            <a:endParaRPr lang="en-US" alt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altLang="en-US" dirty="0"/>
              <a:t>In order to minimize blockings and deadlocks:</a:t>
            </a:r>
          </a:p>
          <a:p>
            <a:pPr lvl="1"/>
            <a:r>
              <a:rPr lang="en-US" altLang="en-US" dirty="0"/>
              <a:t>Use short transactions</a:t>
            </a:r>
          </a:p>
          <a:p>
            <a:pPr lvl="1"/>
            <a:r>
              <a:rPr lang="en-US" altLang="en-US" dirty="0"/>
              <a:t>Use same sequence of accessing tables inside transactions</a:t>
            </a:r>
          </a:p>
          <a:p>
            <a:pPr lvl="1"/>
            <a:r>
              <a:rPr lang="en-US" altLang="en-US" dirty="0"/>
              <a:t>Read as few records and modify as few records as possible</a:t>
            </a:r>
          </a:p>
          <a:p>
            <a:pPr lvl="1"/>
            <a:endParaRPr lang="en-US" altLang="en-US" dirty="0"/>
          </a:p>
          <a:p>
            <a:pPr marL="457200" indent="-457200">
              <a:buFont typeface="+mj-lt"/>
              <a:buAutoNum type="arabicPeriod"/>
            </a:pPr>
            <a:r>
              <a:rPr lang="en-US" altLang="en-US" dirty="0"/>
              <a:t>Choosing isolation levels:</a:t>
            </a:r>
          </a:p>
          <a:p>
            <a:pPr lvl="1"/>
            <a:r>
              <a:rPr lang="en-US" altLang="en-US" dirty="0"/>
              <a:t>Consider always sticking to default READ COMMITTED</a:t>
            </a:r>
          </a:p>
          <a:p>
            <a:pPr lvl="1"/>
            <a:r>
              <a:rPr lang="en-US" altLang="en-US" dirty="0"/>
              <a:t>When there is a really good reason, consider using more isolated level</a:t>
            </a:r>
          </a:p>
          <a:p>
            <a:pPr lvl="1"/>
            <a:r>
              <a:rPr lang="en-US" altLang="en-US" dirty="0"/>
              <a:t>When we collect statistical data, consider using READ UNCOMMITTED</a:t>
            </a:r>
          </a:p>
        </p:txBody>
      </p:sp>
    </p:spTree>
    <p:extLst>
      <p:ext uri="{BB962C8B-B14F-4D97-AF65-F5344CB8AC3E}">
        <p14:creationId xmlns:p14="http://schemas.microsoft.com/office/powerpoint/2010/main" val="88036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dirty="0"/>
              <a:t>Transaction Isolation &amp; Versioning</a:t>
            </a:r>
            <a:endParaRPr lang="en-US" altLang="en-US" dirty="0"/>
          </a:p>
        </p:txBody>
      </p:sp>
      <p:sp>
        <p:nvSpPr>
          <p:cNvPr id="3" name="Content Placeholder 2"/>
          <p:cNvSpPr>
            <a:spLocks noGrp="1"/>
          </p:cNvSpPr>
          <p:nvPr>
            <p:ph idx="1"/>
          </p:nvPr>
        </p:nvSpPr>
        <p:spPr/>
        <p:txBody>
          <a:bodyPr>
            <a:normAutofit/>
          </a:bodyPr>
          <a:lstStyle/>
          <a:p>
            <a:r>
              <a:rPr lang="en-US" altLang="en-US" sz="2800" dirty="0"/>
              <a:t>MS SQL Server can also use row versioning</a:t>
            </a:r>
          </a:p>
          <a:p>
            <a:pPr lvl="1"/>
            <a:r>
              <a:rPr lang="en-US" altLang="en-US" sz="2600" dirty="0"/>
              <a:t>Isolation accomplished by combination of locking and versioning</a:t>
            </a:r>
          </a:p>
          <a:p>
            <a:pPr lvl="1"/>
            <a:r>
              <a:rPr lang="en-US" altLang="en-US" sz="2600" dirty="0"/>
              <a:t>Write locks block other writers</a:t>
            </a:r>
          </a:p>
          <a:p>
            <a:pPr lvl="1"/>
            <a:r>
              <a:rPr lang="en-US" altLang="en-US" sz="2600" dirty="0"/>
              <a:t>Write locks do not block readers</a:t>
            </a:r>
          </a:p>
          <a:p>
            <a:pPr lvl="1"/>
            <a:r>
              <a:rPr lang="en-US" altLang="en-US" sz="2600" dirty="0"/>
              <a:t>Readers do not lock by default</a:t>
            </a:r>
          </a:p>
          <a:p>
            <a:pPr lvl="1"/>
            <a:r>
              <a:rPr lang="en-US" altLang="en-US" sz="2600" dirty="0"/>
              <a:t>Readers do not block writers by default</a:t>
            </a:r>
          </a:p>
          <a:p>
            <a:pPr lvl="1"/>
            <a:r>
              <a:rPr lang="en-US" altLang="en-US" sz="2600" dirty="0"/>
              <a:t>Known as </a:t>
            </a:r>
            <a:r>
              <a:rPr lang="en-US" altLang="en-US" sz="2600" b="1" dirty="0"/>
              <a:t>snapshot isolation</a:t>
            </a:r>
          </a:p>
          <a:p>
            <a:pPr lvl="2"/>
            <a:r>
              <a:rPr lang="en-US" altLang="en-US" sz="2400" dirty="0"/>
              <a:t>Old rows are copied into </a:t>
            </a:r>
            <a:r>
              <a:rPr lang="en-US" altLang="en-US" sz="2400" b="1" noProof="1">
                <a:latin typeface="Courier New" panose="02070309020205020404" pitchFamily="49" charset="0"/>
              </a:rPr>
              <a:t>tempdb</a:t>
            </a:r>
            <a:r>
              <a:rPr lang="en-US" altLang="en-US" sz="2400" dirty="0"/>
              <a:t> for reading</a:t>
            </a:r>
          </a:p>
          <a:p>
            <a:pPr lvl="2"/>
            <a:r>
              <a:rPr lang="en-US" altLang="en-US" sz="2400" dirty="0"/>
              <a:t>Database setting</a:t>
            </a:r>
            <a:endParaRPr lang="en-US" altLang="en-US" dirty="0"/>
          </a:p>
        </p:txBody>
      </p:sp>
    </p:spTree>
    <p:extLst>
      <p:ext uri="{BB962C8B-B14F-4D97-AF65-F5344CB8AC3E}">
        <p14:creationId xmlns:p14="http://schemas.microsoft.com/office/powerpoint/2010/main" val="2181238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dirty="0"/>
              <a:t>Moving to Read </a:t>
            </a:r>
            <a:r>
              <a:rPr lang="en-US" altLang="en-US" sz="3600" dirty="0" err="1"/>
              <a:t>Commited</a:t>
            </a:r>
            <a:r>
              <a:rPr lang="en-US" altLang="en-US" sz="3600" dirty="0"/>
              <a:t> Snapshot</a:t>
            </a:r>
            <a:endParaRPr lang="en-US" altLang="en-US" dirty="0"/>
          </a:p>
        </p:txBody>
      </p:sp>
      <p:sp>
        <p:nvSpPr>
          <p:cNvPr id="3" name="Content Placeholder 2"/>
          <p:cNvSpPr>
            <a:spLocks noGrp="1"/>
          </p:cNvSpPr>
          <p:nvPr>
            <p:ph idx="1"/>
          </p:nvPr>
        </p:nvSpPr>
        <p:spPr/>
        <p:txBody>
          <a:bodyPr>
            <a:normAutofit/>
          </a:bodyPr>
          <a:lstStyle/>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USE master </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GO</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ALTER DATABASE Demo SET READ_COMMITTED_SNAPSHOT ON </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GO</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SET TRANSACTION ISOLATION LEVEL READ COMMITTED</a:t>
            </a:r>
          </a:p>
          <a:p>
            <a:pPr marL="0" indent="0" eaLnBrk="0" hangingPunct="0">
              <a:spcBef>
                <a:spcPct val="30000"/>
              </a:spcBef>
              <a:buNone/>
            </a:pPr>
            <a:r>
              <a:rPr kumimoji="1" lang="en-US" altLang="en-US" sz="1600" dirty="0">
                <a:effectLst>
                  <a:outerShdw blurRad="38100" dist="38100" dir="2700000" algn="tl">
                    <a:srgbClr val="FFFFFF"/>
                  </a:outerShdw>
                </a:effectLst>
                <a:latin typeface="Courier New" panose="02070309020205020404" pitchFamily="49" charset="0"/>
              </a:rPr>
              <a:t>BEGIN TRAN </a:t>
            </a:r>
          </a:p>
        </p:txBody>
      </p:sp>
    </p:spTree>
    <p:extLst>
      <p:ext uri="{BB962C8B-B14F-4D97-AF65-F5344CB8AC3E}">
        <p14:creationId xmlns:p14="http://schemas.microsoft.com/office/powerpoint/2010/main" val="2027217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Try Out transactions in three modes.</a:t>
            </a:r>
          </a:p>
          <a:p>
            <a:pPr marL="285750" indent="-285750" algn="l">
              <a:buFont typeface="Arial" panose="020B0604020202020204" pitchFamily="34" charset="0"/>
              <a:buChar char="•"/>
            </a:pPr>
            <a:r>
              <a:rPr lang="en-GB" dirty="0"/>
              <a:t>Block another transaction and </a:t>
            </a:r>
            <a:r>
              <a:rPr lang="en-GB"/>
              <a:t>view the locks</a:t>
            </a:r>
            <a:r>
              <a:rPr lang="en-GB" dirty="0"/>
              <a:t>.</a:t>
            </a:r>
          </a:p>
          <a:p>
            <a:pPr marL="285750" indent="-285750" algn="l">
              <a:buFont typeface="Arial" panose="020B0604020202020204" pitchFamily="34" charset="0"/>
              <a:buChar char="•"/>
            </a:pPr>
            <a:r>
              <a:rPr lang="en-GB" dirty="0"/>
              <a:t>Reproduce dirty read, non-repeatable read and Phantom read.</a:t>
            </a:r>
          </a:p>
          <a:p>
            <a:pPr marL="285750" indent="-285750" algn="l">
              <a:buFont typeface="Arial" panose="020B0604020202020204" pitchFamily="34" charset="0"/>
              <a:buChar char="•"/>
            </a:pPr>
            <a:r>
              <a:rPr lang="en-GB" dirty="0"/>
              <a:t>Be prepared for a test.</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Transactions. Context</a:t>
            </a:r>
          </a:p>
        </p:txBody>
      </p:sp>
      <p:sp>
        <p:nvSpPr>
          <p:cNvPr id="3" name="Content Placeholder 2"/>
          <p:cNvSpPr>
            <a:spLocks noGrp="1"/>
          </p:cNvSpPr>
          <p:nvPr>
            <p:ph idx="1"/>
          </p:nvPr>
        </p:nvSpPr>
        <p:spPr/>
        <p:txBody>
          <a:bodyPr numCol="1">
            <a:noAutofit/>
          </a:bodyPr>
          <a:lstStyle/>
          <a:p>
            <a:pPr algn="just"/>
            <a:r>
              <a:rPr lang="en-US" sz="2000" dirty="0"/>
              <a:t>For SQL Server, all changes to database data take place in the context of a transaction.</a:t>
            </a:r>
          </a:p>
          <a:p>
            <a:pPr marL="457200" indent="-457200" algn="just">
              <a:buFont typeface="+mj-lt"/>
              <a:buAutoNum type="arabicPeriod"/>
            </a:pPr>
            <a:r>
              <a:rPr lang="en-US" sz="2000" dirty="0"/>
              <a:t>All data manipulation language (DML) statements such as INSERT, UPDATE, and DELETE.</a:t>
            </a:r>
          </a:p>
          <a:p>
            <a:pPr marL="457200" indent="-457200" algn="just">
              <a:buFont typeface="+mj-lt"/>
              <a:buAutoNum type="arabicPeriod"/>
            </a:pPr>
            <a:r>
              <a:rPr lang="en-US" sz="2000" dirty="0"/>
              <a:t>All data de</a:t>
            </a:r>
            <a:r>
              <a:rPr lang="en-US" altLang="ko-KR" sz="2000" dirty="0"/>
              <a:t>fi</a:t>
            </a:r>
            <a:r>
              <a:rPr lang="en-US" sz="2000" dirty="0"/>
              <a:t>nition language (DDL) statements such as CREATE TABLE and CREATE INDEX.</a:t>
            </a:r>
          </a:p>
          <a:p>
            <a:pPr algn="just"/>
            <a:r>
              <a:rPr lang="en-US" sz="2000" dirty="0"/>
              <a:t>Technically, even single SELECT statements are a type of transaction in SQL Server; these are called read-only transactions.</a:t>
            </a:r>
          </a:p>
          <a:p>
            <a:pPr algn="just"/>
            <a:r>
              <a:rPr lang="en-US" sz="2000" dirty="0"/>
              <a:t>As Databases, transaction MUST follow ACID.</a:t>
            </a:r>
          </a:p>
        </p:txBody>
      </p:sp>
    </p:spTree>
    <p:extLst>
      <p:ext uri="{BB962C8B-B14F-4D97-AF65-F5344CB8AC3E}">
        <p14:creationId xmlns:p14="http://schemas.microsoft.com/office/powerpoint/2010/main" val="78381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Transactions Commands.</a:t>
            </a:r>
          </a:p>
        </p:txBody>
      </p:sp>
      <p:sp>
        <p:nvSpPr>
          <p:cNvPr id="3" name="Content Placeholder 2"/>
          <p:cNvSpPr>
            <a:spLocks noGrp="1"/>
          </p:cNvSpPr>
          <p:nvPr>
            <p:ph idx="1"/>
          </p:nvPr>
        </p:nvSpPr>
        <p:spPr/>
        <p:txBody>
          <a:bodyPr numCol="1">
            <a:noAutofit/>
          </a:bodyPr>
          <a:lstStyle/>
          <a:p>
            <a:pPr marL="457200" indent="-457200" algn="just">
              <a:buFont typeface="+mj-lt"/>
              <a:buAutoNum type="arabicPeriod"/>
            </a:pPr>
            <a:r>
              <a:rPr lang="en-US" sz="2000" dirty="0"/>
              <a:t>Every transaction consists of a T-SQL BEGIN TRANSACTION statement, which marks the start of the transaction in your code. The actual command can also be written as BEGIN TRAN. A name can be assigned to the transaction.</a:t>
            </a:r>
          </a:p>
          <a:p>
            <a:pPr marL="457200" indent="-457200" algn="just">
              <a:buFont typeface="+mj-lt"/>
              <a:buAutoNum type="arabicPeriod"/>
            </a:pPr>
            <a:r>
              <a:rPr lang="en-US" sz="2000" dirty="0"/>
              <a:t>To commit a transaction, issue the COMMIT TRANSACTION command, which you can also write as COMMIT TRAN, COMMIT WORK, or just COMMIT.</a:t>
            </a:r>
          </a:p>
          <a:p>
            <a:pPr marL="457200" indent="-457200" algn="just">
              <a:buFont typeface="+mj-lt"/>
              <a:buAutoNum type="arabicPeriod"/>
            </a:pPr>
            <a:r>
              <a:rPr lang="en-US" sz="2000" dirty="0"/>
              <a:t>To roll back a transaction, issue the ROLLBACK TRANSACTION command, or alternatively, ROLLBACK TRAN, ROLLBACK WORK, or just ROLLBACK.</a:t>
            </a:r>
          </a:p>
          <a:p>
            <a:pPr marL="457200" indent="-457200" algn="just">
              <a:buFont typeface="+mj-lt"/>
              <a:buAutoNum type="arabicPeriod"/>
            </a:pPr>
            <a:endParaRPr lang="en-US" sz="2000" dirty="0"/>
          </a:p>
        </p:txBody>
      </p:sp>
    </p:spTree>
    <p:extLst>
      <p:ext uri="{BB962C8B-B14F-4D97-AF65-F5344CB8AC3E}">
        <p14:creationId xmlns:p14="http://schemas.microsoft.com/office/powerpoint/2010/main" val="407256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@@TRANCOUNT and  XACT_STATE()</a:t>
            </a:r>
          </a:p>
        </p:txBody>
      </p:sp>
      <p:sp>
        <p:nvSpPr>
          <p:cNvPr id="3" name="Content Placeholder 2"/>
          <p:cNvSpPr>
            <a:spLocks noGrp="1"/>
          </p:cNvSpPr>
          <p:nvPr>
            <p:ph idx="1"/>
          </p:nvPr>
        </p:nvSpPr>
        <p:spPr/>
        <p:txBody>
          <a:bodyPr numCol="1">
            <a:noAutofit/>
          </a:bodyPr>
          <a:lstStyle/>
          <a:p>
            <a:pPr algn="just"/>
            <a:r>
              <a:rPr lang="en-US" sz="2000" dirty="0"/>
              <a:t> @@TRANCOUNT can be queried to find the level of transaction.</a:t>
            </a:r>
          </a:p>
          <a:p>
            <a:pPr marL="800100" lvl="1" indent="-457200" algn="just">
              <a:buFont typeface="+mj-lt"/>
              <a:buAutoNum type="arabicPeriod"/>
            </a:pPr>
            <a:r>
              <a:rPr lang="en-US" sz="1700" dirty="0"/>
              <a:t>A level of 0 indicates that at this point, the code is not within a transaction.</a:t>
            </a:r>
          </a:p>
          <a:p>
            <a:pPr marL="800100" lvl="1" indent="-457200" algn="just">
              <a:buFont typeface="+mj-lt"/>
              <a:buAutoNum type="arabicPeriod"/>
            </a:pPr>
            <a:r>
              <a:rPr lang="en-US" sz="1700" dirty="0"/>
              <a:t>A level &gt; 0 indicates that there is an active transaction, and a number &gt; 1 indicates the nesting level of nested transactions.</a:t>
            </a:r>
          </a:p>
          <a:p>
            <a:pPr algn="just"/>
            <a:r>
              <a:rPr lang="en-US" sz="2000" dirty="0"/>
              <a:t>XACT_STATE() can be queried to find the state of the transaction.</a:t>
            </a:r>
          </a:p>
          <a:p>
            <a:pPr marL="800100" lvl="1" indent="-457200" algn="just">
              <a:buFont typeface="+mj-lt"/>
              <a:buAutoNum type="arabicPeriod"/>
            </a:pPr>
            <a:r>
              <a:rPr lang="en-US" sz="1700" dirty="0"/>
              <a:t>A state of 0 indicates that there is no active transaction.</a:t>
            </a:r>
          </a:p>
          <a:p>
            <a:pPr marL="800100" lvl="1" indent="-457200" algn="just">
              <a:buFont typeface="+mj-lt"/>
              <a:buAutoNum type="arabicPeriod"/>
            </a:pPr>
            <a:r>
              <a:rPr lang="en-US" sz="1700" dirty="0"/>
              <a:t>A state of 1 indicates that there is an uncommitted transaction, and it can be committed, but the nesting level is not reported.</a:t>
            </a:r>
          </a:p>
          <a:p>
            <a:pPr marL="800100" lvl="1" indent="-457200" algn="just">
              <a:buFont typeface="+mj-lt"/>
              <a:buAutoNum type="arabicPeriod"/>
            </a:pPr>
            <a:r>
              <a:rPr lang="en-US" sz="1700" dirty="0"/>
              <a:t>A state of -1 indicates that there is an uncommitted transaction, but it cannot be committed due to a prior fatal error.</a:t>
            </a:r>
          </a:p>
        </p:txBody>
      </p:sp>
    </p:spTree>
    <p:extLst>
      <p:ext uri="{BB962C8B-B14F-4D97-AF65-F5344CB8AC3E}">
        <p14:creationId xmlns:p14="http://schemas.microsoft.com/office/powerpoint/2010/main" val="168440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Transactions Modes. </a:t>
            </a:r>
            <a:r>
              <a:rPr lang="en-GB" dirty="0" err="1"/>
              <a:t>Autocommit</a:t>
            </a:r>
            <a:r>
              <a:rPr lang="en-GB" dirty="0"/>
              <a:t>.</a:t>
            </a:r>
          </a:p>
        </p:txBody>
      </p:sp>
      <p:sp>
        <p:nvSpPr>
          <p:cNvPr id="3" name="Content Placeholder 2"/>
          <p:cNvSpPr>
            <a:spLocks noGrp="1"/>
          </p:cNvSpPr>
          <p:nvPr>
            <p:ph idx="1"/>
          </p:nvPr>
        </p:nvSpPr>
        <p:spPr/>
        <p:txBody>
          <a:bodyPr numCol="1">
            <a:noAutofit/>
          </a:bodyPr>
          <a:lstStyle/>
          <a:p>
            <a:pPr algn="just"/>
            <a:r>
              <a:rPr lang="en-US" sz="2000" dirty="0"/>
              <a:t>The </a:t>
            </a:r>
            <a:r>
              <a:rPr lang="en-US" sz="2000" dirty="0" err="1"/>
              <a:t>autocommit</a:t>
            </a:r>
            <a:r>
              <a:rPr lang="en-US" sz="2000" dirty="0"/>
              <a:t> mode is the default transaction management mode.</a:t>
            </a:r>
          </a:p>
          <a:p>
            <a:pPr algn="just"/>
            <a:r>
              <a:rPr lang="en-US" sz="2000" dirty="0"/>
              <a:t>In the </a:t>
            </a:r>
            <a:r>
              <a:rPr lang="en-US" sz="2000" dirty="0" err="1"/>
              <a:t>autocommit</a:t>
            </a:r>
            <a:r>
              <a:rPr lang="en-US" sz="2000" dirty="0"/>
              <a:t> mode, you do not issue any surrounding transactional commands such as BEGIN TRAN, ROLLBACK TRAN, or COMMIT TRAN.</a:t>
            </a:r>
          </a:p>
          <a:p>
            <a:pPr algn="just"/>
            <a:r>
              <a:rPr lang="en-US" sz="2000" dirty="0"/>
              <a:t>Whatever changes you make to the database are automatically handled, statement by statement, as transactions</a:t>
            </a:r>
          </a:p>
        </p:txBody>
      </p:sp>
      <p:pic>
        <p:nvPicPr>
          <p:cNvPr id="4" name="Picture 3"/>
          <p:cNvPicPr>
            <a:picLocks noChangeAspect="1"/>
          </p:cNvPicPr>
          <p:nvPr/>
        </p:nvPicPr>
        <p:blipFill>
          <a:blip r:embed="rId2"/>
          <a:stretch>
            <a:fillRect/>
          </a:stretch>
        </p:blipFill>
        <p:spPr>
          <a:xfrm>
            <a:off x="628650" y="3291542"/>
            <a:ext cx="2789924" cy="2115345"/>
          </a:xfrm>
          <a:prstGeom prst="rect">
            <a:avLst/>
          </a:prstGeom>
        </p:spPr>
      </p:pic>
    </p:spTree>
    <p:extLst>
      <p:ext uri="{BB962C8B-B14F-4D97-AF65-F5344CB8AC3E}">
        <p14:creationId xmlns:p14="http://schemas.microsoft.com/office/powerpoint/2010/main" val="336741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IMpLICIT</a:t>
            </a:r>
            <a:r>
              <a:rPr lang="en-GB" dirty="0"/>
              <a:t> </a:t>
            </a:r>
            <a:r>
              <a:rPr lang="en-GB" dirty="0" err="1"/>
              <a:t>TRaNSaCTION</a:t>
            </a:r>
            <a:r>
              <a:rPr lang="en-GB" dirty="0"/>
              <a:t> MODE.</a:t>
            </a:r>
          </a:p>
        </p:txBody>
      </p:sp>
      <p:sp>
        <p:nvSpPr>
          <p:cNvPr id="3" name="Content Placeholder 2"/>
          <p:cNvSpPr>
            <a:spLocks noGrp="1"/>
          </p:cNvSpPr>
          <p:nvPr>
            <p:ph idx="1"/>
          </p:nvPr>
        </p:nvSpPr>
        <p:spPr/>
        <p:txBody>
          <a:bodyPr numCol="1">
            <a:noAutofit/>
          </a:bodyPr>
          <a:lstStyle/>
          <a:p>
            <a:pPr algn="just"/>
            <a:r>
              <a:rPr lang="en-US" sz="2000" dirty="0"/>
              <a:t>In the implicit transaction mode, when you issue one or more DML or DDL statements, or a SELECT statement, SQL Server starts a transaction, increments @@TRANCOUNT, but does not automatically commit or roll back the statement.</a:t>
            </a:r>
          </a:p>
          <a:p>
            <a:pPr algn="just"/>
            <a:r>
              <a:rPr lang="en-US" sz="2000" dirty="0"/>
              <a:t>You must issue a COMMIT or ROLLBACK interactively to </a:t>
            </a:r>
            <a:r>
              <a:rPr lang="en-US" altLang="ko-KR" sz="2000" dirty="0"/>
              <a:t>fi</a:t>
            </a:r>
            <a:r>
              <a:rPr lang="en-US" sz="2000" dirty="0"/>
              <a:t>nish the transaction, even if all you issued was a SELECT statement.</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SET IMPLICIT_TRANSACTIONS ON;</a:t>
            </a:r>
          </a:p>
        </p:txBody>
      </p:sp>
    </p:spTree>
    <p:extLst>
      <p:ext uri="{BB962C8B-B14F-4D97-AF65-F5344CB8AC3E}">
        <p14:creationId xmlns:p14="http://schemas.microsoft.com/office/powerpoint/2010/main" val="263143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IMpLICIT</a:t>
            </a:r>
            <a:r>
              <a:rPr lang="en-GB" dirty="0"/>
              <a:t> </a:t>
            </a:r>
            <a:r>
              <a:rPr lang="en-GB" dirty="0" err="1"/>
              <a:t>TRaNSaCTION</a:t>
            </a:r>
            <a:r>
              <a:rPr lang="en-GB" dirty="0"/>
              <a:t> MODE.</a:t>
            </a:r>
          </a:p>
        </p:txBody>
      </p:sp>
      <p:sp>
        <p:nvSpPr>
          <p:cNvPr id="3" name="Content Placeholder 2"/>
          <p:cNvSpPr>
            <a:spLocks noGrp="1"/>
          </p:cNvSpPr>
          <p:nvPr>
            <p:ph idx="1"/>
          </p:nvPr>
        </p:nvSpPr>
        <p:spPr/>
        <p:txBody>
          <a:bodyPr numCol="1">
            <a:noAutofit/>
          </a:bodyPr>
          <a:lstStyle/>
          <a:p>
            <a:pPr algn="just"/>
            <a:endParaRPr lang="en-US" sz="1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628650" y="1205288"/>
            <a:ext cx="7065491" cy="4013055"/>
          </a:xfrm>
          <a:prstGeom prst="rect">
            <a:avLst/>
          </a:prstGeom>
        </p:spPr>
      </p:pic>
    </p:spTree>
    <p:extLst>
      <p:ext uri="{BB962C8B-B14F-4D97-AF65-F5344CB8AC3E}">
        <p14:creationId xmlns:p14="http://schemas.microsoft.com/office/powerpoint/2010/main" val="401467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9a40500cedd35dab18411b06af52517">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c899c245ce49efb7f024a8b5c3564b7"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1C5852-DF26-4CC1-9281-0BA77750985A}"/>
</file>

<file path=customXml/itemProps2.xml><?xml version="1.0" encoding="utf-8"?>
<ds:datastoreItem xmlns:ds="http://schemas.openxmlformats.org/officeDocument/2006/customXml" ds:itemID="{80295132-79D4-4F19-A4BC-858AB42D1E7A}">
  <ds:schemaRefs>
    <ds:schemaRef ds:uri="http://schemas.microsoft.com/sharepoint/v3/contenttype/forms"/>
  </ds:schemaRefs>
</ds:datastoreItem>
</file>

<file path=customXml/itemProps3.xml><?xml version="1.0" encoding="utf-8"?>
<ds:datastoreItem xmlns:ds="http://schemas.openxmlformats.org/officeDocument/2006/customXml" ds:itemID="{36378AB3-36A9-4DE7-8106-24C9A2B7BD19}">
  <ds:schemaRefs>
    <ds:schemaRef ds:uri="http://schemas.microsoft.com/office/infopath/2007/PartnerControl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532134fb-f5a0-4ded-9879-b62317c7c28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SummerWorkshop-New</Template>
  <TotalTime>2769</TotalTime>
  <Words>1928</Words>
  <Application>Microsoft Office PowerPoint</Application>
  <PresentationFormat>On-screen Show (4:3)</PresentationFormat>
  <Paragraphs>181</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Consolas</vt:lpstr>
      <vt:lpstr>Courier New</vt:lpstr>
      <vt:lpstr>Franklin Gothic Book</vt:lpstr>
      <vt:lpstr>Franklin Gothic Medium</vt:lpstr>
      <vt:lpstr>Office Theme</vt:lpstr>
      <vt:lpstr>Sql Transactions</vt:lpstr>
      <vt:lpstr>Introduction</vt:lpstr>
      <vt:lpstr>Transactions</vt:lpstr>
      <vt:lpstr>Transactions. Context</vt:lpstr>
      <vt:lpstr>Transactions Commands.</vt:lpstr>
      <vt:lpstr> @@TRANCOUNT and  XACT_STATE()</vt:lpstr>
      <vt:lpstr>Transactions Modes. Autocommit.</vt:lpstr>
      <vt:lpstr>IMpLICIT TRaNSaCTION MODE.</vt:lpstr>
      <vt:lpstr>IMpLICIT TRaNSaCTION MODE.</vt:lpstr>
      <vt:lpstr>Explicit TRaNSaCTION MODE.</vt:lpstr>
      <vt:lpstr>Explicit TRaNSaCTION MODE.</vt:lpstr>
      <vt:lpstr>What is the result?</vt:lpstr>
      <vt:lpstr>XACT_ABORT</vt:lpstr>
      <vt:lpstr>Nested transactions.</vt:lpstr>
      <vt:lpstr>Locks and Concurrency</vt:lpstr>
      <vt:lpstr>Locks</vt:lpstr>
      <vt:lpstr>Basic Locking</vt:lpstr>
      <vt:lpstr>Basic Locking</vt:lpstr>
      <vt:lpstr>Lock Granularity</vt:lpstr>
      <vt:lpstr>Find Locks</vt:lpstr>
      <vt:lpstr>Locking. Concequences</vt:lpstr>
      <vt:lpstr>Deadlock Example.</vt:lpstr>
      <vt:lpstr>Transaction Isolation Layers</vt:lpstr>
      <vt:lpstr>Transaction Isolation Layers</vt:lpstr>
      <vt:lpstr>Setting transaction Isolation Level</vt:lpstr>
      <vt:lpstr>Read Uncommited</vt:lpstr>
      <vt:lpstr>Dirty read</vt:lpstr>
      <vt:lpstr>Read commited</vt:lpstr>
      <vt:lpstr>Non-Repeatable Reads</vt:lpstr>
      <vt:lpstr>Non-Repeatable Read</vt:lpstr>
      <vt:lpstr>Repeatable Reads</vt:lpstr>
      <vt:lpstr>Phantom Read</vt:lpstr>
      <vt:lpstr>Serializable</vt:lpstr>
      <vt:lpstr>Lost Updates</vt:lpstr>
      <vt:lpstr>General recommendations</vt:lpstr>
      <vt:lpstr>Transaction Isolation &amp; Versioning</vt:lpstr>
      <vt:lpstr>Moving to Read Commited Snapshot</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792</cp:revision>
  <dcterms:created xsi:type="dcterms:W3CDTF">2014-05-22T08:31:16Z</dcterms:created>
  <dcterms:modified xsi:type="dcterms:W3CDTF">2020-03-12T20:28:13Z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