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2" r:id="rId16"/>
    <p:sldId id="343" r:id="rId17"/>
    <p:sldId id="344" r:id="rId18"/>
    <p:sldId id="345" r:id="rId19"/>
    <p:sldId id="340" r:id="rId20"/>
    <p:sldId id="341" r:id="rId21"/>
    <p:sldId id="347" r:id="rId22"/>
    <p:sldId id="346" r:id="rId23"/>
    <p:sldId id="348" r:id="rId24"/>
    <p:sldId id="260" r:id="rId25"/>
    <p:sldId id="31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vstudio/ss7fbaez(v=vs.100).asp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ADO.NET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ION GANDRABURA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1686" y="4450727"/>
            <a:ext cx="3041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Continuous </a:t>
            </a:r>
            <a:r>
              <a:rPr lang="en-GB" dirty="0"/>
              <a:t>staff improvement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/>
              <a:t>ExecuteReader</a:t>
            </a:r>
            <a:r>
              <a:rPr lang="en-US" sz="1800" dirty="0"/>
              <a:t> example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7447" y="1632069"/>
            <a:ext cx="102216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Users;"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sqlCommand.ExecuteReader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usersReader.Read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 Id=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Name=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id, name);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3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Parametrization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By creating relevant parameters and attaching them to </a:t>
            </a:r>
            <a:r>
              <a:rPr lang="en-US" sz="1800" dirty="0" err="1"/>
              <a:t>SqlCommand</a:t>
            </a:r>
            <a:r>
              <a:rPr lang="en-US" sz="1800" dirty="0"/>
              <a:t> instances, ordinary text queries become parameterized queries</a:t>
            </a:r>
          </a:p>
          <a:p>
            <a:pPr algn="just"/>
            <a:r>
              <a:rPr lang="en-US" sz="1800" dirty="0"/>
              <a:t>Protects against SQL injection attack</a:t>
            </a:r>
          </a:p>
          <a:p>
            <a:pPr algn="just"/>
            <a:r>
              <a:rPr lang="en-US" sz="1800" dirty="0"/>
              <a:t>Parameterization provides for more generic command text, and a </a:t>
            </a:r>
            <a:r>
              <a:rPr lang="en-US" sz="1800" dirty="0" smtClean="0"/>
              <a:t>logically </a:t>
            </a:r>
            <a:r>
              <a:rPr lang="en-US" sz="1800" dirty="0"/>
              <a:t>separation between the command and its data</a:t>
            </a:r>
          </a:p>
          <a:p>
            <a:pPr algn="just"/>
            <a:r>
              <a:rPr lang="en-US" sz="1800" dirty="0"/>
              <a:t>Removing ever-changing data values from SQL statements also increases performance within SQL server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3696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Parametrization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107092" y="1154274"/>
            <a:ext cx="99183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Users WHERE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=@id;"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].Value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sqlCommand.ExecuteReader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usersReader.Read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 Id=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Name=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id, name);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1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 </a:t>
            </a:r>
            <a:r>
              <a:rPr lang="en-US" sz="1800" b="1" dirty="0" err="1"/>
              <a:t>DataTable</a:t>
            </a:r>
            <a:r>
              <a:rPr lang="en-US" sz="1800" dirty="0"/>
              <a:t> represents one table of in-memory relational data; the data is local to the .NET-based application in which it resides</a:t>
            </a:r>
          </a:p>
          <a:p>
            <a:pPr algn="just"/>
            <a:r>
              <a:rPr lang="en-US" sz="1800" dirty="0"/>
              <a:t>The three main classes that make up a data table are </a:t>
            </a:r>
            <a:r>
              <a:rPr lang="en-US" sz="1800" dirty="0" err="1"/>
              <a:t>DataTable</a:t>
            </a:r>
            <a:r>
              <a:rPr lang="en-US" sz="1800" dirty="0"/>
              <a:t>, </a:t>
            </a:r>
            <a:r>
              <a:rPr lang="en-US" sz="1800" dirty="0" err="1"/>
              <a:t>DataColumn</a:t>
            </a:r>
            <a:r>
              <a:rPr lang="en-US" sz="1800" dirty="0"/>
              <a:t> and </a:t>
            </a:r>
            <a:r>
              <a:rPr lang="en-US" sz="1800" dirty="0" err="1"/>
              <a:t>DataRow</a:t>
            </a:r>
            <a:endParaRPr lang="en-US" sz="1800" dirty="0"/>
          </a:p>
          <a:p>
            <a:pPr algn="just"/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2831618"/>
            <a:ext cx="767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unNamedTable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0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DataTable</a:t>
            </a:r>
            <a:r>
              <a:rPr lang="en-US" dirty="0"/>
              <a:t> - </a:t>
            </a:r>
            <a:r>
              <a:rPr lang="en-US" dirty="0" err="1"/>
              <a:t>DataColumn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Each table contains at least one column</a:t>
            </a:r>
          </a:p>
          <a:p>
            <a:pPr algn="just"/>
            <a:r>
              <a:rPr lang="en-US" sz="1800" dirty="0"/>
              <a:t>Columns defines the table structure</a:t>
            </a:r>
          </a:p>
          <a:p>
            <a:pPr algn="just"/>
            <a:r>
              <a:rPr lang="en-US" sz="1800" dirty="0"/>
              <a:t>Columns in </a:t>
            </a:r>
            <a:r>
              <a:rPr lang="en-US" sz="1800" dirty="0" err="1"/>
              <a:t>DataTable</a:t>
            </a:r>
            <a:r>
              <a:rPr lang="en-US" sz="1800" dirty="0"/>
              <a:t> are represented by </a:t>
            </a:r>
            <a:r>
              <a:rPr lang="en-US" sz="1800" dirty="0" err="1"/>
              <a:t>DataColumn</a:t>
            </a:r>
            <a:r>
              <a:rPr lang="en-US" sz="1800" dirty="0"/>
              <a:t> found in </a:t>
            </a:r>
            <a:r>
              <a:rPr lang="en-US" sz="1800" dirty="0" err="1"/>
              <a:t>System.Data</a:t>
            </a:r>
            <a:r>
              <a:rPr lang="en-US" sz="1800" dirty="0"/>
              <a:t> namespace</a:t>
            </a:r>
          </a:p>
          <a:p>
            <a:pPr algn="just"/>
            <a:r>
              <a:rPr lang="en-US" sz="1800" dirty="0"/>
              <a:t>Each column is defined by its Name and type</a:t>
            </a:r>
          </a:p>
          <a:p>
            <a:pPr algn="just"/>
            <a:r>
              <a:rPr lang="en-US" sz="1800" dirty="0" err="1"/>
              <a:t>DataTable</a:t>
            </a:r>
            <a:r>
              <a:rPr lang="en-US" sz="1800" dirty="0"/>
              <a:t> stores columns in Columns property</a:t>
            </a:r>
          </a:p>
          <a:p>
            <a:pPr algn="just"/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3601131"/>
            <a:ext cx="86538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usersTable.Columns.Add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usersTable.Columns.Add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0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DataTable</a:t>
            </a:r>
            <a:r>
              <a:rPr lang="en-US" dirty="0"/>
              <a:t> - </a:t>
            </a:r>
            <a:r>
              <a:rPr lang="en-US" dirty="0" err="1"/>
              <a:t>Datarow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Rows represents the actual data registrations in table</a:t>
            </a:r>
          </a:p>
          <a:p>
            <a:pPr algn="just"/>
            <a:r>
              <a:rPr lang="en-US" sz="1800" dirty="0"/>
              <a:t>Each row in </a:t>
            </a:r>
            <a:r>
              <a:rPr lang="en-US" sz="1800" dirty="0" err="1"/>
              <a:t>DataTable</a:t>
            </a:r>
            <a:r>
              <a:rPr lang="en-US" sz="1800" dirty="0"/>
              <a:t> is represented by </a:t>
            </a:r>
            <a:r>
              <a:rPr lang="en-US" sz="1800" dirty="0" err="1"/>
              <a:t>DataRow</a:t>
            </a:r>
            <a:r>
              <a:rPr lang="en-US" sz="1800" dirty="0"/>
              <a:t> class from </a:t>
            </a:r>
            <a:r>
              <a:rPr lang="en-US" sz="1800" dirty="0" err="1"/>
              <a:t>System.Data</a:t>
            </a:r>
            <a:r>
              <a:rPr lang="en-US" sz="1800" dirty="0"/>
              <a:t> namespace</a:t>
            </a:r>
          </a:p>
          <a:p>
            <a:pPr algn="just"/>
            <a:r>
              <a:rPr lang="en-US" sz="1800" dirty="0"/>
              <a:t>The </a:t>
            </a:r>
            <a:r>
              <a:rPr lang="en-US" sz="1800" dirty="0" err="1"/>
              <a:t>DaraRow</a:t>
            </a:r>
            <a:r>
              <a:rPr lang="en-US" sz="1800" dirty="0"/>
              <a:t> class lets you store a single row of data in a table</a:t>
            </a:r>
          </a:p>
          <a:p>
            <a:pPr algn="just"/>
            <a:r>
              <a:rPr lang="en-US" sz="1800" dirty="0"/>
              <a:t>The </a:t>
            </a:r>
            <a:r>
              <a:rPr lang="en-US" sz="1800" dirty="0" err="1"/>
              <a:t>DataTable</a:t>
            </a:r>
            <a:r>
              <a:rPr lang="en-US" sz="1800" dirty="0"/>
              <a:t> class includes the </a:t>
            </a:r>
            <a:r>
              <a:rPr lang="en-US" sz="1800" dirty="0" err="1"/>
              <a:t>NewRow</a:t>
            </a:r>
            <a:r>
              <a:rPr lang="en-US" sz="1800" dirty="0"/>
              <a:t> method to generate table specific rows</a:t>
            </a:r>
          </a:p>
          <a:p>
            <a:pPr algn="just"/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1872564" y="3297346"/>
            <a:ext cx="86538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usersTable.Columns.Add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usersTable.Columns.Add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row1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usersTable.NewRow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row1[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row1[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usersTable.Rows.Add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(row1);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8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 </a:t>
            </a:r>
            <a:r>
              <a:rPr lang="en-US" sz="1800" dirty="0" err="1"/>
              <a:t>DataSet</a:t>
            </a:r>
            <a:r>
              <a:rPr lang="en-US" sz="1800" dirty="0"/>
              <a:t>, which is an in-memory cache of data retrieved from a data source, is a major component of the ADO.NET architecture</a:t>
            </a:r>
          </a:p>
          <a:p>
            <a:pPr algn="just"/>
            <a:r>
              <a:rPr lang="en-US" sz="1800" dirty="0"/>
              <a:t>The </a:t>
            </a:r>
            <a:r>
              <a:rPr lang="en-US" sz="1800" dirty="0" err="1"/>
              <a:t>DataSet</a:t>
            </a:r>
            <a:r>
              <a:rPr lang="en-US" sz="1800" dirty="0"/>
              <a:t> consists of a collection of </a:t>
            </a:r>
            <a:r>
              <a:rPr lang="en-US" sz="1800" dirty="0" err="1"/>
              <a:t>DataTable</a:t>
            </a:r>
            <a:r>
              <a:rPr lang="en-US" sz="1800" dirty="0"/>
              <a:t> objects that you can relate to each other </a:t>
            </a:r>
            <a:r>
              <a:rPr lang="en-US" sz="1800" dirty="0" smtClean="0"/>
              <a:t>with </a:t>
            </a:r>
            <a:r>
              <a:rPr lang="en-US" sz="1800" dirty="0" err="1" smtClean="0"/>
              <a:t>DataRelation</a:t>
            </a:r>
            <a:r>
              <a:rPr lang="en-US" sz="1800" dirty="0"/>
              <a:t> objects</a:t>
            </a:r>
          </a:p>
          <a:p>
            <a:pPr algn="just"/>
            <a:r>
              <a:rPr lang="en-US" sz="1800" dirty="0"/>
              <a:t>Whereas </a:t>
            </a:r>
            <a:r>
              <a:rPr lang="en-US" sz="1800" dirty="0" err="1"/>
              <a:t>DataTable</a:t>
            </a:r>
            <a:r>
              <a:rPr lang="en-US" sz="1800" dirty="0"/>
              <a:t> objects contain the data, the </a:t>
            </a:r>
            <a:r>
              <a:rPr lang="en-US" sz="1800" dirty="0" err="1"/>
              <a:t>DataRelationCollection</a:t>
            </a:r>
            <a:r>
              <a:rPr lang="en-US" sz="1800" dirty="0"/>
              <a:t> allows you to navigate though the table hierarchy</a:t>
            </a:r>
          </a:p>
          <a:p>
            <a:pPr algn="just"/>
            <a:r>
              <a:rPr lang="en-US" sz="1800" dirty="0"/>
              <a:t>Example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3460568"/>
            <a:ext cx="86538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dataSet.Tables.Add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"Customers"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dataSet.Tables.Add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"Orders"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dataSet.Relations.Add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CustOrders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dataSet.Tables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"Customers"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].Columns[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dataSet.Tables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"Orders"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].Columns[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4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Data adapters link your external database tables and your local </a:t>
            </a:r>
            <a:r>
              <a:rPr lang="en-US" sz="1800" dirty="0" err="1"/>
              <a:t>DataSet</a:t>
            </a:r>
            <a:r>
              <a:rPr lang="en-US" sz="1800" dirty="0"/>
              <a:t>-managed tables by issuing SQL statements</a:t>
            </a:r>
          </a:p>
          <a:p>
            <a:pPr algn="just"/>
            <a:r>
              <a:rPr lang="en-US" sz="1800" dirty="0"/>
              <a:t>When </a:t>
            </a:r>
            <a:r>
              <a:rPr lang="en-US" sz="1800" dirty="0" err="1"/>
              <a:t>DataSet</a:t>
            </a:r>
            <a:r>
              <a:rPr lang="en-US" sz="1800" dirty="0"/>
              <a:t> needs to be </a:t>
            </a:r>
            <a:r>
              <a:rPr lang="en-US" sz="1800" dirty="0" smtClean="0"/>
              <a:t>populated </a:t>
            </a:r>
            <a:r>
              <a:rPr lang="en-US" sz="1800" dirty="0"/>
              <a:t>with data from database the </a:t>
            </a:r>
            <a:r>
              <a:rPr lang="en-US" sz="1800" dirty="0" err="1"/>
              <a:t>DataAdapter</a:t>
            </a:r>
            <a:r>
              <a:rPr lang="en-US" sz="1800" dirty="0"/>
              <a:t> issue SELECT statement</a:t>
            </a:r>
          </a:p>
          <a:p>
            <a:pPr algn="just"/>
            <a:r>
              <a:rPr lang="en-US" sz="1800" dirty="0"/>
              <a:t>When changes from </a:t>
            </a:r>
            <a:r>
              <a:rPr lang="en-US" sz="1800" dirty="0" err="1"/>
              <a:t>DataSet</a:t>
            </a:r>
            <a:r>
              <a:rPr lang="en-US" sz="1800" dirty="0"/>
              <a:t> needs to be stored in database </a:t>
            </a:r>
            <a:r>
              <a:rPr lang="en-US" sz="1800" dirty="0" err="1"/>
              <a:t>DataAdapter</a:t>
            </a:r>
            <a:r>
              <a:rPr lang="en-US" sz="1800" dirty="0"/>
              <a:t> performs INSERT, UPDATE and DELETE statements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63" y="3026717"/>
            <a:ext cx="5885035" cy="25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Dataadapter</a:t>
            </a:r>
            <a:r>
              <a:rPr lang="en-US" dirty="0"/>
              <a:t> –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/>
              <a:t>DataAdapter</a:t>
            </a:r>
            <a:r>
              <a:rPr lang="en-US" sz="1800" dirty="0"/>
              <a:t> contains 4 commands which allows data manipulation</a:t>
            </a:r>
          </a:p>
          <a:p>
            <a:pPr algn="just"/>
            <a:r>
              <a:rPr lang="en-US" sz="1800" dirty="0" err="1"/>
              <a:t>SqlDataAdapter.</a:t>
            </a:r>
            <a:r>
              <a:rPr lang="en-US" sz="1800" b="1" dirty="0" err="1"/>
              <a:t>SelectCommand</a:t>
            </a:r>
            <a:r>
              <a:rPr lang="en-US" sz="1800" dirty="0"/>
              <a:t> property manages the movement of data from the external source to the local </a:t>
            </a:r>
            <a:r>
              <a:rPr lang="en-US" sz="1800" dirty="0" err="1"/>
              <a:t>DataSet</a:t>
            </a:r>
            <a:r>
              <a:rPr lang="en-US" sz="1800" dirty="0"/>
              <a:t> or </a:t>
            </a:r>
            <a:r>
              <a:rPr lang="en-US" sz="1800" dirty="0" err="1"/>
              <a:t>DataTable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SqlDataAdapter.</a:t>
            </a:r>
            <a:r>
              <a:rPr lang="en-US" sz="1800" b="1" dirty="0" err="1"/>
              <a:t>InsertCommand</a:t>
            </a:r>
            <a:r>
              <a:rPr lang="en-US" sz="1800" dirty="0"/>
              <a:t> property manages inserting new rows from the local </a:t>
            </a:r>
            <a:r>
              <a:rPr lang="en-US" sz="1800" dirty="0" err="1"/>
              <a:t>DataSet</a:t>
            </a:r>
            <a:r>
              <a:rPr lang="en-US" sz="1800" dirty="0"/>
              <a:t> or </a:t>
            </a:r>
            <a:r>
              <a:rPr lang="en-US" sz="1800" dirty="0" err="1"/>
              <a:t>DataTable</a:t>
            </a:r>
            <a:r>
              <a:rPr lang="en-US" sz="1800" dirty="0"/>
              <a:t> to external source.</a:t>
            </a:r>
          </a:p>
          <a:p>
            <a:pPr algn="just"/>
            <a:r>
              <a:rPr lang="en-US" sz="1800" dirty="0" err="1"/>
              <a:t>SqlDataAdapter.</a:t>
            </a:r>
            <a:r>
              <a:rPr lang="en-US" sz="1800" b="1" dirty="0" err="1"/>
              <a:t>UpdateCommand</a:t>
            </a:r>
            <a:r>
              <a:rPr lang="en-US" sz="1800" dirty="0"/>
              <a:t> property manages updating modified rows from the local </a:t>
            </a:r>
            <a:r>
              <a:rPr lang="en-US" sz="1800" dirty="0" err="1"/>
              <a:t>DataSet</a:t>
            </a:r>
            <a:r>
              <a:rPr lang="en-US" sz="1800" dirty="0"/>
              <a:t> or </a:t>
            </a:r>
            <a:r>
              <a:rPr lang="en-US" sz="1800" dirty="0" err="1"/>
              <a:t>DataTable</a:t>
            </a:r>
            <a:r>
              <a:rPr lang="en-US" sz="1800" dirty="0"/>
              <a:t> to external source.</a:t>
            </a:r>
          </a:p>
          <a:p>
            <a:pPr algn="just"/>
            <a:r>
              <a:rPr lang="en-US" sz="1800" dirty="0" err="1"/>
              <a:t>SqlDataAdapter.</a:t>
            </a:r>
            <a:r>
              <a:rPr lang="en-US" sz="1800" b="1" dirty="0" err="1"/>
              <a:t>DeleteCommand</a:t>
            </a:r>
            <a:r>
              <a:rPr lang="en-US" sz="1800" dirty="0"/>
              <a:t> property manages deleting removed rows from the local </a:t>
            </a:r>
            <a:r>
              <a:rPr lang="en-US" sz="1800" dirty="0" err="1"/>
              <a:t>DataSet</a:t>
            </a:r>
            <a:r>
              <a:rPr lang="en-US" sz="1800" dirty="0"/>
              <a:t> or </a:t>
            </a:r>
            <a:r>
              <a:rPr lang="en-US" sz="1800" dirty="0" err="1"/>
              <a:t>DataTable</a:t>
            </a:r>
            <a:r>
              <a:rPr lang="en-US" sz="1800" dirty="0"/>
              <a:t> to external source.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1771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Dataadapter</a:t>
            </a:r>
            <a:r>
              <a:rPr lang="en-US" dirty="0"/>
              <a:t> – Select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SELECT command example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168875" y="1693039"/>
            <a:ext cx="10284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ConfigurationManager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.ConnectionStrings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demoDB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Users;"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DataAdapter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dataAdapter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SqlDataAdapter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dataAdapter.Fill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7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is ADO.NET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ADO.NET Architecture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SQLConnection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SqlCommand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Query Parametrization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Datatable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DataColumn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DataRow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Dataadapter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Dataadapter</a:t>
            </a:r>
            <a:r>
              <a:rPr lang="en-US" dirty="0"/>
              <a:t> – INSERT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SELECT insert example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115329" y="1658025"/>
            <a:ext cx="97700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Users(name) VALUES(@Name)"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255,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dataAdapter.InsertCommand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dataTable.NewRow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"Oman"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dataTable.Rows.Add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(row);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dataAdapter.Update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3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7811531" cy="331774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Console application, empty Database and add connection string to </a:t>
            </a:r>
            <a:r>
              <a:rPr lang="en-GB" dirty="0" err="1"/>
              <a:t>config</a:t>
            </a:r>
            <a:r>
              <a:rPr lang="en-GB" dirty="0"/>
              <a:t>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Write </a:t>
            </a:r>
            <a:r>
              <a:rPr lang="en-GB" dirty="0" err="1"/>
              <a:t>SQLComamnds</a:t>
            </a:r>
            <a:r>
              <a:rPr lang="en-GB" dirty="0"/>
              <a:t> to create 2 tables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</a:t>
            </a:r>
            <a:r>
              <a:rPr lang="en-GB" dirty="0" err="1"/>
              <a:t>dataadapter</a:t>
            </a:r>
            <a:r>
              <a:rPr lang="en-GB" dirty="0"/>
              <a:t> and define its SELECT, update, insert and delete commands.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</a:t>
            </a:r>
            <a:r>
              <a:rPr lang="en-GB" dirty="0" err="1"/>
              <a:t>DataTable</a:t>
            </a:r>
            <a:r>
              <a:rPr lang="en-GB" dirty="0"/>
              <a:t>, insert new rows into it and push changes </a:t>
            </a:r>
            <a:r>
              <a:rPr lang="en-GB" dirty="0" err="1" smtClean="0"/>
              <a:t>DatabAse</a:t>
            </a:r>
            <a:r>
              <a:rPr lang="en-GB" dirty="0" smtClean="0"/>
              <a:t> </a:t>
            </a:r>
            <a:r>
              <a:rPr lang="en-GB" dirty="0"/>
              <a:t>through </a:t>
            </a:r>
            <a:r>
              <a:rPr lang="en-GB" dirty="0" err="1"/>
              <a:t>dataadapter</a:t>
            </a:r>
            <a:r>
              <a:rPr lang="en-GB" dirty="0"/>
              <a:t> created in previous step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Manipulate data from </a:t>
            </a:r>
            <a:r>
              <a:rPr lang="en-GB" dirty="0" err="1"/>
              <a:t>Datatable</a:t>
            </a:r>
            <a:r>
              <a:rPr lang="en-GB" dirty="0"/>
              <a:t> so that </a:t>
            </a:r>
            <a:r>
              <a:rPr lang="en-GB" dirty="0" err="1"/>
              <a:t>dataadapter</a:t>
            </a:r>
            <a:r>
              <a:rPr lang="en-GB" dirty="0"/>
              <a:t> will use all 4 commands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600" b="1" dirty="0"/>
              <a:t>Microsoft ADO.NET 4 Step by Step (Step by Step Developer) </a:t>
            </a:r>
          </a:p>
          <a:p>
            <a:pPr algn="just"/>
            <a:r>
              <a:rPr lang="en-US" sz="1500" dirty="0" err="1">
                <a:hlinkClick r:id="rId2"/>
              </a:rPr>
              <a:t>DataSets</a:t>
            </a:r>
            <a:r>
              <a:rPr lang="en-US" sz="1500" dirty="0">
                <a:hlinkClick r:id="rId2"/>
              </a:rPr>
              <a:t>, </a:t>
            </a:r>
            <a:r>
              <a:rPr lang="en-US" sz="1500" dirty="0" err="1">
                <a:hlinkClick r:id="rId2"/>
              </a:rPr>
              <a:t>DataTables</a:t>
            </a:r>
            <a:r>
              <a:rPr lang="en-US" sz="1500" dirty="0">
                <a:hlinkClick r:id="rId2"/>
              </a:rPr>
              <a:t>, and </a:t>
            </a:r>
            <a:r>
              <a:rPr lang="en-US" sz="1500" dirty="0" err="1">
                <a:hlinkClick r:id="rId2"/>
              </a:rPr>
              <a:t>DataViews</a:t>
            </a:r>
            <a:r>
              <a:rPr lang="en-US" sz="1500" dirty="0">
                <a:hlinkClick r:id="rId2"/>
              </a:rPr>
              <a:t> (ADO.NET)</a:t>
            </a:r>
            <a:endParaRPr lang="en-US" sz="1500" dirty="0"/>
          </a:p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ADO.NET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ADO.NET is a family of technologies that allows .NET developers to interact with data in standard, structured and primarily disconnected ways.</a:t>
            </a:r>
          </a:p>
          <a:p>
            <a:pPr algn="just"/>
            <a:r>
              <a:rPr lang="en-US" sz="1800" dirty="0"/>
              <a:t>ADO.NET, expressed through the </a:t>
            </a:r>
            <a:r>
              <a:rPr lang="en-US" sz="1800" dirty="0" err="1"/>
              <a:t>System.Data</a:t>
            </a:r>
            <a:r>
              <a:rPr lang="en-US" sz="1800" dirty="0"/>
              <a:t> namespaces, implements a small set of libraries that makes consuming and manipulating large amounts of data simple and straightforward</a:t>
            </a:r>
          </a:p>
          <a:p>
            <a:pPr algn="just"/>
            <a:r>
              <a:rPr lang="en-US" sz="1800" dirty="0"/>
              <a:t>ADO.NET manages both internal data - data created in memory and used solely within an application - and external data - data housed in a storage apart from the application, such as in a relational database or text file</a:t>
            </a:r>
          </a:p>
          <a:p>
            <a:pPr algn="just"/>
            <a:r>
              <a:rPr lang="en-US" sz="1800" dirty="0"/>
              <a:t>When </a:t>
            </a:r>
            <a:r>
              <a:rPr lang="en-US" sz="1800" dirty="0" smtClean="0"/>
              <a:t>communicating </a:t>
            </a:r>
            <a:r>
              <a:rPr lang="en-US" sz="1800" dirty="0"/>
              <a:t>with external data stores, ADO.NET presents a </a:t>
            </a:r>
            <a:r>
              <a:rPr lang="en-US" sz="1800" dirty="0" smtClean="0"/>
              <a:t>disconnected </a:t>
            </a:r>
            <a:r>
              <a:rPr lang="en-US" sz="1800" dirty="0"/>
              <a:t>data experience.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4998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ADO.NET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Main components : Connection, </a:t>
            </a:r>
            <a:r>
              <a:rPr lang="en-US" sz="1800" dirty="0" smtClean="0"/>
              <a:t>Command</a:t>
            </a:r>
            <a:r>
              <a:rPr lang="en-US" sz="1800" dirty="0"/>
              <a:t>, </a:t>
            </a:r>
            <a:r>
              <a:rPr lang="en-US" sz="1800" dirty="0" err="1"/>
              <a:t>DataReader</a:t>
            </a:r>
            <a:r>
              <a:rPr lang="en-US" sz="1800" dirty="0"/>
              <a:t>, </a:t>
            </a:r>
            <a:r>
              <a:rPr lang="en-US" sz="1800" dirty="0" err="1"/>
              <a:t>DataAdapter</a:t>
            </a:r>
            <a:r>
              <a:rPr lang="en-US" sz="1800" dirty="0"/>
              <a:t>, </a:t>
            </a:r>
            <a:r>
              <a:rPr lang="en-US" sz="1800" dirty="0" err="1"/>
              <a:t>DataSet</a:t>
            </a:r>
            <a:r>
              <a:rPr lang="en-US" sz="1800" dirty="0"/>
              <a:t>, </a:t>
            </a:r>
            <a:r>
              <a:rPr lang="en-US" sz="1800" dirty="0" err="1"/>
              <a:t>DataView</a:t>
            </a:r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2044305"/>
            <a:ext cx="4200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/>
              <a:t>SqlConnection</a:t>
            </a:r>
            <a:r>
              <a:rPr lang="en-US" sz="1800" dirty="0"/>
              <a:t> - Represents an open connection to a SQL Server database</a:t>
            </a:r>
          </a:p>
          <a:p>
            <a:pPr algn="just"/>
            <a:r>
              <a:rPr lang="en-US" sz="1800" dirty="0"/>
              <a:t>A </a:t>
            </a:r>
            <a:r>
              <a:rPr lang="en-US" sz="1800" dirty="0" err="1"/>
              <a:t>SqlConnection</a:t>
            </a:r>
            <a:r>
              <a:rPr lang="en-US" sz="1800" dirty="0"/>
              <a:t> object represents a unique session to a SQL Server data source. With a client/server database system, it is equivalent to a network connection to the server</a:t>
            </a:r>
          </a:p>
          <a:p>
            <a:pPr algn="just"/>
            <a:r>
              <a:rPr lang="en-US" sz="1800" dirty="0"/>
              <a:t>Each </a:t>
            </a:r>
            <a:r>
              <a:rPr lang="en-US" sz="1800" dirty="0" err="1"/>
              <a:t>SqlConnection</a:t>
            </a:r>
            <a:r>
              <a:rPr lang="en-US" sz="1800" dirty="0"/>
              <a:t> requires </a:t>
            </a:r>
            <a:r>
              <a:rPr lang="en-US" sz="1800" dirty="0" err="1"/>
              <a:t>ConnectionString</a:t>
            </a:r>
            <a:endParaRPr lang="en-US" sz="1800" dirty="0"/>
          </a:p>
          <a:p>
            <a:pPr algn="just"/>
            <a:r>
              <a:rPr lang="en-US" sz="1800" dirty="0"/>
              <a:t>If the </a:t>
            </a:r>
            <a:r>
              <a:rPr lang="en-US" sz="1800" dirty="0" err="1"/>
              <a:t>SqlConnection</a:t>
            </a:r>
            <a:r>
              <a:rPr lang="en-US" sz="1800" dirty="0"/>
              <a:t> goes out of scope, it won't be closed. To ensure that connections are always closed, open the connection inside of a </a:t>
            </a:r>
            <a:r>
              <a:rPr lang="en-US" sz="1800" b="1" dirty="0"/>
              <a:t>using</a:t>
            </a:r>
            <a:r>
              <a:rPr lang="en-US" sz="1800" dirty="0"/>
              <a:t> block</a:t>
            </a:r>
          </a:p>
          <a:p>
            <a:pPr algn="just"/>
            <a:r>
              <a:rPr lang="en-US" sz="1800" dirty="0" err="1"/>
              <a:t>ConnectionString</a:t>
            </a:r>
            <a:r>
              <a:rPr lang="en-US" sz="1800" dirty="0"/>
              <a:t> can be passed directly to </a:t>
            </a:r>
            <a:r>
              <a:rPr lang="en-US" sz="1800" dirty="0" err="1"/>
              <a:t>SqlConnection</a:t>
            </a:r>
            <a:r>
              <a:rPr lang="en-US" sz="1800" dirty="0"/>
              <a:t> constructor or read from </a:t>
            </a:r>
            <a:r>
              <a:rPr lang="en-US" sz="1800" dirty="0" err="1"/>
              <a:t>connectionString</a:t>
            </a:r>
            <a:r>
              <a:rPr lang="en-US" sz="1800" dirty="0"/>
              <a:t> section of </a:t>
            </a:r>
            <a:r>
              <a:rPr lang="en-US" sz="1800" dirty="0" err="1"/>
              <a:t>config</a:t>
            </a:r>
            <a:r>
              <a:rPr lang="en-US" sz="1800" dirty="0"/>
              <a:t> file.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905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/>
              <a:t>ConnectionString</a:t>
            </a:r>
            <a:r>
              <a:rPr lang="en-US" sz="1800" dirty="0"/>
              <a:t> from </a:t>
            </a:r>
            <a:r>
              <a:rPr lang="en-US" sz="1800" dirty="0" err="1"/>
              <a:t>config</a:t>
            </a:r>
            <a:r>
              <a:rPr lang="en-US" sz="1800" dirty="0"/>
              <a:t> file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Opening </a:t>
            </a:r>
            <a:r>
              <a:rPr lang="en-US" sz="1800" dirty="0" err="1"/>
              <a:t>SqlConenction</a:t>
            </a:r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479339" y="1639626"/>
            <a:ext cx="8598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Source=.;Initial Catalog=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demoDB;Persist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Security Info=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True;User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sa;Password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3436" y="3334126"/>
            <a:ext cx="100156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ConfigurationManager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.ConnectionStrings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demoDB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Represents a Transact-SQL statement or stored procedure to execute against a SQL Server database</a:t>
            </a:r>
          </a:p>
          <a:p>
            <a:pPr algn="just"/>
            <a:r>
              <a:rPr lang="en-US" sz="1800" dirty="0"/>
              <a:t>Both DDL and DML statements can be processed through </a:t>
            </a:r>
            <a:r>
              <a:rPr lang="en-US" sz="1800" dirty="0" err="1"/>
              <a:t>SqlCommand</a:t>
            </a:r>
            <a:endParaRPr lang="en-US" sz="1800" dirty="0"/>
          </a:p>
          <a:p>
            <a:pPr algn="just"/>
            <a:r>
              <a:rPr lang="en-US" sz="1800" dirty="0"/>
              <a:t>SQL statement to which </a:t>
            </a:r>
            <a:r>
              <a:rPr lang="en-US" sz="1800" dirty="0" smtClean="0"/>
              <a:t>it </a:t>
            </a:r>
            <a:r>
              <a:rPr lang="en-US" sz="1800" dirty="0"/>
              <a:t>needs to be executed by </a:t>
            </a:r>
            <a:r>
              <a:rPr lang="en-US" sz="1800" dirty="0" err="1"/>
              <a:t>SqlCommand</a:t>
            </a:r>
            <a:r>
              <a:rPr lang="en-US" sz="1800" dirty="0"/>
              <a:t> is stored in </a:t>
            </a:r>
            <a:r>
              <a:rPr lang="en-US" sz="1800" dirty="0" err="1"/>
              <a:t>CommandTextProperty</a:t>
            </a:r>
            <a:endParaRPr lang="en-US" sz="1800" dirty="0"/>
          </a:p>
          <a:p>
            <a:pPr algn="just"/>
            <a:r>
              <a:rPr lang="en-US" sz="1800" dirty="0" err="1"/>
              <a:t>SqlCommand</a:t>
            </a:r>
            <a:r>
              <a:rPr lang="en-US" sz="1800" dirty="0"/>
              <a:t> provides 3 ways of query execution:</a:t>
            </a:r>
          </a:p>
          <a:p>
            <a:pPr lvl="1" algn="just"/>
            <a:r>
              <a:rPr lang="en-US" sz="1500" b="1" dirty="0" err="1"/>
              <a:t>ExecuteNonQuery</a:t>
            </a:r>
            <a:r>
              <a:rPr lang="en-US" sz="1500" b="1" dirty="0"/>
              <a:t> </a:t>
            </a:r>
            <a:r>
              <a:rPr lang="en-US" sz="1500" dirty="0"/>
              <a:t>– executes SQL statement without returning any results</a:t>
            </a:r>
          </a:p>
          <a:p>
            <a:pPr lvl="1" algn="just"/>
            <a:r>
              <a:rPr lang="en-US" sz="1500" b="1" dirty="0" err="1"/>
              <a:t>ExecuteScalar</a:t>
            </a:r>
            <a:r>
              <a:rPr lang="en-US" sz="1500" b="1" dirty="0"/>
              <a:t> </a:t>
            </a:r>
            <a:r>
              <a:rPr lang="en-US" sz="1500" dirty="0"/>
              <a:t>– </a:t>
            </a:r>
            <a:r>
              <a:rPr lang="en-US" sz="1500" dirty="0" smtClean="0"/>
              <a:t>executes </a:t>
            </a:r>
            <a:r>
              <a:rPr lang="en-US" sz="1500" dirty="0"/>
              <a:t>SQL statement returning scalar value</a:t>
            </a:r>
          </a:p>
          <a:p>
            <a:pPr lvl="1" algn="just"/>
            <a:r>
              <a:rPr lang="en-US" sz="1500" b="1" dirty="0" err="1"/>
              <a:t>ExecuteReader</a:t>
            </a:r>
            <a:r>
              <a:rPr lang="en-US" sz="1500" b="1" dirty="0"/>
              <a:t> </a:t>
            </a:r>
            <a:r>
              <a:rPr lang="en-US" sz="1500" dirty="0"/>
              <a:t>– executes SQL statement and returns </a:t>
            </a:r>
            <a:r>
              <a:rPr lang="en-US" sz="1500" dirty="0" err="1"/>
              <a:t>SqlDataReader</a:t>
            </a:r>
            <a:r>
              <a:rPr lang="en-US" sz="1500" dirty="0"/>
              <a:t> which allows read rows</a:t>
            </a:r>
          </a:p>
          <a:p>
            <a:pPr algn="just"/>
            <a:endParaRPr lang="en-US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224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/>
              <a:t>ExecuteNonQuery</a:t>
            </a:r>
            <a:r>
              <a:rPr lang="en-US" sz="1800" dirty="0"/>
              <a:t> example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0" y="1902965"/>
            <a:ext cx="9632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"CREATE TABLE Users(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 null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identity(1,1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primary key, name NVARCHAR(255))"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2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/>
              <a:t>ExecuteScalar</a:t>
            </a:r>
            <a:r>
              <a:rPr lang="en-US" sz="1800" dirty="0"/>
              <a:t> example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168876" y="1822723"/>
            <a:ext cx="90884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COUNT(*) FROM Users;"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sqlCommand.ExecuteScalar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7" ma:contentTypeDescription="Create a new document." ma:contentTypeScope="" ma:versionID="0b727759c44e4b306d1de38c33a8d43a">
  <xsd:schema xmlns:xsd="http://www.w3.org/2001/XMLSchema" xmlns:xs="http://www.w3.org/2001/XMLSchema" xmlns:p="http://schemas.microsoft.com/office/2006/metadata/properties" xmlns:ns2="532134fb-f5a0-4ded-9879-b62317c7c28f" xmlns:ns3="33e4a1ea-af2b-4409-80d7-554cb809ebfd" targetNamespace="http://schemas.microsoft.com/office/2006/metadata/properties" ma:root="true" ma:fieldsID="028d5caaacd1a162c8122fcb1df7138e" ns2:_="" ns3:_="">
    <xsd:import namespace="532134fb-f5a0-4ded-9879-b62317c7c28f"/>
    <xsd:import namespace="33e4a1ea-af2b-4409-80d7-554cb809e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4a1ea-af2b-4409-80d7-554cb809e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1E64DD-B001-438C-940C-2B6555590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CE90B0-C68F-4275-97F0-E690CC7269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134fb-f5a0-4ded-9879-b62317c7c28f"/>
    <ds:schemaRef ds:uri="33e4a1ea-af2b-4409-80d7-554cb809e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676BCF-11CA-45CC-8DAB-A3014A769BFC}">
  <ds:schemaRefs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33e4a1ea-af2b-4409-80d7-554cb809ebfd"/>
    <ds:schemaRef ds:uri="532134fb-f5a0-4ded-9879-b62317c7c28f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5236</TotalTime>
  <Words>1145</Words>
  <Application>Microsoft Office PowerPoint</Application>
  <PresentationFormat>On-screen Show (4:3)</PresentationFormat>
  <Paragraphs>248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Franklin Gothic Book</vt:lpstr>
      <vt:lpstr>Franklin Gothic Medium</vt:lpstr>
      <vt:lpstr>Office Theme</vt:lpstr>
      <vt:lpstr>Microsoft ADO.NET</vt:lpstr>
      <vt:lpstr>OBjectives</vt:lpstr>
      <vt:lpstr>What is ADO.NET </vt:lpstr>
      <vt:lpstr>ADO.NET Architecture</vt:lpstr>
      <vt:lpstr>SQLConnection</vt:lpstr>
      <vt:lpstr>SQLConnection</vt:lpstr>
      <vt:lpstr>SqlCommand</vt:lpstr>
      <vt:lpstr>SqlCommand</vt:lpstr>
      <vt:lpstr>SqlCommand</vt:lpstr>
      <vt:lpstr>SqlCommand</vt:lpstr>
      <vt:lpstr>Query Parametrization</vt:lpstr>
      <vt:lpstr>Query Parametrization</vt:lpstr>
      <vt:lpstr>Datatable</vt:lpstr>
      <vt:lpstr>DataTable - DataColumn</vt:lpstr>
      <vt:lpstr>DataTable - Datarow</vt:lpstr>
      <vt:lpstr>Dataset</vt:lpstr>
      <vt:lpstr>Dataadapter</vt:lpstr>
      <vt:lpstr>Dataadapter – Commands</vt:lpstr>
      <vt:lpstr>Dataadapter – Select command</vt:lpstr>
      <vt:lpstr>Dataadapter – INSERT command</vt:lpstr>
      <vt:lpstr>Assignment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Ion Gandrabura</cp:lastModifiedBy>
  <cp:revision>683</cp:revision>
  <dcterms:created xsi:type="dcterms:W3CDTF">2014-05-22T08:31:16Z</dcterms:created>
  <dcterms:modified xsi:type="dcterms:W3CDTF">2018-08-15T06:05:44Z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