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56" r:id="rId6"/>
    <p:sldId id="261" r:id="rId7"/>
    <p:sldId id="277" r:id="rId8"/>
    <p:sldId id="278" r:id="rId9"/>
    <p:sldId id="276" r:id="rId10"/>
    <p:sldId id="270" r:id="rId11"/>
    <p:sldId id="271" r:id="rId12"/>
    <p:sldId id="262" r:id="rId13"/>
    <p:sldId id="264" r:id="rId14"/>
    <p:sldId id="263" r:id="rId15"/>
    <p:sldId id="266" r:id="rId16"/>
    <p:sldId id="265" r:id="rId17"/>
    <p:sldId id="268" r:id="rId18"/>
    <p:sldId id="269" r:id="rId19"/>
    <p:sldId id="273" r:id="rId20"/>
    <p:sldId id="274" r:id="rId21"/>
    <p:sldId id="275" r:id="rId22"/>
    <p:sldId id="272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8" r:id="rId32"/>
    <p:sldId id="287" r:id="rId33"/>
    <p:sldId id="289" r:id="rId34"/>
    <p:sldId id="260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73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6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" y="0"/>
            <a:ext cx="9144000" cy="56345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7457"/>
          </a:xfrm>
        </p:spPr>
        <p:txBody>
          <a:bodyPr/>
          <a:lstStyle>
            <a:lvl1pPr>
              <a:defRPr cap="all" baseline="0">
                <a:solidFill>
                  <a:srgbClr val="1E73B9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61366"/>
            <a:ext cx="7886700" cy="4145521"/>
          </a:xfrm>
        </p:spPr>
        <p:txBody>
          <a:bodyPr/>
          <a:lstStyle>
            <a:lvl1pPr>
              <a:defRPr>
                <a:solidFill>
                  <a:srgbClr val="1E73B9"/>
                </a:solidFill>
                <a:latin typeface="Franklin Gothic Book" panose="020B0503020102020204" pitchFamily="34" charset="0"/>
              </a:defRPr>
            </a:lvl1pPr>
            <a:lvl2pPr>
              <a:defRPr>
                <a:solidFill>
                  <a:srgbClr val="1E73B9"/>
                </a:solidFill>
                <a:latin typeface="Franklin Gothic Book" panose="020B0503020102020204" pitchFamily="34" charset="0"/>
              </a:defRPr>
            </a:lvl2pPr>
            <a:lvl3pPr>
              <a:defRPr>
                <a:solidFill>
                  <a:srgbClr val="1E73B9"/>
                </a:solidFill>
                <a:latin typeface="Franklin Gothic Book" panose="020B0503020102020204" pitchFamily="34" charset="0"/>
              </a:defRPr>
            </a:lvl3pPr>
            <a:lvl4pPr>
              <a:defRPr>
                <a:solidFill>
                  <a:srgbClr val="1E73B9"/>
                </a:solidFill>
                <a:latin typeface="Franklin Gothic Book" panose="020B0503020102020204" pitchFamily="34" charset="0"/>
              </a:defRPr>
            </a:lvl4pPr>
            <a:lvl5pPr>
              <a:defRPr>
                <a:solidFill>
                  <a:srgbClr val="1E73B9"/>
                </a:solidFill>
                <a:latin typeface="Franklin Gothic Book" panose="020B05030201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396" y="5951822"/>
            <a:ext cx="2017209" cy="557387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733689" y="1058374"/>
            <a:ext cx="7705536" cy="2187"/>
          </a:xfrm>
          <a:prstGeom prst="line">
            <a:avLst/>
          </a:prstGeom>
          <a:ln>
            <a:solidFill>
              <a:srgbClr val="1E73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30259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 cap="all" baseline="0">
                <a:solidFill>
                  <a:schemeClr val="bg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 cap="all" baseline="0">
                <a:solidFill>
                  <a:schemeClr val="bg1"/>
                </a:solidFill>
                <a:latin typeface="Franklin Gothic Book" panose="020B05030201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396" y="5951822"/>
            <a:ext cx="2017209" cy="557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9852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260" y="2425149"/>
            <a:ext cx="4535480" cy="1253225"/>
          </a:xfrm>
          <a:prstGeom prst="rect">
            <a:avLst/>
          </a:prstGeom>
        </p:spPr>
      </p:pic>
      <p:cxnSp>
        <p:nvCxnSpPr>
          <p:cNvPr id="7" name="Straight Connector 6"/>
          <p:cNvCxnSpPr/>
          <p:nvPr userDrawn="1"/>
        </p:nvCxnSpPr>
        <p:spPr>
          <a:xfrm flipV="1">
            <a:off x="724653" y="4874877"/>
            <a:ext cx="7694694" cy="1590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17805" y="5067152"/>
            <a:ext cx="7886700" cy="285526"/>
          </a:xfrm>
        </p:spPr>
        <p:txBody>
          <a:bodyPr>
            <a:normAutofit/>
          </a:bodyPr>
          <a:lstStyle>
            <a:lvl1pPr>
              <a:defRPr sz="2000" cap="all" baseline="0">
                <a:solidFill>
                  <a:schemeClr val="bg1"/>
                </a:solidFill>
                <a:latin typeface="Franklin Gothic Medium" panose="020B06030201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617805" y="5365824"/>
            <a:ext cx="7886700" cy="262853"/>
          </a:xfrm>
        </p:spPr>
        <p:txBody>
          <a:bodyPr>
            <a:normAutofit/>
          </a:bodyPr>
          <a:lstStyle>
            <a:lvl1pPr marL="0" indent="0" algn="l">
              <a:buNone/>
              <a:defRPr sz="1400" cap="all" baseline="0">
                <a:solidFill>
                  <a:schemeClr val="bg1"/>
                </a:solidFill>
                <a:latin typeface="Franklin Gothic Book" panose="020B05030201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7175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73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343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  <p:sldLayoutId id="2147483655" r:id="rId3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805" y="5098460"/>
            <a:ext cx="7886700" cy="285526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Sql</a:t>
            </a:r>
            <a:r>
              <a:rPr lang="en-US" dirty="0" smtClean="0"/>
              <a:t> </a:t>
            </a:r>
            <a:r>
              <a:rPr lang="en-US" dirty="0" err="1" smtClean="0"/>
              <a:t>subqueries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7805" y="5662387"/>
            <a:ext cx="7886700" cy="262853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Yurii</a:t>
            </a:r>
            <a:r>
              <a:rPr lang="en-US" dirty="0" smtClean="0"/>
              <a:t> Hohan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19783" y="4450728"/>
            <a:ext cx="3759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Continuous staff </a:t>
            </a:r>
            <a:r>
              <a:rPr lang="en-GB" dirty="0"/>
              <a:t>improvement project</a:t>
            </a:r>
          </a:p>
        </p:txBody>
      </p:sp>
    </p:spTree>
    <p:extLst>
      <p:ext uri="{BB962C8B-B14F-4D97-AF65-F5344CB8AC3E}">
        <p14:creationId xmlns:p14="http://schemas.microsoft.com/office/powerpoint/2010/main" val="4113233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Subqueries</a:t>
            </a:r>
            <a:r>
              <a:rPr lang="en-US" dirty="0"/>
              <a:t> with 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pPr marL="0" indent="0" algn="just">
              <a:buNone/>
            </a:pPr>
            <a:r>
              <a:rPr lang="en-US" sz="2000" b="1" dirty="0" smtClean="0"/>
              <a:t>Example</a:t>
            </a:r>
            <a:r>
              <a:rPr lang="en-US" sz="2000" dirty="0" smtClean="0"/>
              <a:t>. Write a query returning Name, Surname and Team Name of those pilots who race for teams with headquarters in UK.</a:t>
            </a:r>
          </a:p>
          <a:p>
            <a:pPr marL="0" indent="0" algn="just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   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Surname, Name,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TeamFullName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FROM         Pilots</a:t>
            </a:r>
          </a:p>
          <a:p>
            <a:pPr marL="0" indent="0" algn="just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WHERE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TeamFullName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</a:p>
          <a:p>
            <a:pPr marL="0" indent="0" algn="just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(SELECT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FullName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FROM          Teams</a:t>
            </a:r>
          </a:p>
          <a:p>
            <a:pPr marL="0" indent="0" algn="just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WHERE      (Location LIKE '%UK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%'))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638" y="3687077"/>
            <a:ext cx="4486275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1848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Subqueries</a:t>
            </a:r>
            <a:r>
              <a:rPr lang="en-US" dirty="0"/>
              <a:t> with 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pPr marL="0" indent="0" algn="just">
              <a:buNone/>
            </a:pPr>
            <a:r>
              <a:rPr lang="en-US" sz="2000" b="1" dirty="0" smtClean="0"/>
              <a:t>Example</a:t>
            </a:r>
            <a:r>
              <a:rPr lang="en-US" sz="2000" dirty="0" smtClean="0"/>
              <a:t>. Write a query returning Name and Surname of those pilots who won on tracks which have debuted in 21</a:t>
            </a:r>
            <a:r>
              <a:rPr lang="en-US" sz="2000" baseline="30000" dirty="0" smtClean="0"/>
              <a:t>st</a:t>
            </a:r>
            <a:r>
              <a:rPr lang="en-US" sz="2000" dirty="0" smtClean="0"/>
              <a:t> century.</a:t>
            </a:r>
          </a:p>
          <a:p>
            <a:pPr marL="0" indent="0" algn="just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SELECT Surname,</a:t>
            </a:r>
          </a:p>
          <a:p>
            <a:pPr marL="0" indent="0" algn="just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Name</a:t>
            </a:r>
          </a:p>
          <a:p>
            <a:pPr marL="0" indent="0" algn="just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FROM   Pilots</a:t>
            </a:r>
          </a:p>
          <a:p>
            <a:pPr marL="0" indent="0" algn="just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WHERE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IDPilot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 (SELECT DISTINCT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PastWinners.IdPilot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FROM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PastWinners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INNER JOIN</a:t>
            </a:r>
          </a:p>
          <a:p>
            <a:pPr marL="0" indent="0" algn="just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RaceTracks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  <a:p>
            <a:pPr marL="0" indent="0" algn="just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PastWinners.TrackName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RaceTracks.TrackName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WHERE 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RaceTracks.DebuteYear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BETWEEN 2000 AND 2100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9185" y="1932416"/>
            <a:ext cx="2809875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9264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Subqueries</a:t>
            </a:r>
            <a:r>
              <a:rPr lang="en-US" dirty="0"/>
              <a:t> with </a:t>
            </a:r>
            <a:r>
              <a:rPr lang="en-US" dirty="0" smtClean="0"/>
              <a:t>Not 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pPr marL="0" indent="0" algn="just">
              <a:buNone/>
            </a:pPr>
            <a:r>
              <a:rPr lang="en-US" sz="2000" b="1" dirty="0" smtClean="0"/>
              <a:t>Example</a:t>
            </a:r>
            <a:r>
              <a:rPr lang="en-US" sz="2000" dirty="0" smtClean="0"/>
              <a:t>. Write a query returning Names of Teams who are not using Ferrari or </a:t>
            </a:r>
            <a:r>
              <a:rPr lang="en-US" sz="2000" dirty="0" err="1" smtClean="0"/>
              <a:t>Mclaren</a:t>
            </a:r>
            <a:r>
              <a:rPr lang="en-US" sz="2000" dirty="0" smtClean="0"/>
              <a:t> engines.</a:t>
            </a:r>
          </a:p>
          <a:p>
            <a:pPr marL="0" indent="0" algn="just">
              <a:buNone/>
            </a:pPr>
            <a:endParaRPr lang="en-US" sz="1400" dirty="0" smtClean="0"/>
          </a:p>
          <a:p>
            <a:pPr marL="0" indent="0" algn="just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TeamBoss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Engine,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ConstructorTitles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FROM         Teams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WHERE     (Engine NOT IN ('Mercedes-Benz FO 108W', 'Ferrari Type 056'))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3678838"/>
            <a:ext cx="473392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8924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Subqueries</a:t>
            </a:r>
            <a:r>
              <a:rPr lang="en-US" dirty="0"/>
              <a:t> with </a:t>
            </a:r>
            <a:r>
              <a:rPr lang="en-US" dirty="0" smtClean="0"/>
              <a:t>Exists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pPr algn="just"/>
            <a:r>
              <a:rPr lang="en-US" sz="2000" dirty="0" smtClean="0"/>
              <a:t>Using </a:t>
            </a:r>
            <a:r>
              <a:rPr lang="en-US" sz="2000" dirty="0"/>
              <a:t>EXISTS we see if there is at least one element in a </a:t>
            </a:r>
            <a:r>
              <a:rPr lang="en-US" sz="2000" dirty="0" smtClean="0"/>
              <a:t>set</a:t>
            </a:r>
          </a:p>
          <a:p>
            <a:pPr algn="just"/>
            <a:r>
              <a:rPr lang="en-US" sz="2000" dirty="0" smtClean="0"/>
              <a:t> </a:t>
            </a:r>
            <a:r>
              <a:rPr lang="en-US" sz="2000" dirty="0"/>
              <a:t>NOT EXISTS is true if the set is </a:t>
            </a:r>
            <a:r>
              <a:rPr lang="en-US" sz="2000" dirty="0" smtClean="0"/>
              <a:t>empty</a:t>
            </a:r>
          </a:p>
          <a:p>
            <a:pPr algn="just"/>
            <a:r>
              <a:rPr lang="en-US" sz="2000" dirty="0" smtClean="0"/>
              <a:t>The </a:t>
            </a:r>
            <a:r>
              <a:rPr lang="en-US" sz="2000" dirty="0"/>
              <a:t>set is always given by a </a:t>
            </a:r>
            <a:r>
              <a:rPr lang="en-US" sz="2000" dirty="0" err="1" smtClean="0"/>
              <a:t>subquery</a:t>
            </a:r>
            <a:endParaRPr lang="en-US" sz="2000" dirty="0" smtClean="0"/>
          </a:p>
          <a:p>
            <a:pPr algn="just"/>
            <a:endParaRPr lang="en-US" sz="2000" dirty="0"/>
          </a:p>
          <a:p>
            <a:pPr marL="0" indent="0" algn="just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EXISTS </a:t>
            </a:r>
            <a:r>
              <a:rPr lang="en-US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subquery</a:t>
            </a:r>
            <a:endParaRPr lang="en-US" sz="1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en-US" sz="1500" dirty="0" smtClean="0">
                <a:cs typeface="Courier New" panose="02070309020205020404" pitchFamily="49" charset="0"/>
              </a:rPr>
              <a:t>, </a:t>
            </a:r>
            <a:r>
              <a:rPr lang="en-US" sz="2000" dirty="0" smtClean="0">
                <a:cs typeface="Courier New" panose="02070309020205020404" pitchFamily="49" charset="0"/>
              </a:rPr>
              <a:t>where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subquery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cs typeface="Courier New" panose="02070309020205020404" pitchFamily="49" charset="0"/>
              </a:rPr>
              <a:t>is </a:t>
            </a:r>
            <a:r>
              <a:rPr lang="en-US" sz="2000" dirty="0">
                <a:cs typeface="Courier New" panose="02070309020205020404" pitchFamily="49" charset="0"/>
              </a:rPr>
              <a:t>a restricted SELECT statement. The INTO keyword is not allowed. </a:t>
            </a:r>
            <a:endParaRPr lang="en-US" sz="2000" dirty="0" smtClean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7005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Subqueries</a:t>
            </a:r>
            <a:r>
              <a:rPr lang="en-US" dirty="0" smtClean="0"/>
              <a:t> </a:t>
            </a:r>
            <a:r>
              <a:rPr lang="en-US" dirty="0"/>
              <a:t>with </a:t>
            </a:r>
            <a:r>
              <a:rPr lang="en-US" dirty="0" smtClean="0"/>
              <a:t>Exists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pPr marL="0" indent="0" algn="just">
              <a:buNone/>
            </a:pPr>
            <a:r>
              <a:rPr lang="en-US" sz="2000" b="1" dirty="0" smtClean="0"/>
              <a:t>Example</a:t>
            </a:r>
            <a:r>
              <a:rPr lang="en-US" sz="2000" dirty="0" smtClean="0"/>
              <a:t>. Write a query returning track name and location of those race tracks where </a:t>
            </a:r>
            <a:r>
              <a:rPr lang="en-US" sz="2000" dirty="0"/>
              <a:t>G</a:t>
            </a:r>
            <a:r>
              <a:rPr lang="en-US" sz="2000" dirty="0" smtClean="0"/>
              <a:t>rand Prix took place in 2009</a:t>
            </a:r>
          </a:p>
          <a:p>
            <a:pPr marL="0" indent="0" algn="just">
              <a:buNone/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TrackName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Location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FROM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RaceTracks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WHERE     EXISTS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(SELECT    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Year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FROM         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PastWinners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WHERE      (Year = 2009) AND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RaceTracks.TrackName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TrackName</a:t>
            </a:r>
            <a:r>
              <a:rPr lang="en-US" sz="1400" dirty="0"/>
              <a:t>))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119" y="4189585"/>
            <a:ext cx="4438650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4066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Subqueries</a:t>
            </a:r>
            <a:r>
              <a:rPr lang="en-US" dirty="0" smtClean="0"/>
              <a:t> </a:t>
            </a:r>
            <a:r>
              <a:rPr lang="en-US" dirty="0"/>
              <a:t>with </a:t>
            </a:r>
            <a:r>
              <a:rPr lang="en-US" dirty="0" smtClean="0"/>
              <a:t>Exists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pPr marL="0" indent="0" algn="just">
              <a:buNone/>
            </a:pPr>
            <a:r>
              <a:rPr lang="en-US" sz="2000" b="1" dirty="0" smtClean="0"/>
              <a:t>Example</a:t>
            </a:r>
            <a:r>
              <a:rPr lang="en-US" sz="2000" dirty="0" smtClean="0"/>
              <a:t>. Write a name, department and manager of each manager</a:t>
            </a:r>
          </a:p>
          <a:p>
            <a:pPr marL="0" indent="0" algn="just">
              <a:buNone/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E2.Name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E2.Department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E2.Manager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FROM   Employee AS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E2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WHERE  EXISTS (SELECT *</a:t>
            </a:r>
          </a:p>
          <a:p>
            <a:pPr marL="0" indent="0" algn="just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FROM   Employee AS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E1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WHERE  E2.Name = E1.Manager);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5475" y="1876940"/>
            <a:ext cx="2809875" cy="200025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607" y="3877190"/>
            <a:ext cx="2847975" cy="721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721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Subqueries</a:t>
            </a:r>
            <a:r>
              <a:rPr lang="en-US" dirty="0"/>
              <a:t> with </a:t>
            </a:r>
            <a:r>
              <a:rPr lang="en-US" dirty="0" smtClean="0"/>
              <a:t>All/ANY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pPr algn="just"/>
            <a:r>
              <a:rPr lang="en-US" sz="2000" dirty="0"/>
              <a:t>ANY and ALL compare a single value to a set of </a:t>
            </a:r>
            <a:r>
              <a:rPr lang="en-US" sz="2000" dirty="0" smtClean="0"/>
              <a:t>values</a:t>
            </a:r>
          </a:p>
          <a:p>
            <a:pPr algn="just"/>
            <a:r>
              <a:rPr lang="en-US" sz="2000" dirty="0" smtClean="0"/>
              <a:t>They </a:t>
            </a:r>
            <a:r>
              <a:rPr lang="en-US" sz="2000" dirty="0"/>
              <a:t>are used with comparison operators like =, &gt;, &lt;&gt;, &gt;=, </a:t>
            </a:r>
            <a:r>
              <a:rPr lang="en-US" sz="2000" dirty="0" smtClean="0"/>
              <a:t>&lt;=</a:t>
            </a:r>
          </a:p>
          <a:p>
            <a:pPr algn="just"/>
            <a:r>
              <a:rPr lang="en-US" sz="2000" b="1" dirty="0" err="1" smtClean="0"/>
              <a:t>val</a:t>
            </a:r>
            <a:r>
              <a:rPr lang="en-US" sz="2000" b="1" dirty="0" smtClean="0"/>
              <a:t> </a:t>
            </a:r>
            <a:r>
              <a:rPr lang="en-US" sz="2000" b="1" dirty="0"/>
              <a:t>= ANY (set) </a:t>
            </a:r>
            <a:r>
              <a:rPr lang="en-US" sz="2000" dirty="0"/>
              <a:t>is true if there is at least one member of the set equal to the </a:t>
            </a:r>
            <a:r>
              <a:rPr lang="en-US" sz="2000" dirty="0" smtClean="0"/>
              <a:t>value.</a:t>
            </a:r>
          </a:p>
          <a:p>
            <a:pPr algn="just"/>
            <a:r>
              <a:rPr lang="en-US" sz="2000" b="1" dirty="0" smtClean="0"/>
              <a:t> </a:t>
            </a:r>
            <a:r>
              <a:rPr lang="en-US" sz="2000" b="1" dirty="0" err="1"/>
              <a:t>val</a:t>
            </a:r>
            <a:r>
              <a:rPr lang="en-US" sz="2000" b="1" dirty="0"/>
              <a:t> = ALL (set) </a:t>
            </a:r>
            <a:r>
              <a:rPr lang="en-US" sz="2000" dirty="0"/>
              <a:t>is true if all members of the set are equal to the </a:t>
            </a:r>
            <a:r>
              <a:rPr lang="en-US" sz="2000" dirty="0" smtClean="0"/>
              <a:t>value.</a:t>
            </a:r>
            <a:endParaRPr lang="en-US" sz="2000" dirty="0" smtClean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9861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Subqueries</a:t>
            </a:r>
            <a:r>
              <a:rPr lang="en-US" dirty="0"/>
              <a:t> </a:t>
            </a:r>
            <a:r>
              <a:rPr lang="en-US" dirty="0" smtClean="0"/>
              <a:t>with ANY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pPr marL="0" indent="0" algn="just">
              <a:buNone/>
            </a:pPr>
            <a:r>
              <a:rPr lang="en-US" sz="2000" b="1" dirty="0" smtClean="0"/>
              <a:t>Example</a:t>
            </a:r>
            <a:r>
              <a:rPr lang="en-US" sz="2000" dirty="0" smtClean="0"/>
              <a:t>. Write a query returning surname, name and year of triumph of all Grand-Prix Australia winners.</a:t>
            </a:r>
          </a:p>
          <a:p>
            <a:pPr marL="0" indent="0"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SELECT   Surname,</a:t>
            </a:r>
          </a:p>
          <a:p>
            <a:pPr marL="0" indent="0"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Name,</a:t>
            </a:r>
          </a:p>
          <a:p>
            <a:pPr marL="0" indent="0"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(SELECT </a:t>
            </a:r>
            <a:r>
              <a:rPr lang="en-US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Top 1 Year</a:t>
            </a:r>
            <a:endParaRPr lang="en-US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FROM   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PastWinners</a:t>
            </a:r>
            <a:endParaRPr lang="en-US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WHERE  (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TrackName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= 'Albert Park')</a:t>
            </a:r>
          </a:p>
          <a:p>
            <a:pPr marL="0" indent="0"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AND (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Pilots.IDPilot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IdPilot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)) AS Year</a:t>
            </a:r>
          </a:p>
          <a:p>
            <a:pPr marL="0" indent="0"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FROM     Pilots</a:t>
            </a:r>
          </a:p>
          <a:p>
            <a:pPr marL="0" indent="0"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WHERE    </a:t>
            </a:r>
            <a:r>
              <a:rPr lang="en-US" sz="1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IDPilot</a:t>
            </a:r>
            <a:r>
              <a:rPr lang="en-US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= ANY (SELECT 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IdPilot</a:t>
            </a:r>
            <a:endParaRPr lang="en-US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FROM   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PastWinners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AS PastWinners_1</a:t>
            </a:r>
          </a:p>
          <a:p>
            <a:pPr marL="0" indent="0"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WHERE  (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TrackName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= 'Albert Park</a:t>
            </a:r>
            <a:r>
              <a:rPr lang="en-US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'))</a:t>
            </a:r>
            <a:endParaRPr lang="en-US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ORDER BY Surname, Name;</a:t>
            </a:r>
            <a:endParaRPr lang="en-US" sz="2000" dirty="0" smtClean="0">
              <a:cs typeface="Courier New" panose="02070309020205020404" pitchFamily="49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6892" y="1932417"/>
            <a:ext cx="321945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228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Subqueries</a:t>
            </a:r>
            <a:r>
              <a:rPr lang="en-US" dirty="0"/>
              <a:t> </a:t>
            </a:r>
            <a:r>
              <a:rPr lang="en-US" dirty="0" smtClean="0"/>
              <a:t>with 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pPr marL="0" indent="0" algn="just">
              <a:buNone/>
            </a:pPr>
            <a:r>
              <a:rPr lang="en-US" sz="2000" b="1" dirty="0" smtClean="0"/>
              <a:t>Example</a:t>
            </a:r>
            <a:r>
              <a:rPr lang="en-US" sz="2000" dirty="0" smtClean="0"/>
              <a:t>. Write a query returning info about the team with the most trophies won in F1 history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SELECT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Location,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ConstructorTitles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Wins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FROM         Teams</a:t>
            </a:r>
          </a:p>
          <a:p>
            <a:pPr marL="0" indent="0">
              <a:buNone/>
            </a:pP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WHERE     </a:t>
            </a:r>
            <a:r>
              <a:rPr lang="ru-RU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ConstructorTitles</a:t>
            </a:r>
            <a:r>
              <a: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&gt;= ALL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(SELECT    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ConstructorTitles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FROM         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Teams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AS Teams_1</a:t>
            </a:r>
            <a:r>
              <a: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68" y="3596460"/>
            <a:ext cx="541972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5234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en-US" sz="3200" dirty="0"/>
              <a:t>SQL correlated </a:t>
            </a:r>
            <a:r>
              <a:rPr lang="en-US" sz="3200" dirty="0" err="1"/>
              <a:t>subquery</a:t>
            </a:r>
            <a:r>
              <a:rPr lang="en-US" sz="3200" dirty="0"/>
              <a:t> in HAVING </a:t>
            </a:r>
            <a:r>
              <a:rPr lang="en-US" sz="3200" dirty="0" smtClean="0"/>
              <a:t>clause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pPr marL="0" indent="0" algn="just">
              <a:buNone/>
            </a:pPr>
            <a:r>
              <a:rPr lang="en-US" sz="2000" b="1" dirty="0" smtClean="0"/>
              <a:t>Example</a:t>
            </a:r>
            <a:r>
              <a:rPr lang="en-US" sz="2000" dirty="0" smtClean="0"/>
              <a:t>. The </a:t>
            </a:r>
            <a:r>
              <a:rPr lang="en-US" sz="2000" dirty="0"/>
              <a:t>following query </a:t>
            </a:r>
            <a:r>
              <a:rPr lang="en-US" sz="2000" dirty="0" smtClean="0"/>
              <a:t>selects category Id and Name for those categories where there is a product whose max price  is greater than two average prices of all products within the category.</a:t>
            </a:r>
          </a:p>
          <a:p>
            <a:pPr marL="0" indent="0" fontAlgn="base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SELECT  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t1.categoryID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categoryName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fontAlgn="base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 products t1</a:t>
            </a:r>
          </a:p>
          <a:p>
            <a:pPr marL="0" indent="0" fontAlgn="base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INNER JOIN</a:t>
            </a:r>
          </a:p>
          <a:p>
            <a:pPr marL="0" indent="0" fontAlgn="base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categories c ON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c.categoryID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t1.categoryID</a:t>
            </a:r>
          </a:p>
          <a:p>
            <a:pPr marL="0" indent="0" fontAlgn="base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GROUP BY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categoryID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categoryName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fontAlgn="base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HAVING MAX(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unitprice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&gt; ALL (</a:t>
            </a:r>
          </a:p>
          <a:p>
            <a:pPr marL="0" indent="0" fontAlgn="base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 SELECT  2 * AVG(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unitprice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fontAlgn="base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 FROM</a:t>
            </a:r>
          </a:p>
          <a:p>
            <a:pPr marL="0" indent="0" fontAlgn="base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products t2</a:t>
            </a:r>
          </a:p>
          <a:p>
            <a:pPr marL="0" indent="0" fontAlgn="base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WHERE</a:t>
            </a:r>
          </a:p>
          <a:p>
            <a:pPr marL="0" indent="0" fontAlgn="base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t1.categoryID = t2.categoryID)</a:t>
            </a:r>
          </a:p>
          <a:p>
            <a:pPr algn="just"/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5412" y="2349328"/>
            <a:ext cx="19431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606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1077140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6568" y="2629972"/>
            <a:ext cx="6858000" cy="3136513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Single Row </a:t>
            </a:r>
            <a:r>
              <a:rPr lang="en-US" dirty="0" err="1"/>
              <a:t>Subqueries</a:t>
            </a: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Multiple Rows </a:t>
            </a:r>
            <a:r>
              <a:rPr lang="en-US" dirty="0" err="1"/>
              <a:t>Subqueries</a:t>
            </a: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err="1" smtClean="0"/>
              <a:t>CorrelatEd</a:t>
            </a:r>
            <a:r>
              <a:rPr lang="en-US" dirty="0" smtClean="0"/>
              <a:t> </a:t>
            </a:r>
            <a:r>
              <a:rPr lang="en-US" dirty="0" err="1"/>
              <a:t>Subqueries</a:t>
            </a: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Using operator IN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Using operator EXISTS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Using operators ANY</a:t>
            </a:r>
            <a:r>
              <a:rPr lang="en-US" dirty="0" smtClean="0"/>
              <a:t>, </a:t>
            </a:r>
            <a:r>
              <a:rPr lang="en-US" dirty="0"/>
              <a:t>ALL.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Case </a:t>
            </a:r>
            <a:r>
              <a:rPr lang="en-US" dirty="0" smtClean="0"/>
              <a:t>Keyword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smtClean="0"/>
              <a:t>Relational Division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1753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CASE Expression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pPr marL="0" indent="0" algn="just">
              <a:buNone/>
            </a:pPr>
            <a:r>
              <a:rPr lang="en-US" sz="2000" b="1" dirty="0" smtClean="0"/>
              <a:t>CASE </a:t>
            </a:r>
            <a:r>
              <a:rPr lang="en-US" sz="2000" dirty="0" smtClean="0"/>
              <a:t>is </a:t>
            </a:r>
            <a:r>
              <a:rPr lang="en-US" sz="2000" dirty="0"/>
              <a:t>the special scalar expression in SQL language. CASE expression is widely used to facilitate determining / setting a new value from user input values. CASE expression can be used for various purposes which depends on the business logic.</a:t>
            </a:r>
          </a:p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r>
              <a:rPr lang="en-US" sz="2000" b="1" dirty="0"/>
              <a:t>CASE</a:t>
            </a:r>
            <a:r>
              <a:rPr lang="en-US" sz="2000" dirty="0"/>
              <a:t> expression is mostly used in SQL stored procedure or as a formula for a particular column, which optimizes the SQL statements.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3965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Syntax of CASE Expression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pPr marL="0" indent="0" algn="just">
              <a:buNone/>
            </a:pPr>
            <a:r>
              <a:rPr lang="en-US" sz="2000" b="1" dirty="0"/>
              <a:t>SQL CASE </a:t>
            </a:r>
            <a:r>
              <a:rPr lang="en-US" sz="2000" dirty="0"/>
              <a:t>expression is used as a type of </a:t>
            </a:r>
            <a:r>
              <a:rPr lang="en-US" sz="2000" b="1" dirty="0"/>
              <a:t>IF-THEN-ELSE</a:t>
            </a:r>
            <a:r>
              <a:rPr lang="en-US" sz="2000" dirty="0"/>
              <a:t> statement. It is similar to switch statement in recent programming languages such as C# and Java. The syntax of the CASE statement is simple as follows</a:t>
            </a:r>
            <a:r>
              <a:rPr lang="en-US" sz="2000" b="1" dirty="0" smtClean="0"/>
              <a:t>:</a:t>
            </a:r>
          </a:p>
          <a:p>
            <a:pPr marL="0" indent="0" algn="just">
              <a:buNone/>
            </a:pPr>
            <a:endParaRPr lang="en-US" sz="2000" b="1" dirty="0"/>
          </a:p>
          <a:p>
            <a:pPr marL="0" indent="0" algn="just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column_name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 algn="just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WHEN condition1 THEN result1  </a:t>
            </a:r>
          </a:p>
          <a:p>
            <a:pPr marL="0" indent="0" algn="just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WHEN condition2 THEN result2  </a:t>
            </a:r>
          </a:p>
          <a:p>
            <a:pPr marL="0" indent="0" algn="just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...  </a:t>
            </a:r>
          </a:p>
          <a:p>
            <a:pPr marL="0" indent="0" algn="just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ELSE result  </a:t>
            </a:r>
          </a:p>
          <a:p>
            <a:pPr marL="0" indent="0" algn="just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END</a:t>
            </a:r>
          </a:p>
          <a:p>
            <a:pPr marL="0" indent="0" algn="just">
              <a:buNone/>
            </a:pP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704962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Case Example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pPr marL="0" indent="0" algn="just">
              <a:buNone/>
            </a:pPr>
            <a:r>
              <a:rPr lang="en-US" sz="2000" b="1" dirty="0" smtClean="0"/>
              <a:t>Example. </a:t>
            </a:r>
            <a:r>
              <a:rPr lang="en-US" sz="2000" dirty="0" smtClean="0"/>
              <a:t>Write a query that returns store name, sales for new season according to formula (increase by 100% for LA stores and by 50% for San Diego stores) and </a:t>
            </a:r>
            <a:r>
              <a:rPr lang="en-US" sz="2000" dirty="0" err="1" smtClean="0"/>
              <a:t>Tax_Date</a:t>
            </a:r>
            <a:r>
              <a:rPr lang="en-US" sz="2000" b="1" dirty="0" smtClean="0"/>
              <a:t>:</a:t>
            </a:r>
          </a:p>
          <a:p>
            <a:pPr marL="0" indent="0" algn="just">
              <a:buNone/>
            </a:pPr>
            <a:endParaRPr lang="en-US" sz="2000" b="1" dirty="0"/>
          </a:p>
          <a:p>
            <a:pPr marL="0" indent="0" algn="just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Store_Name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 algn="just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CASE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Store_Name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 algn="just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WHEN 'Los Angeles' THEN Sales * 2 </a:t>
            </a:r>
          </a:p>
          <a:p>
            <a:pPr marL="0" indent="0" algn="just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WHEN 'San Diego' THEN Sales * 1.5 ELSE Sales </a:t>
            </a:r>
          </a:p>
          <a:p>
            <a:pPr marL="0" indent="0" algn="just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END AS "New Sales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Tax_Date</a:t>
            </a: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FROM  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Store_Information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000" b="1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9881558"/>
              </p:ext>
            </p:extLst>
          </p:nvPr>
        </p:nvGraphicFramePr>
        <p:xfrm>
          <a:off x="5634681" y="2446638"/>
          <a:ext cx="2489200" cy="952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49816"/>
                <a:gridCol w="675414"/>
                <a:gridCol w="96397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Store_Name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New Sales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Tax_Date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Los Angeles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Jan-05-1999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San Diego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Jan-07-1999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San Francisco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Jan-08-1999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Boston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       Jan-08-1999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1011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Case Example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pPr marL="0" indent="0" algn="just">
              <a:buNone/>
            </a:pPr>
            <a:r>
              <a:rPr lang="en-US" sz="2000" b="1" dirty="0" smtClean="0"/>
              <a:t>Example. </a:t>
            </a:r>
            <a:r>
              <a:rPr lang="en-US" sz="2000" dirty="0" smtClean="0"/>
              <a:t>Write a query that returns store name, date and whether the sales went well that day</a:t>
            </a:r>
            <a:endParaRPr lang="en-US" sz="2000" b="1" dirty="0" smtClean="0"/>
          </a:p>
          <a:p>
            <a:pPr marL="0" indent="0" algn="just">
              <a:buNone/>
            </a:pPr>
            <a:endParaRPr lang="en-US" sz="2000" b="1" dirty="0"/>
          </a:p>
          <a:p>
            <a:pPr marL="0" indent="0" algn="just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Store_Name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 algn="just">
              <a:buNone/>
            </a:pP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Sales_Date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 algn="just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CASE </a:t>
            </a:r>
          </a:p>
          <a:p>
            <a:pPr marL="0" indent="0" algn="just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WHEN Sales &gt;= 1000 THEN 'Good Day' </a:t>
            </a:r>
          </a:p>
          <a:p>
            <a:pPr marL="0" indent="0" algn="just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WHEN Sales &gt;= 500 THEN 'OK Day' ELSE 'Bad Day' </a:t>
            </a:r>
          </a:p>
          <a:p>
            <a:pPr marL="0" indent="0" algn="just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END AS "Sales Status"</a:t>
            </a:r>
          </a:p>
          <a:p>
            <a:pPr marL="0" indent="0" algn="just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FROM  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Store_Information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000" b="1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6053374"/>
              </p:ext>
            </p:extLst>
          </p:nvPr>
        </p:nvGraphicFramePr>
        <p:xfrm>
          <a:off x="4942703" y="2099705"/>
          <a:ext cx="2806700" cy="9391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50900"/>
                <a:gridCol w="990600"/>
                <a:gridCol w="965200"/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sng" strike="noStrike">
                          <a:effectLst/>
                        </a:rPr>
                        <a:t>Store Name</a:t>
                      </a:r>
                      <a:endParaRPr lang="en-US" sz="1100" b="0" i="0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Sales_Date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Sales_Status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Los Angeles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Jan-05-1999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Good Day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San Diego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Jan-07-1999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Bad Day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San Francisco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Jan-08-1999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Bad Day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Boston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Jan-08-1999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OK Day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7993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Case Example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pPr marL="0" indent="0" algn="just">
              <a:buNone/>
            </a:pPr>
            <a:r>
              <a:rPr lang="en-US" sz="2000" b="1" dirty="0" smtClean="0"/>
              <a:t>Example. </a:t>
            </a:r>
            <a:r>
              <a:rPr lang="en-US" sz="2000" dirty="0" smtClean="0"/>
              <a:t>Write a query that returns store name, date and whether the sales went well that day</a:t>
            </a:r>
            <a:endParaRPr lang="en-US" sz="2000" b="1" dirty="0" smtClean="0"/>
          </a:p>
          <a:p>
            <a:pPr marL="0" indent="0" algn="just">
              <a:buNone/>
            </a:pPr>
            <a:endParaRPr lang="en-US" sz="2000" b="1" dirty="0"/>
          </a:p>
          <a:p>
            <a:pPr marL="0" indent="0" algn="just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Store_Name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 algn="just">
              <a:buNone/>
            </a:pP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Sales_Date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 algn="just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CASE </a:t>
            </a:r>
          </a:p>
          <a:p>
            <a:pPr marL="0" indent="0" algn="just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WHEN Sales &gt;= 1000 THEN 'Good Day' </a:t>
            </a:r>
          </a:p>
          <a:p>
            <a:pPr marL="0" indent="0" algn="just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WHEN Sales &gt;= 500 THEN 'OK Day' ELSE 'Bad Day' </a:t>
            </a:r>
          </a:p>
          <a:p>
            <a:pPr marL="0" indent="0" algn="just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END AS "Sales Status"</a:t>
            </a:r>
          </a:p>
          <a:p>
            <a:pPr marL="0" indent="0" algn="just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FROM  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Store_Information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000" b="1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6053374"/>
              </p:ext>
            </p:extLst>
          </p:nvPr>
        </p:nvGraphicFramePr>
        <p:xfrm>
          <a:off x="4942703" y="2099705"/>
          <a:ext cx="2806700" cy="9391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50900"/>
                <a:gridCol w="990600"/>
                <a:gridCol w="965200"/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sng" strike="noStrike">
                          <a:effectLst/>
                        </a:rPr>
                        <a:t>Store Name</a:t>
                      </a:r>
                      <a:endParaRPr lang="en-US" sz="1100" b="0" i="0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Sales_Date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Sales_Status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Los Angeles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Jan-05-1999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Good Day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San Diego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Jan-07-1999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Bad Day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San Francisco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Jan-08-1999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Bad Day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Boston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Jan-08-1999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OK Day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5901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Case Example + Sorting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pPr marL="0" indent="0" algn="just">
              <a:buNone/>
            </a:pPr>
            <a:r>
              <a:rPr lang="en-US" sz="2000" b="1" dirty="0" smtClean="0"/>
              <a:t>Example. </a:t>
            </a:r>
            <a:r>
              <a:rPr lang="en-US" sz="2000" dirty="0" smtClean="0"/>
              <a:t>Write a query that returns Product info with products sorted by color or by name if color is not specified and then by </a:t>
            </a:r>
            <a:r>
              <a:rPr lang="en-US" sz="2000" dirty="0" err="1" smtClean="0"/>
              <a:t>ProductNumber</a:t>
            </a:r>
            <a:endParaRPr lang="en-US" sz="2000" b="1" dirty="0" smtClean="0"/>
          </a:p>
          <a:p>
            <a:pPr marL="0" indent="0" algn="just">
              <a:buNone/>
            </a:pPr>
            <a:endParaRPr lang="en-US" sz="2000" b="1" dirty="0"/>
          </a:p>
          <a:p>
            <a:pPr marL="0" indent="0" algn="just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SELECT  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ProductID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 algn="just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ProductNumber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 algn="just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Name AS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ProductName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 algn="just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Color,</a:t>
            </a:r>
          </a:p>
          <a:p>
            <a:pPr marL="0" indent="0" algn="just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ListPrice</a:t>
            </a: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FROM     </a:t>
            </a:r>
            <a:r>
              <a:rPr lang="en-US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Production.Product</a:t>
            </a:r>
            <a:endParaRPr lang="en-US" sz="1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ORDER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BY CASE </a:t>
            </a:r>
          </a:p>
          <a:p>
            <a:pPr marL="0" indent="0" algn="just">
              <a:buNone/>
            </a:pP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WHEN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Color IS NULL THEN 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</a:p>
          <a:p>
            <a:pPr marL="0" indent="0" algn="just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ELSE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Color </a:t>
            </a:r>
          </a:p>
          <a:p>
            <a:pPr marL="0" indent="0" algn="just">
              <a:buNone/>
            </a:pP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END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ProductNumber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DESC;</a:t>
            </a:r>
            <a:endParaRPr lang="en-US" sz="2000" b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2803" y="2228078"/>
            <a:ext cx="4259547" cy="976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476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Case Example + Aggregate Functions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pPr marL="0" indent="0" algn="just">
              <a:buNone/>
            </a:pPr>
            <a:r>
              <a:rPr lang="en-US" sz="2000" b="1" dirty="0" smtClean="0"/>
              <a:t>Example. </a:t>
            </a:r>
            <a:r>
              <a:rPr lang="en-US" sz="2000" dirty="0" smtClean="0"/>
              <a:t>Write a query that number of males and females from Personal Data of the company.</a:t>
            </a:r>
            <a:endParaRPr lang="en-US" sz="2000" b="1" dirty="0" smtClean="0"/>
          </a:p>
          <a:p>
            <a:pPr marL="0" indent="0" algn="just">
              <a:buNone/>
            </a:pPr>
            <a:endParaRPr lang="en-US" sz="2000" b="1" dirty="0"/>
          </a:p>
          <a:p>
            <a:pPr marL="0" indent="0" algn="just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SELECT count(CASE 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WHEN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SEX = 'M' THEN 1 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 AS MALES,</a:t>
            </a:r>
          </a:p>
          <a:p>
            <a:pPr marL="0" indent="0" algn="just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count(CASE 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WHEN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SEX = 'F' THEN 1 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 AS FEMALES</a:t>
            </a:r>
          </a:p>
          <a:p>
            <a:pPr marL="0" indent="0" algn="just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FROM   PERSONAL_DATA;</a:t>
            </a:r>
            <a:endParaRPr lang="en-US" sz="2000" b="1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1121457"/>
              </p:ext>
            </p:extLst>
          </p:nvPr>
        </p:nvGraphicFramePr>
        <p:xfrm>
          <a:off x="774356" y="3624734"/>
          <a:ext cx="1219200" cy="3848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/>
                <a:gridCol w="609600"/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MALES</a:t>
                      </a:r>
                      <a:endParaRPr lang="en-US" sz="1200" b="1" i="0" u="none" strike="noStrike">
                        <a:solidFill>
                          <a:srgbClr val="04045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FEMALES</a:t>
                      </a:r>
                      <a:endParaRPr lang="en-US" sz="1200" b="1" i="0" u="none" strike="noStrike">
                        <a:solidFill>
                          <a:srgbClr val="04045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10004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20421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7310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Relational Division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pPr algn="just"/>
            <a:r>
              <a:rPr lang="en-US" sz="2000" dirty="0"/>
              <a:t>Relational division is a binary operation involving two sets, R and S. </a:t>
            </a:r>
            <a:endParaRPr lang="en-US" sz="2000" dirty="0" smtClean="0"/>
          </a:p>
          <a:p>
            <a:pPr algn="just"/>
            <a:r>
              <a:rPr lang="en-US" sz="2000" dirty="0" smtClean="0"/>
              <a:t>The operation can </a:t>
            </a:r>
            <a:r>
              <a:rPr lang="en-US" sz="2000" dirty="0"/>
              <a:t>be written just like a mathematical division—that is, R ÷ S. Set R should have </a:t>
            </a:r>
            <a:r>
              <a:rPr lang="en-US" sz="2000" dirty="0" smtClean="0"/>
              <a:t>at least </a:t>
            </a:r>
            <a:r>
              <a:rPr lang="en-US" sz="2000" dirty="0"/>
              <a:t>two attributes, A1 and A2</a:t>
            </a:r>
            <a:r>
              <a:rPr lang="en-US" sz="2000" dirty="0" smtClean="0"/>
              <a:t>.</a:t>
            </a:r>
          </a:p>
          <a:p>
            <a:pPr algn="just"/>
            <a:r>
              <a:rPr lang="en-US" sz="2000" dirty="0" smtClean="0"/>
              <a:t>The </a:t>
            </a:r>
            <a:r>
              <a:rPr lang="en-US" sz="2000" dirty="0"/>
              <a:t>result, Q will be a set of values from A1 in set </a:t>
            </a:r>
            <a:r>
              <a:rPr lang="en-US" sz="2000" dirty="0" smtClean="0"/>
              <a:t>R for </a:t>
            </a:r>
            <a:r>
              <a:rPr lang="en-US" sz="2000" dirty="0"/>
              <a:t>which there’s a corresponding A2 value to match every row in set </a:t>
            </a:r>
            <a:r>
              <a:rPr lang="en-US" sz="2000" dirty="0" smtClean="0"/>
              <a:t>S</a:t>
            </a:r>
          </a:p>
          <a:p>
            <a:pPr algn="just"/>
            <a:r>
              <a:rPr lang="en-US" sz="2000" dirty="0"/>
              <a:t>The </a:t>
            </a:r>
            <a:r>
              <a:rPr lang="en-US" sz="2000" dirty="0" smtClean="0"/>
              <a:t>relational </a:t>
            </a:r>
            <a:r>
              <a:rPr lang="en-US" sz="2000" dirty="0"/>
              <a:t>division operator is effectively the opposite of the Cartesian product operator. R ÷ S = Q, Q x S = R</a:t>
            </a:r>
          </a:p>
          <a:p>
            <a:pPr algn="just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52298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Relational Division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pPr marL="0" indent="0" algn="just">
              <a:buNone/>
            </a:pPr>
            <a:endParaRPr lang="en-US" sz="2000" b="1" dirty="0"/>
          </a:p>
        </p:txBody>
      </p:sp>
      <p:pic>
        <p:nvPicPr>
          <p:cNvPr id="5" name="Picture 3" descr="fig06_0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96" y="1108915"/>
            <a:ext cx="5803557" cy="4297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9620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Relational Division. Solution 1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pPr marL="0" indent="0" algn="just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-- Query 1</a:t>
            </a:r>
          </a:p>
          <a:p>
            <a:pPr marL="0" indent="0" algn="just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SELECT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sh.Stockholder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FROM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dbo.Stockholders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WHERE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sh.Stockname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IN ('McDonalds', 'Microsoft')</a:t>
            </a:r>
          </a:p>
          <a:p>
            <a:pPr marL="0" indent="0" algn="just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GROUP BY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sh.Stockholder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HAVING   COUNT(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sh.Stockname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marL="0" indent="0" algn="just">
              <a:buNone/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AND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COUNT(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sh.Stockname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= (SELECT COUNT(*)</a:t>
            </a:r>
          </a:p>
          <a:p>
            <a:pPr marL="0" indent="0" algn="just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FROM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dbo.Stockholders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AS x</a:t>
            </a:r>
          </a:p>
          <a:p>
            <a:pPr marL="0" indent="0" algn="just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</a:p>
          <a:p>
            <a:pPr marL="0" indent="0" algn="just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x.Stockholder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sh.Stockholder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5855" y="0"/>
            <a:ext cx="2268148" cy="3707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616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 smtClean="0"/>
              <a:t>Subquery</a:t>
            </a:r>
            <a:r>
              <a:rPr lang="en-GB" dirty="0" smtClean="0"/>
              <a:t> types By number of rows returned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pPr algn="just"/>
            <a:r>
              <a:rPr lang="en-US" sz="2000" b="1" dirty="0" smtClean="0"/>
              <a:t>Single row query. </a:t>
            </a:r>
            <a:r>
              <a:rPr lang="en-US" sz="2000" dirty="0"/>
              <a:t>A single row </a:t>
            </a:r>
            <a:r>
              <a:rPr lang="en-US" sz="2000" dirty="0" err="1"/>
              <a:t>subquery</a:t>
            </a:r>
            <a:r>
              <a:rPr lang="en-US" sz="2000" dirty="0"/>
              <a:t> returns zero or one row to the outer SQL statement. You can place a </a:t>
            </a:r>
            <a:r>
              <a:rPr lang="en-US" sz="2000" dirty="0" err="1"/>
              <a:t>subquery</a:t>
            </a:r>
            <a:r>
              <a:rPr lang="en-US" sz="2000" dirty="0"/>
              <a:t> in a WHERE clause, a HAVING clause, </a:t>
            </a:r>
            <a:r>
              <a:rPr lang="en-US" sz="2000" dirty="0" smtClean="0"/>
              <a:t>Select Projection and use it in FROM (Select from single row table).</a:t>
            </a:r>
          </a:p>
          <a:p>
            <a:pPr algn="just"/>
            <a:r>
              <a:rPr lang="en-US" sz="2000" b="1" dirty="0" smtClean="0"/>
              <a:t>Multiple row </a:t>
            </a:r>
            <a:r>
              <a:rPr lang="en-US" sz="2000" b="1" dirty="0"/>
              <a:t>query</a:t>
            </a:r>
            <a:r>
              <a:rPr lang="en-US" sz="2000" b="1" dirty="0" smtClean="0"/>
              <a:t>.</a:t>
            </a:r>
            <a:r>
              <a:rPr lang="en-US" sz="2000" dirty="0"/>
              <a:t> A </a:t>
            </a:r>
            <a:r>
              <a:rPr lang="en-US" sz="2000" dirty="0" smtClean="0"/>
              <a:t>multiple row </a:t>
            </a:r>
            <a:r>
              <a:rPr lang="en-US" sz="2000" dirty="0" err="1"/>
              <a:t>subquery</a:t>
            </a:r>
            <a:r>
              <a:rPr lang="en-US" sz="2000" dirty="0"/>
              <a:t> returns </a:t>
            </a:r>
            <a:r>
              <a:rPr lang="en-US" sz="2000" dirty="0" smtClean="0"/>
              <a:t>zero, one or more rows to </a:t>
            </a:r>
            <a:r>
              <a:rPr lang="en-US" sz="2000" dirty="0"/>
              <a:t>the outer SQL </a:t>
            </a:r>
            <a:r>
              <a:rPr lang="en-US" sz="2000" dirty="0" smtClean="0"/>
              <a:t>statement. You can combine such </a:t>
            </a:r>
            <a:r>
              <a:rPr lang="en-US" sz="2000" dirty="0" err="1" smtClean="0"/>
              <a:t>subqueries</a:t>
            </a:r>
            <a:r>
              <a:rPr lang="en-US" sz="2000" dirty="0" smtClean="0"/>
              <a:t>  using JOIN, IN, EXISTS, ANY, SOME, ALL, CASE keyword and others.</a:t>
            </a:r>
          </a:p>
        </p:txBody>
      </p:sp>
    </p:spTree>
    <p:extLst>
      <p:ext uri="{BB962C8B-B14F-4D97-AF65-F5344CB8AC3E}">
        <p14:creationId xmlns:p14="http://schemas.microsoft.com/office/powerpoint/2010/main" val="4030412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Relational Division. Solution 2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pPr marL="0" indent="0" algn="just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  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Stockholder</a:t>
            </a:r>
          </a:p>
          <a:p>
            <a:pPr marL="0" indent="0" algn="just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FROM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dbo.Stockholders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GROUP BY  Stockholder</a:t>
            </a:r>
          </a:p>
          <a:p>
            <a:pPr marL="0" indent="0" algn="just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HAVING    SUM(CASE </a:t>
            </a:r>
          </a:p>
          <a:p>
            <a:pPr marL="0" indent="0" algn="just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WHEN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Stockname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IN ('McDonalds', 'Microsoft') </a:t>
            </a:r>
          </a:p>
          <a:p>
            <a:pPr marL="0" indent="0" algn="just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THEN 1 </a:t>
            </a:r>
          </a:p>
          <a:p>
            <a:pPr marL="0" indent="0" algn="just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ELSE 0 END)</a:t>
            </a:r>
          </a:p>
          <a:p>
            <a:pPr marL="0" indent="0" algn="just"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&gt;=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marL="0" indent="0" algn="just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AND MIN(CASE </a:t>
            </a:r>
          </a:p>
          <a:p>
            <a:pPr marL="0" indent="0" algn="just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WHEN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Stockname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IN ('McDonalds', 'Microsoft') </a:t>
            </a:r>
          </a:p>
          <a:p>
            <a:pPr marL="0" indent="0" algn="just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THEN 1 </a:t>
            </a:r>
          </a:p>
          <a:p>
            <a:pPr marL="0" indent="0" algn="just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ELSE 0 END)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1;</a:t>
            </a:r>
          </a:p>
          <a:p>
            <a:pPr marL="0" indent="0" algn="just">
              <a:buNone/>
            </a:pPr>
            <a:endParaRPr lang="en-US" sz="1400" dirty="0"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en-US" sz="1400" dirty="0" smtClean="0">
                <a:cs typeface="Courier New" panose="02070309020205020404" pitchFamily="49" charset="0"/>
              </a:rPr>
              <a:t>The second clause is added to satisfy exact division.</a:t>
            </a:r>
            <a:endParaRPr lang="en-US" sz="1400" dirty="0">
              <a:cs typeface="Courier New" panose="02070309020205020404" pitchFamily="49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5855" y="0"/>
            <a:ext cx="2268148" cy="3707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964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1052426"/>
          </a:xfrm>
        </p:spPr>
        <p:txBody>
          <a:bodyPr>
            <a:normAutofit/>
          </a:bodyPr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2999" y="2275746"/>
            <a:ext cx="6954795" cy="2807000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 smtClean="0"/>
              <a:t>Write three correlated Subqueries: one in Select, one in Where and </a:t>
            </a:r>
            <a:r>
              <a:rPr lang="en-GB" dirty="0" err="1" smtClean="0"/>
              <a:t>onE</a:t>
            </a:r>
            <a:r>
              <a:rPr lang="en-GB" dirty="0" smtClean="0"/>
              <a:t> in Having.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 smtClean="0"/>
              <a:t>Combine queries using in, Exists, Any, All (one query each).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 smtClean="0"/>
              <a:t>Write one query using case in select.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 smtClean="0"/>
              <a:t>Write one query using Relational Division</a:t>
            </a:r>
            <a:r>
              <a:rPr lang="en-GB" dirty="0" smtClean="0"/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 smtClean="0"/>
              <a:t>Write comment explaining Query before it.</a:t>
            </a:r>
            <a:endParaRPr lang="en-GB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0505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/>
              <a:t>Single Row </a:t>
            </a:r>
            <a:r>
              <a:rPr lang="en-US" sz="3200" b="1" dirty="0" err="1"/>
              <a:t>subqueries</a:t>
            </a:r>
            <a:r>
              <a:rPr lang="en-US" sz="3200" b="1" dirty="0"/>
              <a:t> in WHERE clause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pPr marL="0" indent="0" algn="just">
              <a:buNone/>
            </a:pPr>
            <a:r>
              <a:rPr lang="en-US" sz="2000" b="1" dirty="0" smtClean="0"/>
              <a:t>Example</a:t>
            </a:r>
            <a:r>
              <a:rPr lang="en-US" sz="2000" dirty="0" smtClean="0"/>
              <a:t>. The </a:t>
            </a:r>
            <a:r>
              <a:rPr lang="en-US" sz="2000" dirty="0"/>
              <a:t>following query </a:t>
            </a:r>
            <a:r>
              <a:rPr lang="en-US" sz="2000" dirty="0" smtClean="0"/>
              <a:t>selects order number, amount, date, customer code and agent code for orders which have amount higher than one made on the 20</a:t>
            </a:r>
            <a:r>
              <a:rPr lang="en-US" sz="2000" baseline="30000" dirty="0" smtClean="0"/>
              <a:t>th</a:t>
            </a:r>
            <a:r>
              <a:rPr lang="en-US" sz="2000" dirty="0" smtClean="0"/>
              <a:t> of April 2008: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SELECT 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ord_num,ord_amount,ord_date,cust_code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 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agent_code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FROM orders  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WHERE 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ord_amount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  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(SELECT AVG(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ord_amount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  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FROM orders  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WHERE 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ord_date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='20-APR-08'); </a:t>
            </a:r>
          </a:p>
          <a:p>
            <a:pPr marL="0" indent="0" algn="just">
              <a:buNone/>
            </a:pPr>
            <a:endParaRPr lang="en-US" sz="2000" dirty="0" smtClean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7102" y="2939878"/>
            <a:ext cx="367665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197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/>
              <a:t>Single Row </a:t>
            </a:r>
            <a:r>
              <a:rPr lang="en-US" sz="3200" b="1" dirty="0" err="1"/>
              <a:t>subqueries</a:t>
            </a:r>
            <a:r>
              <a:rPr lang="en-US" sz="3200" b="1" dirty="0"/>
              <a:t> in </a:t>
            </a:r>
            <a:r>
              <a:rPr lang="en-US" sz="3200" b="1" dirty="0" smtClean="0"/>
              <a:t>having clause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pPr marL="0" indent="0" algn="just">
              <a:buNone/>
            </a:pPr>
            <a:r>
              <a:rPr lang="en-US" sz="2000" b="1" dirty="0" smtClean="0"/>
              <a:t>Example</a:t>
            </a:r>
            <a:r>
              <a:rPr lang="en-US" sz="2000" dirty="0" smtClean="0"/>
              <a:t>. The </a:t>
            </a:r>
            <a:r>
              <a:rPr lang="en-US" sz="2000" dirty="0"/>
              <a:t>following query </a:t>
            </a:r>
            <a:r>
              <a:rPr lang="en-US" sz="2000" dirty="0" smtClean="0"/>
              <a:t>selects agent code, the average amount of sold items in an order and number of sales for agents who have sold more in average when agent with code A008: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SELECT AVG(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ord_amount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),COUNT(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agent_code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agent_code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FROM orders 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GROUP BY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agent_code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HAVING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AVG(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ord_amount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)&gt;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AVG(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ord_amount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FROM orders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agent_code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='A008');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0" indent="0" algn="just">
              <a:buNone/>
            </a:pPr>
            <a:endParaRPr lang="en-US" sz="2000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8215" y="2637523"/>
            <a:ext cx="3390900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424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Subquery</a:t>
            </a:r>
            <a:r>
              <a:rPr lang="en-GB" dirty="0" smtClean="0"/>
              <a:t> types By Execution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pPr algn="just"/>
            <a:r>
              <a:rPr lang="en-US" sz="2000" b="1" dirty="0" smtClean="0"/>
              <a:t>Inline </a:t>
            </a:r>
            <a:r>
              <a:rPr lang="en-US" sz="2000" b="1" dirty="0" err="1" smtClean="0"/>
              <a:t>subquery</a:t>
            </a:r>
            <a:r>
              <a:rPr lang="en-US" sz="2000" dirty="0" smtClean="0"/>
              <a:t>. Can be executed by selecting the inner scope of the query and hitting &lt;Execute&gt;.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b="1" dirty="0" smtClean="0"/>
              <a:t>Correlated </a:t>
            </a:r>
            <a:r>
              <a:rPr lang="en-US" sz="2000" b="1" dirty="0" err="1"/>
              <a:t>subquery</a:t>
            </a:r>
            <a:r>
              <a:rPr lang="en-US" sz="2000" dirty="0"/>
              <a:t> (also known as a </a:t>
            </a:r>
            <a:r>
              <a:rPr lang="en-US" sz="2000" b="1" dirty="0"/>
              <a:t>synchronized </a:t>
            </a:r>
            <a:r>
              <a:rPr lang="en-US" sz="2000" b="1" dirty="0" err="1"/>
              <a:t>subquery</a:t>
            </a:r>
            <a:r>
              <a:rPr lang="en-US" sz="2000" dirty="0"/>
              <a:t>) is a </a:t>
            </a:r>
            <a:r>
              <a:rPr lang="en-US" sz="2000" dirty="0" err="1"/>
              <a:t>subquery</a:t>
            </a:r>
            <a:r>
              <a:rPr lang="en-US" sz="2000" dirty="0"/>
              <a:t> (a query nested inside another query) that uses values from the outer query. The </a:t>
            </a:r>
            <a:r>
              <a:rPr lang="en-US" sz="2000" dirty="0" err="1"/>
              <a:t>subquery</a:t>
            </a:r>
            <a:r>
              <a:rPr lang="en-US" sz="2000" dirty="0"/>
              <a:t> is evaluated once for each row processed by the outer query.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835155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en-US" sz="3600" b="1" dirty="0"/>
              <a:t>SQL correlated </a:t>
            </a:r>
            <a:r>
              <a:rPr lang="en-US" sz="3600" b="1" dirty="0" err="1"/>
              <a:t>subquery</a:t>
            </a:r>
            <a:r>
              <a:rPr lang="en-US" sz="3600" b="1" dirty="0"/>
              <a:t> in the SELECT </a:t>
            </a:r>
            <a:r>
              <a:rPr lang="en-US" sz="3600" b="1" dirty="0" smtClean="0"/>
              <a:t>clause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pPr marL="0" indent="0" algn="just">
              <a:buNone/>
            </a:pPr>
            <a:r>
              <a:rPr lang="en-US" sz="2000" b="1" dirty="0" smtClean="0"/>
              <a:t>Example</a:t>
            </a:r>
            <a:r>
              <a:rPr lang="en-US" sz="2000" dirty="0" smtClean="0"/>
              <a:t>. The </a:t>
            </a:r>
            <a:r>
              <a:rPr lang="en-US" sz="2000" dirty="0"/>
              <a:t>following query </a:t>
            </a:r>
            <a:r>
              <a:rPr lang="en-US" sz="2000" dirty="0" smtClean="0"/>
              <a:t>selects Name, City and Statistics of  </a:t>
            </a:r>
            <a:r>
              <a:rPr lang="en-US" sz="2000" dirty="0"/>
              <a:t>top five customers </a:t>
            </a:r>
            <a:r>
              <a:rPr lang="en-US" sz="2000" dirty="0" smtClean="0"/>
              <a:t>by sales:</a:t>
            </a:r>
          </a:p>
          <a:p>
            <a:pPr marL="0" indent="0" fontAlgn="base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TOP 5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companyname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city,</a:t>
            </a:r>
          </a:p>
          <a:p>
            <a:pPr marL="0" indent="0" fontAlgn="base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(SELECT </a:t>
            </a:r>
          </a:p>
          <a:p>
            <a:pPr marL="0" indent="0" fontAlgn="base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SUM(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unitprice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 quantity)</a:t>
            </a:r>
          </a:p>
          <a:p>
            <a:pPr marL="0" indent="0" fontAlgn="base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    FROM</a:t>
            </a:r>
          </a:p>
          <a:p>
            <a:pPr marL="0" indent="0" fontAlgn="base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orders</a:t>
            </a:r>
          </a:p>
          <a:p>
            <a:pPr marL="0" indent="0" fontAlgn="base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    INNER JOIN</a:t>
            </a:r>
          </a:p>
          <a:p>
            <a:pPr marL="0" indent="0" fontAlgn="base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orderdetails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ON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orderdetails.orderid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orders.orderid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fontAlgn="base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    WHERE</a:t>
            </a:r>
          </a:p>
          <a:p>
            <a:pPr marL="0" indent="0" fontAlgn="base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orders.customerid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customers.customerid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AS total</a:t>
            </a:r>
          </a:p>
          <a:p>
            <a:pPr marL="0" indent="0" fontAlgn="base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</a:p>
          <a:p>
            <a:pPr marL="0" indent="0" fontAlgn="base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customers</a:t>
            </a:r>
          </a:p>
          <a:p>
            <a:pPr marL="0" indent="0" fontAlgn="base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ORDER BY total DESC</a:t>
            </a:r>
          </a:p>
          <a:p>
            <a:pPr marL="0" indent="0" algn="just">
              <a:buNone/>
            </a:pPr>
            <a:endParaRPr lang="en-US" sz="2000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6470" y="1864197"/>
            <a:ext cx="2914650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968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en-US" sz="3600" b="1" dirty="0"/>
              <a:t>SQL correlated </a:t>
            </a:r>
            <a:r>
              <a:rPr lang="en-US" sz="3600" b="1" dirty="0" err="1"/>
              <a:t>subquery</a:t>
            </a:r>
            <a:r>
              <a:rPr lang="en-US" sz="3600" b="1" dirty="0"/>
              <a:t> in the </a:t>
            </a:r>
            <a:r>
              <a:rPr lang="en-US" sz="3600" b="1" dirty="0" err="1" smtClean="0"/>
              <a:t>WHERe</a:t>
            </a:r>
            <a:r>
              <a:rPr lang="en-US" sz="3600" b="1" dirty="0" smtClean="0"/>
              <a:t> clause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pPr marL="0" indent="0" algn="just">
              <a:buNone/>
            </a:pPr>
            <a:r>
              <a:rPr lang="en-US" sz="2000" b="1" dirty="0" smtClean="0"/>
              <a:t>Example</a:t>
            </a:r>
            <a:r>
              <a:rPr lang="en-US" sz="2000" dirty="0" smtClean="0"/>
              <a:t>. The </a:t>
            </a:r>
            <a:r>
              <a:rPr lang="en-US" sz="2000" dirty="0"/>
              <a:t>following query </a:t>
            </a:r>
            <a:r>
              <a:rPr lang="en-US" sz="2000" dirty="0" smtClean="0"/>
              <a:t>selects </a:t>
            </a:r>
            <a:r>
              <a:rPr lang="en-US" sz="2000" dirty="0" err="1" smtClean="0"/>
              <a:t>CompanyNames</a:t>
            </a:r>
            <a:r>
              <a:rPr lang="en-US" sz="2000" dirty="0" smtClean="0"/>
              <a:t> and Cities of those customers who have </a:t>
            </a:r>
            <a:r>
              <a:rPr lang="en-US" sz="2000" dirty="0"/>
              <a:t>total sales more than 100K</a:t>
            </a:r>
            <a:endParaRPr lang="en-US" sz="2000" dirty="0" smtClean="0"/>
          </a:p>
          <a:p>
            <a:pPr marL="0" indent="0" fontAlgn="base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companyname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city</a:t>
            </a:r>
          </a:p>
          <a:p>
            <a:pPr marL="0" indent="0" fontAlgn="base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customers</a:t>
            </a:r>
          </a:p>
          <a:p>
            <a:pPr marL="0" indent="0" fontAlgn="base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</a:p>
          <a:p>
            <a:pPr marL="0" indent="0" fontAlgn="base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100000 &lt; (</a:t>
            </a:r>
          </a:p>
          <a:p>
            <a:pPr marL="0" indent="0" fontAlgn="base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SELECT </a:t>
            </a:r>
          </a:p>
          <a:p>
            <a:pPr marL="0" indent="0" fontAlgn="base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SUM(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unitprice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* quantity)</a:t>
            </a:r>
          </a:p>
          <a:p>
            <a:pPr marL="0" indent="0" fontAlgn="base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FROM</a:t>
            </a:r>
          </a:p>
          <a:p>
            <a:pPr marL="0" indent="0" fontAlgn="base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orders</a:t>
            </a:r>
          </a:p>
          <a:p>
            <a:pPr marL="0" indent="0" fontAlgn="base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INNER JOIN</a:t>
            </a:r>
          </a:p>
          <a:p>
            <a:pPr marL="0" indent="0" fontAlgn="base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orderdetails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ON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orderdetails.orderid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orders.orderid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fontAlgn="base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WHERE</a:t>
            </a:r>
          </a:p>
          <a:p>
            <a:pPr marL="0" indent="0" fontAlgn="base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orders.customerid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customers.customerid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algn="just">
              <a:buNone/>
            </a:pPr>
            <a:endParaRPr lang="en-US" sz="2000" dirty="0" smtClean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4877" y="2114550"/>
            <a:ext cx="179070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227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Subqueries</a:t>
            </a:r>
            <a:r>
              <a:rPr lang="en-US" dirty="0"/>
              <a:t> with 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pPr algn="just"/>
            <a:r>
              <a:rPr lang="en-US" sz="2000" dirty="0"/>
              <a:t>Using IN we can see if a given value is in a set of </a:t>
            </a:r>
            <a:r>
              <a:rPr lang="en-US" sz="2000" dirty="0" smtClean="0"/>
              <a:t>values.</a:t>
            </a:r>
          </a:p>
          <a:p>
            <a:pPr algn="just"/>
            <a:r>
              <a:rPr lang="en-US" sz="2000" dirty="0" smtClean="0"/>
              <a:t>NOT </a:t>
            </a:r>
            <a:r>
              <a:rPr lang="en-US" sz="2000" dirty="0"/>
              <a:t>IN checks to see if a given value is not in the </a:t>
            </a:r>
            <a:r>
              <a:rPr lang="en-US" sz="2000" dirty="0" smtClean="0"/>
              <a:t>set</a:t>
            </a:r>
          </a:p>
          <a:p>
            <a:pPr algn="just"/>
            <a:r>
              <a:rPr lang="en-US" sz="2000" dirty="0"/>
              <a:t>The set can be given explicitly or from a </a:t>
            </a:r>
            <a:r>
              <a:rPr lang="en-US" sz="2000" dirty="0" err="1" smtClean="0"/>
              <a:t>subquery</a:t>
            </a:r>
            <a:endParaRPr lang="en-US" sz="2000" dirty="0" smtClean="0"/>
          </a:p>
          <a:p>
            <a:pPr algn="just"/>
            <a:r>
              <a:rPr lang="en-US" sz="2000" dirty="0" smtClean="0"/>
              <a:t>The </a:t>
            </a:r>
            <a:r>
              <a:rPr lang="en-US" sz="2000" dirty="0"/>
              <a:t>result of a </a:t>
            </a:r>
            <a:r>
              <a:rPr lang="en-US" sz="2000" dirty="0" err="1"/>
              <a:t>subquery</a:t>
            </a:r>
            <a:r>
              <a:rPr lang="en-US" sz="2000" dirty="0"/>
              <a:t> introduced with IN (or with NOT IN) is a list of zero or more </a:t>
            </a:r>
            <a:r>
              <a:rPr lang="en-US" sz="2000" dirty="0" smtClean="0"/>
              <a:t>values.</a:t>
            </a:r>
          </a:p>
          <a:p>
            <a:pPr algn="just"/>
            <a:r>
              <a:rPr lang="en-US" sz="2000" dirty="0" smtClean="0"/>
              <a:t>Only one column.</a:t>
            </a:r>
          </a:p>
          <a:p>
            <a:pPr algn="just"/>
            <a:r>
              <a:rPr lang="en-US" sz="2000" dirty="0" smtClean="0"/>
              <a:t>After </a:t>
            </a:r>
            <a:r>
              <a:rPr lang="en-US" sz="2000" dirty="0"/>
              <a:t>the </a:t>
            </a:r>
            <a:r>
              <a:rPr lang="en-US" sz="2000" dirty="0" err="1"/>
              <a:t>subquery</a:t>
            </a:r>
            <a:r>
              <a:rPr lang="en-US" sz="2000" dirty="0"/>
              <a:t> returns results, the outer query makes use of them</a:t>
            </a:r>
            <a:r>
              <a:rPr lang="en-US" sz="2000" dirty="0" smtClean="0"/>
              <a:t>.</a:t>
            </a:r>
          </a:p>
          <a:p>
            <a:pPr algn="just"/>
            <a:r>
              <a:rPr lang="en-US" sz="2000" dirty="0"/>
              <a:t>A join can always be expressed as a </a:t>
            </a:r>
            <a:r>
              <a:rPr lang="en-US" sz="2000" dirty="0" err="1"/>
              <a:t>subquery</a:t>
            </a:r>
            <a:r>
              <a:rPr lang="en-US" sz="2000" dirty="0"/>
              <a:t>. A </a:t>
            </a:r>
            <a:r>
              <a:rPr lang="en-US" sz="2000" dirty="0" err="1"/>
              <a:t>subquery</a:t>
            </a:r>
            <a:r>
              <a:rPr lang="en-US" sz="2000" dirty="0"/>
              <a:t> can often, but not always, be expressed as a </a:t>
            </a:r>
            <a:r>
              <a:rPr lang="en-US" sz="2000" dirty="0" smtClean="0"/>
              <a:t>join</a:t>
            </a:r>
            <a:r>
              <a:rPr lang="en-US" sz="2000" dirty="0"/>
              <a:t> </a:t>
            </a:r>
            <a:r>
              <a:rPr lang="en-US" sz="2000" dirty="0" smtClean="0"/>
              <a:t>(especially if in clause contains primary or foreign keys).</a:t>
            </a:r>
          </a:p>
          <a:p>
            <a:pPr marL="0" indent="0" algn="just">
              <a:buNone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44470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mdarisTemplate" id="{10F08E36-24FE-4B17-8B53-8C7BBF03FDB5}" vid="{839F02AB-55E7-45AD-ADE8-A1AC776AAFE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F1B4B31AF359A48A401EEE379FFB37B" ma:contentTypeVersion="9" ma:contentTypeDescription="Create a new document." ma:contentTypeScope="" ma:versionID="8bc0fbfe75d43859ccad4d9a0b3c71db">
  <xsd:schema xmlns:xsd="http://www.w3.org/2001/XMLSchema" xmlns:xs="http://www.w3.org/2001/XMLSchema" xmlns:p="http://schemas.microsoft.com/office/2006/metadata/properties" xmlns:ns2="532134fb-f5a0-4ded-9879-b62317c7c28f" xmlns:ns3="33e4a1ea-af2b-4409-80d7-554cb809ebfd" targetNamespace="http://schemas.microsoft.com/office/2006/metadata/properties" ma:root="true" ma:fieldsID="0abf861dcca21363d3b95b1070d6fa18" ns2:_="" ns3:_="">
    <xsd:import namespace="532134fb-f5a0-4ded-9879-b62317c7c28f"/>
    <xsd:import namespace="33e4a1ea-af2b-4409-80d7-554cb809ebfd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32134fb-f5a0-4ded-9879-b62317c7c28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3e4a1ea-af2b-4409-80d7-554cb809ebf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4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5" nillable="true" ma:displayName="MediaServiceAutoTags" ma:internalName="MediaServiceAutoTags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0295132-79D4-4F19-A4BC-858AB42D1E7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6378AB3-36A9-4DE7-8106-24C9A2B7BD19}">
  <ds:schemaRefs>
    <ds:schemaRef ds:uri="http://purl.org/dc/terms/"/>
    <ds:schemaRef ds:uri="http://www.w3.org/XML/1998/namespace"/>
    <ds:schemaRef ds:uri="http://schemas.microsoft.com/office/2006/documentManagement/types"/>
    <ds:schemaRef ds:uri="http://schemas.microsoft.com/office/2006/metadata/properties"/>
    <ds:schemaRef ds:uri="http://purl.org/dc/elements/1.1/"/>
    <ds:schemaRef ds:uri="532134fb-f5a0-4ded-9879-b62317c7c28f"/>
    <ds:schemaRef ds:uri="http://schemas.microsoft.com/office/infopath/2007/PartnerControls"/>
    <ds:schemaRef ds:uri="http://schemas.openxmlformats.org/package/2006/metadata/core-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29216C9E-5024-47DC-8D60-0D9280B85F75}"/>
</file>

<file path=docProps/app.xml><?xml version="1.0" encoding="utf-8"?>
<Properties xmlns="http://schemas.openxmlformats.org/officeDocument/2006/extended-properties" xmlns:vt="http://schemas.openxmlformats.org/officeDocument/2006/docPropsVTypes">
  <Template>SummerWorkshop-New</Template>
  <TotalTime>2684</TotalTime>
  <Words>1780</Words>
  <Application>Microsoft Office PowerPoint</Application>
  <PresentationFormat>On-screen Show (4:3)</PresentationFormat>
  <Paragraphs>311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Arial</vt:lpstr>
      <vt:lpstr>Calibri</vt:lpstr>
      <vt:lpstr>Calibri Light</vt:lpstr>
      <vt:lpstr>Courier New</vt:lpstr>
      <vt:lpstr>Franklin Gothic Book</vt:lpstr>
      <vt:lpstr>Franklin Gothic Medium</vt:lpstr>
      <vt:lpstr>Georgia</vt:lpstr>
      <vt:lpstr>Office Theme</vt:lpstr>
      <vt:lpstr>Sql subqueries</vt:lpstr>
      <vt:lpstr>Introduction</vt:lpstr>
      <vt:lpstr>Subquery types By number of rows returned</vt:lpstr>
      <vt:lpstr>Single Row subqueries in WHERE clause</vt:lpstr>
      <vt:lpstr>Single Row subqueries in having clause</vt:lpstr>
      <vt:lpstr>Subquery types By Execution</vt:lpstr>
      <vt:lpstr>SQL correlated subquery in the SELECT clause</vt:lpstr>
      <vt:lpstr>SQL correlated subquery in the WHERe clause</vt:lpstr>
      <vt:lpstr>Subqueries with IN</vt:lpstr>
      <vt:lpstr>Subqueries with IN</vt:lpstr>
      <vt:lpstr>Subqueries with IN</vt:lpstr>
      <vt:lpstr>Subqueries with Not IN</vt:lpstr>
      <vt:lpstr>Subqueries with Exists</vt:lpstr>
      <vt:lpstr>Subqueries with Exists</vt:lpstr>
      <vt:lpstr>Subqueries with Exists</vt:lpstr>
      <vt:lpstr>Subqueries with All/ANY</vt:lpstr>
      <vt:lpstr>Subqueries with ANY</vt:lpstr>
      <vt:lpstr>Subqueries with All</vt:lpstr>
      <vt:lpstr>SQL correlated subquery in HAVING clause</vt:lpstr>
      <vt:lpstr>CASE Expression </vt:lpstr>
      <vt:lpstr>Syntax of CASE Expression</vt:lpstr>
      <vt:lpstr>Case Example</vt:lpstr>
      <vt:lpstr>Case Example</vt:lpstr>
      <vt:lpstr>Case Example</vt:lpstr>
      <vt:lpstr>Case Example + Sorting</vt:lpstr>
      <vt:lpstr>Case Example + Aggregate Functions</vt:lpstr>
      <vt:lpstr>Relational Division</vt:lpstr>
      <vt:lpstr>Relational Division</vt:lpstr>
      <vt:lpstr>Relational Division. Solution 1</vt:lpstr>
      <vt:lpstr>Relational Division. Solution 2</vt:lpstr>
      <vt:lpstr>Assignment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corner cases</dc:title>
  <dc:creator>Yuriy Hohan</dc:creator>
  <cp:lastModifiedBy>Yuriy</cp:lastModifiedBy>
  <cp:revision>683</cp:revision>
  <dcterms:created xsi:type="dcterms:W3CDTF">2014-05-22T08:31:16Z</dcterms:created>
  <dcterms:modified xsi:type="dcterms:W3CDTF">2016-07-29T07:26:00Z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0x0101004F1B4B31AF359A48A401EEE379FFB37B</vt:lpwstr>
  </property>
</Properties>
</file>