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305" r:id="rId7"/>
    <p:sldId id="332" r:id="rId8"/>
    <p:sldId id="335" r:id="rId9"/>
    <p:sldId id="307" r:id="rId10"/>
    <p:sldId id="336" r:id="rId11"/>
    <p:sldId id="333" r:id="rId12"/>
    <p:sldId id="334"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5" r:id="rId37"/>
    <p:sldId id="361" r:id="rId38"/>
    <p:sldId id="362" r:id="rId39"/>
    <p:sldId id="366" r:id="rId40"/>
    <p:sldId id="367" r:id="rId41"/>
    <p:sldId id="368" r:id="rId42"/>
    <p:sldId id="369" r:id="rId43"/>
    <p:sldId id="363" r:id="rId44"/>
    <p:sldId id="364" r:id="rId45"/>
    <p:sldId id="370" r:id="rId46"/>
    <p:sldId id="371" r:id="rId47"/>
    <p:sldId id="373" r:id="rId48"/>
    <p:sldId id="374" r:id="rId49"/>
    <p:sldId id="375" r:id="rId50"/>
    <p:sldId id="376" r:id="rId51"/>
    <p:sldId id="377" r:id="rId52"/>
    <p:sldId id="378" r:id="rId53"/>
    <p:sldId id="260" r:id="rId54"/>
    <p:sldId id="37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5" autoAdjust="0"/>
    <p:restoredTop sz="94660"/>
  </p:normalViewPr>
  <p:slideViewPr>
    <p:cSldViewPr snapToGrid="0">
      <p:cViewPr varScale="1">
        <p:scale>
          <a:sx n="115" d="100"/>
          <a:sy n="115" d="100"/>
        </p:scale>
        <p:origin x="13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smtClean="0"/>
              <a:t>Click to edit Master title style</a:t>
            </a:r>
            <a:endParaRPr lang="en-US"/>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2112717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msdn.microsoft.com/en-us/library/bb470252(v=vs.100).aspx"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dotnet/api/microsoft.aspnetcore.builder.runextensions.run" TargetMode="External"/><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spnet/core/fundamentals/logging/?view=aspnetcore-2.2" TargetMode="External"/><Relationship Id="rId2" Type="http://schemas.openxmlformats.org/officeDocument/2006/relationships/hyperlink" Target="https://docs.microsoft.com/en-us/aspnet/core/fundamentals/middleware/?view=aspnetcore-2.2" TargetMode="External"/><Relationship Id="rId1" Type="http://schemas.openxmlformats.org/officeDocument/2006/relationships/slideLayout" Target="../slideLayouts/slideLayout1.xml"/><Relationship Id="rId4" Type="http://schemas.openxmlformats.org/officeDocument/2006/relationships/hyperlink" Target="https://docs.microsoft.com/en-us/aspnet/core/fundamentals/servers/kestrel?view=aspnetcore-2.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aspnet/core/host-and-deploy/iis/index?view=aspnetcore-2.2" TargetMode="External"/><Relationship Id="rId3" Type="http://schemas.openxmlformats.org/officeDocument/2006/relationships/hyperlink" Target="https://live.asp.net/" TargetMode="External"/><Relationship Id="rId7" Type="http://schemas.openxmlformats.org/officeDocument/2006/relationships/hyperlink" Target="https://github.com/aspnet/benchmarks" TargetMode="External"/><Relationship Id="rId12" Type="http://schemas.openxmlformats.org/officeDocument/2006/relationships/hyperlink" Target="https://docs.microsoft.com/en-us/dotnet/articles/standard/choosing-core-framework-server" TargetMode="External"/><Relationship Id="rId2" Type="http://schemas.openxmlformats.org/officeDocument/2006/relationships/hyperlink" Target="https://docs.microsoft.com/en-us/aspnet/core/razor-pages/index?view=aspnetcore-2.2" TargetMode="External"/><Relationship Id="rId1" Type="http://schemas.openxmlformats.org/officeDocument/2006/relationships/slideLayout" Target="../slideLayouts/slideLayout1.xml"/><Relationship Id="rId6" Type="http://schemas.openxmlformats.org/officeDocument/2006/relationships/hyperlink" Target="https://docs.microsoft.com/en-us/aspnet/core/fundamentals/dependency-injection?view=aspnetcore-2.2" TargetMode="External"/><Relationship Id="rId11" Type="http://schemas.openxmlformats.org/officeDocument/2006/relationships/hyperlink" Target="https://docs.microsoft.com/en-us/aspnet/core/host-and-deploy/docker/index?view=aspnetcore-2.2" TargetMode="External"/><Relationship Id="rId5" Type="http://schemas.openxmlformats.org/officeDocument/2006/relationships/hyperlink" Target="https://docs.microsoft.com/en-us/aspnet/core/fundamentals/configuration/index?view=aspnetcore-2.2" TargetMode="External"/><Relationship Id="rId10" Type="http://schemas.openxmlformats.org/officeDocument/2006/relationships/hyperlink" Target="https://docs.microsoft.com/en-us/aspnet/core/host-and-deploy/linux-apache?view=aspnetcore-2.2" TargetMode="External"/><Relationship Id="rId4" Type="http://schemas.openxmlformats.org/officeDocument/2006/relationships/hyperlink" Target="https://docs.microsoft.com/en-us/aspnet/core/razor-components/index?view=aspnetcore-2.2" TargetMode="External"/><Relationship Id="rId9" Type="http://schemas.openxmlformats.org/officeDocument/2006/relationships/hyperlink" Target="https://docs.microsoft.com/en-us/aspnet/core/host-and-deploy/linux-nginx?view=aspnetcore-2.2"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ASP.NET Core fundamentals</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smtClean="0"/>
              <a:t>Serghei </a:t>
            </a:r>
            <a:r>
              <a:rPr lang="en-US" dirty="0" err="1" smtClean="0"/>
              <a:t>ADAm</a:t>
            </a:r>
            <a:endParaRPr lang="en-US" dirty="0"/>
          </a:p>
        </p:txBody>
      </p:sp>
      <p:sp>
        <p:nvSpPr>
          <p:cNvPr id="4" name="Rectangle 3"/>
          <p:cNvSpPr/>
          <p:nvPr/>
        </p:nvSpPr>
        <p:spPr>
          <a:xfrm>
            <a:off x="2219783" y="4450728"/>
            <a:ext cx="3759491" cy="369332"/>
          </a:xfrm>
          <a:prstGeom prst="rect">
            <a:avLst/>
          </a:prstGeom>
        </p:spPr>
        <p:txBody>
          <a:bodyPr wrap="none">
            <a:spAutoFit/>
          </a:bodyPr>
          <a:lstStyle/>
          <a:p>
            <a:pPr algn="ctr"/>
            <a:r>
              <a:rPr lang="en-GB" dirty="0" smtClean="0"/>
              <a:t>Continuous staff improvement project</a:t>
            </a:r>
            <a:endParaRPr lang="en-GB" dirty="0"/>
          </a:p>
        </p:txBody>
      </p:sp>
    </p:spTree>
    <p:extLst>
      <p:ext uri="{BB962C8B-B14F-4D97-AF65-F5344CB8AC3E}">
        <p14:creationId xmlns:p14="http://schemas.microsoft.com/office/powerpoint/2010/main" val="4113233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Core </a:t>
            </a:r>
            <a:endParaRPr lang="en-US" dirty="0"/>
          </a:p>
        </p:txBody>
      </p:sp>
      <p:pic>
        <p:nvPicPr>
          <p:cNvPr id="6" name="Content Placeholder 5"/>
          <p:cNvPicPr>
            <a:picLocks noGrp="1" noChangeAspect="1"/>
          </p:cNvPicPr>
          <p:nvPr>
            <p:ph idx="1"/>
          </p:nvPr>
        </p:nvPicPr>
        <p:blipFill>
          <a:blip r:embed="rId2"/>
          <a:stretch>
            <a:fillRect/>
          </a:stretch>
        </p:blipFill>
        <p:spPr>
          <a:xfrm>
            <a:off x="2359689" y="1262063"/>
            <a:ext cx="4424622" cy="4144962"/>
          </a:xfrm>
          <a:prstGeom prst="rect">
            <a:avLst/>
          </a:prstGeom>
        </p:spPr>
      </p:pic>
    </p:spTree>
    <p:extLst>
      <p:ext uri="{BB962C8B-B14F-4D97-AF65-F5344CB8AC3E}">
        <p14:creationId xmlns:p14="http://schemas.microsoft.com/office/powerpoint/2010/main" val="392896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Core HOSTING MODELS</a:t>
            </a:r>
            <a:endParaRPr lang="en-US" dirty="0"/>
          </a:p>
        </p:txBody>
      </p:sp>
      <p:pic>
        <p:nvPicPr>
          <p:cNvPr id="3" name="Content Placeholder 2"/>
          <p:cNvPicPr>
            <a:picLocks noGrp="1" noChangeAspect="1"/>
          </p:cNvPicPr>
          <p:nvPr>
            <p:ph idx="1"/>
          </p:nvPr>
        </p:nvPicPr>
        <p:blipFill>
          <a:blip r:embed="rId2"/>
          <a:stretch>
            <a:fillRect/>
          </a:stretch>
        </p:blipFill>
        <p:spPr>
          <a:xfrm>
            <a:off x="0" y="1004394"/>
            <a:ext cx="4759409" cy="4536848"/>
          </a:xfrm>
          <a:prstGeom prst="rect">
            <a:avLst/>
          </a:prstGeom>
        </p:spPr>
      </p:pic>
      <p:sp>
        <p:nvSpPr>
          <p:cNvPr id="5" name="Rectangle 4"/>
          <p:cNvSpPr/>
          <p:nvPr/>
        </p:nvSpPr>
        <p:spPr>
          <a:xfrm>
            <a:off x="4430682" y="1062583"/>
            <a:ext cx="4646815" cy="3893374"/>
          </a:xfrm>
          <a:prstGeom prst="rect">
            <a:avLst/>
          </a:prstGeom>
        </p:spPr>
        <p:txBody>
          <a:bodyPr wrap="square">
            <a:spAutoFit/>
          </a:bodyPr>
          <a:lstStyle/>
          <a:p>
            <a:pPr algn="just"/>
            <a:r>
              <a:rPr lang="en-US" sz="1900" dirty="0">
                <a:solidFill>
                  <a:srgbClr val="1E73B9"/>
                </a:solidFill>
                <a:latin typeface="Franklin Gothic Book" panose="020B0503020102020204" pitchFamily="34" charset="0"/>
              </a:rPr>
              <a:t>The difference between hosting models in ASP.NET (top) and ASP.NET </a:t>
            </a:r>
            <a:r>
              <a:rPr lang="en-US" sz="1900" dirty="0" smtClean="0">
                <a:solidFill>
                  <a:srgbClr val="1E73B9"/>
                </a:solidFill>
                <a:latin typeface="Franklin Gothic Book" panose="020B0503020102020204" pitchFamily="34" charset="0"/>
              </a:rPr>
              <a:t>Core (bottom</a:t>
            </a:r>
            <a:r>
              <a:rPr lang="en-US" sz="1900" dirty="0">
                <a:solidFill>
                  <a:srgbClr val="1E73B9"/>
                </a:solidFill>
                <a:latin typeface="Franklin Gothic Book" panose="020B0503020102020204" pitchFamily="34" charset="0"/>
              </a:rPr>
              <a:t>). </a:t>
            </a:r>
            <a:endParaRPr lang="en-US" sz="1900" dirty="0" smtClean="0">
              <a:solidFill>
                <a:srgbClr val="1E73B9"/>
              </a:solidFill>
              <a:latin typeface="Franklin Gothic Book" panose="020B0503020102020204" pitchFamily="34" charset="0"/>
            </a:endParaRPr>
          </a:p>
          <a:p>
            <a:pPr algn="just"/>
            <a:endParaRPr lang="en-US" sz="1900" dirty="0" smtClean="0">
              <a:solidFill>
                <a:srgbClr val="1E73B9"/>
              </a:solidFill>
              <a:latin typeface="Franklin Gothic Book" panose="020B0503020102020204" pitchFamily="34" charset="0"/>
            </a:endParaRPr>
          </a:p>
          <a:p>
            <a:pPr algn="just"/>
            <a:r>
              <a:rPr lang="en-US" sz="1900" dirty="0" smtClean="0">
                <a:solidFill>
                  <a:srgbClr val="1E73B9"/>
                </a:solidFill>
                <a:latin typeface="Franklin Gothic Book" panose="020B0503020102020204" pitchFamily="34" charset="0"/>
              </a:rPr>
              <a:t>With </a:t>
            </a:r>
            <a:r>
              <a:rPr lang="en-US" sz="1900" dirty="0">
                <a:solidFill>
                  <a:srgbClr val="1E73B9"/>
                </a:solidFill>
                <a:latin typeface="Franklin Gothic Book" panose="020B0503020102020204" pitchFamily="34" charset="0"/>
              </a:rPr>
              <a:t>the previous version of ASP.NET, IIS is tightly coupled with the application</a:t>
            </a:r>
            <a:r>
              <a:rPr lang="en-US" sz="1900" dirty="0" smtClean="0">
                <a:solidFill>
                  <a:srgbClr val="1E73B9"/>
                </a:solidFill>
                <a:latin typeface="Franklin Gothic Book" panose="020B0503020102020204" pitchFamily="34" charset="0"/>
              </a:rPr>
              <a:t>.</a:t>
            </a:r>
          </a:p>
          <a:p>
            <a:pPr algn="just"/>
            <a:endParaRPr lang="en-US" sz="1900" dirty="0">
              <a:solidFill>
                <a:srgbClr val="1E73B9"/>
              </a:solidFill>
              <a:latin typeface="Franklin Gothic Book" panose="020B0503020102020204" pitchFamily="34" charset="0"/>
            </a:endParaRPr>
          </a:p>
          <a:p>
            <a:pPr algn="just"/>
            <a:r>
              <a:rPr lang="en-US" sz="1900" dirty="0">
                <a:solidFill>
                  <a:srgbClr val="1E73B9"/>
                </a:solidFill>
                <a:latin typeface="Franklin Gothic Book" panose="020B0503020102020204" pitchFamily="34" charset="0"/>
              </a:rPr>
              <a:t>The hosting model in ASP.NET Core is simpler</a:t>
            </a:r>
            <a:r>
              <a:rPr lang="en-US" sz="1900" dirty="0" smtClean="0">
                <a:solidFill>
                  <a:srgbClr val="1E73B9"/>
                </a:solidFill>
                <a:latin typeface="Franklin Gothic Book" panose="020B0503020102020204" pitchFamily="34" charset="0"/>
              </a:rPr>
              <a:t>;</a:t>
            </a:r>
          </a:p>
          <a:p>
            <a:pPr algn="just"/>
            <a:endParaRPr lang="en-US" sz="1900" dirty="0">
              <a:solidFill>
                <a:srgbClr val="1E73B9"/>
              </a:solidFill>
              <a:latin typeface="Franklin Gothic Book" panose="020B0503020102020204" pitchFamily="34" charset="0"/>
            </a:endParaRPr>
          </a:p>
          <a:p>
            <a:pPr algn="just"/>
            <a:r>
              <a:rPr lang="en-US" sz="1900" dirty="0" smtClean="0">
                <a:solidFill>
                  <a:srgbClr val="1E73B9"/>
                </a:solidFill>
                <a:latin typeface="Franklin Gothic Book" panose="020B0503020102020204" pitchFamily="34" charset="0"/>
              </a:rPr>
              <a:t> </a:t>
            </a:r>
            <a:r>
              <a:rPr lang="en-US" sz="1900" dirty="0">
                <a:solidFill>
                  <a:srgbClr val="1E73B9"/>
                </a:solidFill>
                <a:latin typeface="Franklin Gothic Book" panose="020B0503020102020204" pitchFamily="34" charset="0"/>
              </a:rPr>
              <a:t>IIS hands off the request to a </a:t>
            </a:r>
            <a:r>
              <a:rPr lang="en-US" sz="1900" dirty="0" smtClean="0">
                <a:solidFill>
                  <a:srgbClr val="1E73B9"/>
                </a:solidFill>
                <a:latin typeface="Franklin Gothic Book" panose="020B0503020102020204" pitchFamily="34" charset="0"/>
              </a:rPr>
              <a:t>self-hosted web </a:t>
            </a:r>
            <a:r>
              <a:rPr lang="en-US" sz="1900" dirty="0">
                <a:solidFill>
                  <a:srgbClr val="1E73B9"/>
                </a:solidFill>
                <a:latin typeface="Franklin Gothic Book" panose="020B0503020102020204" pitchFamily="34" charset="0"/>
              </a:rPr>
              <a:t>server in the ASP.NET Core application and receives the response, but has no </a:t>
            </a:r>
            <a:r>
              <a:rPr lang="en-US" sz="1900" dirty="0" smtClean="0">
                <a:solidFill>
                  <a:srgbClr val="1E73B9"/>
                </a:solidFill>
                <a:latin typeface="Franklin Gothic Book" panose="020B0503020102020204" pitchFamily="34" charset="0"/>
              </a:rPr>
              <a:t>deeper knowledge </a:t>
            </a:r>
            <a:r>
              <a:rPr lang="en-US" sz="1900" dirty="0">
                <a:solidFill>
                  <a:srgbClr val="1E73B9"/>
                </a:solidFill>
                <a:latin typeface="Franklin Gothic Book" panose="020B0503020102020204" pitchFamily="34" charset="0"/>
              </a:rPr>
              <a:t>of the application</a:t>
            </a:r>
          </a:p>
        </p:txBody>
      </p:sp>
    </p:spTree>
    <p:extLst>
      <p:ext uri="{BB962C8B-B14F-4D97-AF65-F5344CB8AC3E}">
        <p14:creationId xmlns:p14="http://schemas.microsoft.com/office/powerpoint/2010/main" val="2483409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CORE MODULARITY</a:t>
            </a:r>
            <a:endParaRPr lang="en-US" dirty="0"/>
          </a:p>
        </p:txBody>
      </p:sp>
      <p:sp>
        <p:nvSpPr>
          <p:cNvPr id="5" name="Content Placeholder 4"/>
          <p:cNvSpPr>
            <a:spLocks noGrp="1"/>
          </p:cNvSpPr>
          <p:nvPr>
            <p:ph idx="1"/>
          </p:nvPr>
        </p:nvSpPr>
        <p:spPr/>
        <p:txBody>
          <a:bodyPr/>
          <a:lstStyle/>
          <a:p>
            <a:r>
              <a:rPr lang="en-US" dirty="0"/>
              <a:t>Middleware “pipeline” for defining your application’s behavior</a:t>
            </a:r>
          </a:p>
          <a:p>
            <a:r>
              <a:rPr lang="en-US" dirty="0" smtClean="0"/>
              <a:t>Built-in </a:t>
            </a:r>
            <a:r>
              <a:rPr lang="en-US" dirty="0"/>
              <a:t>support for dependency injection</a:t>
            </a:r>
          </a:p>
          <a:p>
            <a:r>
              <a:rPr lang="en-US" dirty="0" smtClean="0"/>
              <a:t>Combined </a:t>
            </a:r>
            <a:r>
              <a:rPr lang="en-US" dirty="0"/>
              <a:t>UI (MVC) and API (Web API) infrastructure</a:t>
            </a:r>
          </a:p>
          <a:p>
            <a:r>
              <a:rPr lang="en-US" dirty="0" smtClean="0"/>
              <a:t>Highly </a:t>
            </a:r>
            <a:r>
              <a:rPr lang="en-US" dirty="0"/>
              <a:t>extensible configuration system</a:t>
            </a:r>
          </a:p>
          <a:p>
            <a:r>
              <a:rPr lang="en-US" dirty="0" smtClean="0"/>
              <a:t>Scalable </a:t>
            </a:r>
            <a:r>
              <a:rPr lang="en-US" dirty="0"/>
              <a:t>for cloud platforms by default using asynchronous programming</a:t>
            </a:r>
          </a:p>
        </p:txBody>
      </p:sp>
    </p:spTree>
    <p:extLst>
      <p:ext uri="{BB962C8B-B14F-4D97-AF65-F5344CB8AC3E}">
        <p14:creationId xmlns:p14="http://schemas.microsoft.com/office/powerpoint/2010/main" val="2835439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Requesting </a:t>
            </a:r>
            <a:r>
              <a:rPr lang="en-US" dirty="0"/>
              <a:t>a web </a:t>
            </a:r>
            <a:r>
              <a:rPr lang="en-US" dirty="0" smtClean="0"/>
              <a:t>page</a:t>
            </a:r>
            <a:endParaRPr lang="en-US" dirty="0"/>
          </a:p>
        </p:txBody>
      </p:sp>
      <p:pic>
        <p:nvPicPr>
          <p:cNvPr id="6" name="Content Placeholder 5"/>
          <p:cNvPicPr>
            <a:picLocks noGrp="1" noChangeAspect="1"/>
          </p:cNvPicPr>
          <p:nvPr>
            <p:ph idx="1"/>
          </p:nvPr>
        </p:nvPicPr>
        <p:blipFill>
          <a:blip r:embed="rId2"/>
          <a:stretch>
            <a:fillRect/>
          </a:stretch>
        </p:blipFill>
        <p:spPr>
          <a:xfrm>
            <a:off x="2321289" y="1203873"/>
            <a:ext cx="4501421" cy="4402431"/>
          </a:xfrm>
          <a:prstGeom prst="rect">
            <a:avLst/>
          </a:prstGeom>
        </p:spPr>
      </p:pic>
    </p:spTree>
    <p:extLst>
      <p:ext uri="{BB962C8B-B14F-4D97-AF65-F5344CB8AC3E}">
        <p14:creationId xmlns:p14="http://schemas.microsoft.com/office/powerpoint/2010/main" val="1195012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 process a request</a:t>
            </a:r>
          </a:p>
        </p:txBody>
      </p:sp>
      <p:pic>
        <p:nvPicPr>
          <p:cNvPr id="6" name="Content Placeholder 5"/>
          <p:cNvPicPr>
            <a:picLocks noGrp="1" noChangeAspect="1"/>
          </p:cNvPicPr>
          <p:nvPr>
            <p:ph idx="1"/>
          </p:nvPr>
        </p:nvPicPr>
        <p:blipFill>
          <a:blip r:embed="rId2"/>
          <a:stretch>
            <a:fillRect/>
          </a:stretch>
        </p:blipFill>
        <p:spPr>
          <a:xfrm>
            <a:off x="2324857" y="1262063"/>
            <a:ext cx="4494285" cy="4144962"/>
          </a:xfrm>
          <a:prstGeom prst="rect">
            <a:avLst/>
          </a:prstGeom>
        </p:spPr>
      </p:pic>
    </p:spTree>
    <p:extLst>
      <p:ext uri="{BB962C8B-B14F-4D97-AF65-F5344CB8AC3E}">
        <p14:creationId xmlns:p14="http://schemas.microsoft.com/office/powerpoint/2010/main" val="2718049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CORE. REVERSE Proxy</a:t>
            </a:r>
            <a:endParaRPr lang="en-US" dirty="0"/>
          </a:p>
        </p:txBody>
      </p:sp>
      <p:sp>
        <p:nvSpPr>
          <p:cNvPr id="5" name="Content Placeholder 4"/>
          <p:cNvSpPr>
            <a:spLocks noGrp="1"/>
          </p:cNvSpPr>
          <p:nvPr>
            <p:ph idx="1"/>
          </p:nvPr>
        </p:nvSpPr>
        <p:spPr/>
        <p:txBody>
          <a:bodyPr/>
          <a:lstStyle/>
          <a:p>
            <a:r>
              <a:rPr lang="en-US" dirty="0"/>
              <a:t>A </a:t>
            </a:r>
            <a:r>
              <a:rPr lang="en-US" i="1" dirty="0"/>
              <a:t>reverse proxy </a:t>
            </a:r>
            <a:r>
              <a:rPr lang="en-US" dirty="0"/>
              <a:t>is software responsible for receiving requests </a:t>
            </a:r>
            <a:r>
              <a:rPr lang="en-US" dirty="0" smtClean="0"/>
              <a:t>and forwarding </a:t>
            </a:r>
            <a:r>
              <a:rPr lang="en-US" dirty="0"/>
              <a:t>them to the appropriate web server</a:t>
            </a:r>
            <a:r>
              <a:rPr lang="en-US" dirty="0" smtClean="0"/>
              <a:t>.</a:t>
            </a:r>
          </a:p>
          <a:p>
            <a:r>
              <a:rPr lang="en-US" dirty="0" smtClean="0"/>
              <a:t> </a:t>
            </a:r>
            <a:r>
              <a:rPr lang="en-US" dirty="0"/>
              <a:t>The reverse proxy is </a:t>
            </a:r>
            <a:r>
              <a:rPr lang="en-US" dirty="0" smtClean="0"/>
              <a:t>exposed directly </a:t>
            </a:r>
            <a:r>
              <a:rPr lang="en-US" dirty="0"/>
              <a:t>to the internet, whereas the underlying web server is exposed only </a:t>
            </a:r>
            <a:r>
              <a:rPr lang="en-US" dirty="0" smtClean="0"/>
              <a:t>to the </a:t>
            </a:r>
            <a:r>
              <a:rPr lang="en-US" dirty="0"/>
              <a:t>proxy. </a:t>
            </a:r>
            <a:endParaRPr lang="en-US" dirty="0" smtClean="0"/>
          </a:p>
          <a:p>
            <a:r>
              <a:rPr lang="en-US" dirty="0" smtClean="0"/>
              <a:t>This </a:t>
            </a:r>
            <a:r>
              <a:rPr lang="en-US" dirty="0"/>
              <a:t>setup has several benefits, primarily security and </a:t>
            </a:r>
            <a:r>
              <a:rPr lang="en-US" dirty="0" smtClean="0"/>
              <a:t>performance for </a:t>
            </a:r>
            <a:r>
              <a:rPr lang="en-US" dirty="0"/>
              <a:t>the web servers.</a:t>
            </a:r>
          </a:p>
        </p:txBody>
      </p:sp>
    </p:spTree>
    <p:extLst>
      <p:ext uri="{BB962C8B-B14F-4D97-AF65-F5344CB8AC3E}">
        <p14:creationId xmlns:p14="http://schemas.microsoft.com/office/powerpoint/2010/main" val="1953663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216132"/>
            <a:ext cx="7886700" cy="846452"/>
          </a:xfrm>
        </p:spPr>
        <p:txBody>
          <a:bodyPr>
            <a:normAutofit fontScale="90000"/>
          </a:bodyPr>
          <a:lstStyle/>
          <a:p>
            <a:r>
              <a:rPr lang="en-US" dirty="0"/>
              <a:t>An overview of an ASP.NET Core application</a:t>
            </a:r>
          </a:p>
        </p:txBody>
      </p:sp>
      <p:pic>
        <p:nvPicPr>
          <p:cNvPr id="6" name="Content Placeholder 5"/>
          <p:cNvPicPr>
            <a:picLocks noGrp="1" noChangeAspect="1"/>
          </p:cNvPicPr>
          <p:nvPr>
            <p:ph idx="1"/>
          </p:nvPr>
        </p:nvPicPr>
        <p:blipFill>
          <a:blip r:embed="rId2"/>
          <a:stretch>
            <a:fillRect/>
          </a:stretch>
        </p:blipFill>
        <p:spPr>
          <a:xfrm>
            <a:off x="1852392" y="1262063"/>
            <a:ext cx="5439216" cy="4144962"/>
          </a:xfrm>
          <a:prstGeom prst="rect">
            <a:avLst/>
          </a:prstGeom>
        </p:spPr>
      </p:pic>
    </p:spTree>
    <p:extLst>
      <p:ext uri="{BB962C8B-B14F-4D97-AF65-F5344CB8AC3E}">
        <p14:creationId xmlns:p14="http://schemas.microsoft.com/office/powerpoint/2010/main" val="2905494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KESTREL. </a:t>
            </a:r>
            <a:r>
              <a:rPr lang="en-US" dirty="0" err="1" smtClean="0"/>
              <a:t>HTTPContext</a:t>
            </a:r>
            <a:r>
              <a:rPr lang="en-US" dirty="0" smtClean="0"/>
              <a:t>.</a:t>
            </a:r>
            <a:endParaRPr lang="en-US" dirty="0"/>
          </a:p>
        </p:txBody>
      </p:sp>
      <p:sp>
        <p:nvSpPr>
          <p:cNvPr id="5" name="Content Placeholder 4"/>
          <p:cNvSpPr>
            <a:spLocks noGrp="1"/>
          </p:cNvSpPr>
          <p:nvPr>
            <p:ph idx="1"/>
          </p:nvPr>
        </p:nvSpPr>
        <p:spPr/>
        <p:txBody>
          <a:bodyPr/>
          <a:lstStyle/>
          <a:p>
            <a:r>
              <a:rPr lang="en-US" dirty="0"/>
              <a:t>The first port of call after the reverse proxy forwards a request is the </a:t>
            </a:r>
            <a:r>
              <a:rPr lang="en-US" dirty="0" smtClean="0"/>
              <a:t>ASP.NET Core </a:t>
            </a:r>
            <a:r>
              <a:rPr lang="en-US" dirty="0"/>
              <a:t>web server, which is the default cross-platform </a:t>
            </a:r>
            <a:r>
              <a:rPr lang="en-US" b="1" dirty="0"/>
              <a:t>Kestrel</a:t>
            </a:r>
            <a:r>
              <a:rPr lang="en-US" dirty="0"/>
              <a:t> server. Kestrel takes </a:t>
            </a:r>
            <a:r>
              <a:rPr lang="en-US" dirty="0" smtClean="0"/>
              <a:t>the raw </a:t>
            </a:r>
            <a:r>
              <a:rPr lang="en-US" dirty="0"/>
              <a:t>incoming request and uses it to generate an </a:t>
            </a:r>
            <a:r>
              <a:rPr lang="en-US" b="1" dirty="0" err="1"/>
              <a:t>HttpContext</a:t>
            </a:r>
            <a:r>
              <a:rPr lang="en-US" dirty="0"/>
              <a:t> object the rest of </a:t>
            </a:r>
            <a:r>
              <a:rPr lang="en-US" dirty="0" smtClean="0"/>
              <a:t>the application </a:t>
            </a:r>
            <a:r>
              <a:rPr lang="en-US" dirty="0"/>
              <a:t>can use</a:t>
            </a:r>
            <a:r>
              <a:rPr lang="en-US" dirty="0" smtClean="0"/>
              <a:t>.</a:t>
            </a:r>
          </a:p>
          <a:p>
            <a:r>
              <a:rPr lang="en-US" dirty="0"/>
              <a:t>The </a:t>
            </a:r>
            <a:r>
              <a:rPr lang="en-US" b="1" dirty="0" err="1"/>
              <a:t>HttpContext</a:t>
            </a:r>
            <a:r>
              <a:rPr lang="en-US" dirty="0"/>
              <a:t> constructed by the ASP.NET Core web server is used by the </a:t>
            </a:r>
            <a:r>
              <a:rPr lang="en-US" dirty="0" smtClean="0"/>
              <a:t>application as </a:t>
            </a:r>
            <a:r>
              <a:rPr lang="en-US" dirty="0"/>
              <a:t>a sort of storage box for a single request</a:t>
            </a:r>
          </a:p>
        </p:txBody>
      </p:sp>
    </p:spTree>
    <p:extLst>
      <p:ext uri="{BB962C8B-B14F-4D97-AF65-F5344CB8AC3E}">
        <p14:creationId xmlns:p14="http://schemas.microsoft.com/office/powerpoint/2010/main" val="2756916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KESTREL. HTTPCONTEXT</a:t>
            </a:r>
            <a:endParaRPr lang="en-US" dirty="0"/>
          </a:p>
        </p:txBody>
      </p:sp>
      <p:sp>
        <p:nvSpPr>
          <p:cNvPr id="5" name="Content Placeholder 4"/>
          <p:cNvSpPr>
            <a:spLocks noGrp="1"/>
          </p:cNvSpPr>
          <p:nvPr>
            <p:ph idx="1"/>
          </p:nvPr>
        </p:nvSpPr>
        <p:spPr/>
        <p:txBody>
          <a:bodyPr/>
          <a:lstStyle/>
          <a:p>
            <a:r>
              <a:rPr lang="en-US" b="1" dirty="0"/>
              <a:t>Kestrel</a:t>
            </a:r>
            <a:r>
              <a:rPr lang="en-US" dirty="0"/>
              <a:t> is responsible for receiving the request data and constructing a C# </a:t>
            </a:r>
            <a:r>
              <a:rPr lang="en-US" dirty="0" smtClean="0"/>
              <a:t>representation of </a:t>
            </a:r>
            <a:r>
              <a:rPr lang="en-US" dirty="0"/>
              <a:t>the request, but it doesn’t attempt to handle the request directly. </a:t>
            </a:r>
            <a:endParaRPr lang="en-US" dirty="0" smtClean="0"/>
          </a:p>
          <a:p>
            <a:r>
              <a:rPr lang="en-US" dirty="0" smtClean="0"/>
              <a:t>For </a:t>
            </a:r>
            <a:r>
              <a:rPr lang="en-US" dirty="0"/>
              <a:t>that, </a:t>
            </a:r>
            <a:r>
              <a:rPr lang="en-US" b="1" dirty="0" smtClean="0"/>
              <a:t>Kestrel</a:t>
            </a:r>
            <a:r>
              <a:rPr lang="en-US" dirty="0" smtClean="0"/>
              <a:t> hands </a:t>
            </a:r>
            <a:r>
              <a:rPr lang="en-US" dirty="0"/>
              <a:t>the </a:t>
            </a:r>
            <a:r>
              <a:rPr lang="en-US" b="1" dirty="0" err="1"/>
              <a:t>HttpContext</a:t>
            </a:r>
            <a:r>
              <a:rPr lang="en-US" dirty="0"/>
              <a:t> to the middleware pipeline found in every ASP.NET </a:t>
            </a:r>
            <a:r>
              <a:rPr lang="en-US" dirty="0" smtClean="0"/>
              <a:t>Core application</a:t>
            </a:r>
            <a:r>
              <a:rPr lang="en-US" dirty="0"/>
              <a:t>. This is a series of components that processes the incoming request to </a:t>
            </a:r>
            <a:r>
              <a:rPr lang="en-US" dirty="0" smtClean="0"/>
              <a:t>perform common </a:t>
            </a:r>
            <a:r>
              <a:rPr lang="en-US" dirty="0"/>
              <a:t>operations such as logging, handling exceptions, or serving static files.</a:t>
            </a:r>
          </a:p>
        </p:txBody>
      </p:sp>
    </p:spTree>
    <p:extLst>
      <p:ext uri="{BB962C8B-B14F-4D97-AF65-F5344CB8AC3E}">
        <p14:creationId xmlns:p14="http://schemas.microsoft.com/office/powerpoint/2010/main" val="446569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FIRST ASP.NET CORE </a:t>
            </a:r>
            <a:r>
              <a:rPr lang="en-US" dirty="0" err="1" smtClean="0"/>
              <a:t>APPlication</a:t>
            </a:r>
            <a:endParaRPr lang="en-US" dirty="0"/>
          </a:p>
        </p:txBody>
      </p:sp>
      <p:pic>
        <p:nvPicPr>
          <p:cNvPr id="6" name="Content Placeholder 5"/>
          <p:cNvPicPr>
            <a:picLocks noGrp="1" noChangeAspect="1"/>
          </p:cNvPicPr>
          <p:nvPr>
            <p:ph idx="1"/>
          </p:nvPr>
        </p:nvPicPr>
        <p:blipFill>
          <a:blip r:embed="rId2"/>
          <a:stretch>
            <a:fillRect/>
          </a:stretch>
        </p:blipFill>
        <p:spPr>
          <a:xfrm>
            <a:off x="1813285" y="1262063"/>
            <a:ext cx="5517429" cy="4144962"/>
          </a:xfrm>
          <a:prstGeom prst="rect">
            <a:avLst/>
          </a:prstGeom>
        </p:spPr>
      </p:pic>
    </p:spTree>
    <p:extLst>
      <p:ext uri="{BB962C8B-B14F-4D97-AF65-F5344CB8AC3E}">
        <p14:creationId xmlns:p14="http://schemas.microsoft.com/office/powerpoint/2010/main" val="1618697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590348"/>
            <a:ext cx="6858000" cy="1077140"/>
          </a:xfrm>
        </p:spPr>
        <p:txBody>
          <a:bodyPr/>
          <a:lstStyle/>
          <a:p>
            <a:r>
              <a:rPr lang="en-US" dirty="0" smtClean="0"/>
              <a:t>Contents</a:t>
            </a:r>
            <a:endParaRPr lang="en-US" dirty="0"/>
          </a:p>
        </p:txBody>
      </p:sp>
      <p:sp>
        <p:nvSpPr>
          <p:cNvPr id="3" name="Subtitle 2"/>
          <p:cNvSpPr>
            <a:spLocks noGrp="1"/>
          </p:cNvSpPr>
          <p:nvPr>
            <p:ph type="subTitle" idx="1"/>
          </p:nvPr>
        </p:nvSpPr>
        <p:spPr>
          <a:xfrm>
            <a:off x="448887" y="1886990"/>
            <a:ext cx="8503919" cy="2693323"/>
          </a:xfrm>
        </p:spPr>
        <p:txBody>
          <a:bodyPr>
            <a:normAutofit/>
          </a:bodyPr>
          <a:lstStyle/>
          <a:p>
            <a:pPr algn="l"/>
            <a:r>
              <a:rPr lang="en-GB" dirty="0"/>
              <a:t>•	What is ASP.NET Core?                                                     </a:t>
            </a:r>
          </a:p>
          <a:p>
            <a:pPr algn="l"/>
            <a:r>
              <a:rPr lang="en-GB" dirty="0"/>
              <a:t>•	Inspect Class Program, </a:t>
            </a:r>
            <a:r>
              <a:rPr lang="en-GB" dirty="0" err="1"/>
              <a:t>Startup</a:t>
            </a:r>
            <a:r>
              <a:rPr lang="en-GB" dirty="0"/>
              <a:t>.</a:t>
            </a:r>
          </a:p>
          <a:p>
            <a:pPr algn="l"/>
            <a:r>
              <a:rPr lang="en-GB" dirty="0"/>
              <a:t>•	ASP.NET Core Middleware </a:t>
            </a:r>
            <a:endParaRPr lang="en-GB" dirty="0" smtClean="0"/>
          </a:p>
          <a:p>
            <a:pPr algn="l"/>
            <a:r>
              <a:rPr lang="en-GB" dirty="0" smtClean="0"/>
              <a:t>•</a:t>
            </a:r>
            <a:r>
              <a:rPr lang="en-GB" dirty="0"/>
              <a:t>	Add Logging feature provided by Middleware</a:t>
            </a:r>
          </a:p>
          <a:p>
            <a:pPr algn="l"/>
            <a:r>
              <a:rPr lang="en-GB" dirty="0"/>
              <a:t>•	Creating components for middleware (Inline methods, classes</a:t>
            </a:r>
            <a:r>
              <a:rPr lang="en-GB" dirty="0" smtClean="0"/>
              <a:t>)</a:t>
            </a:r>
          </a:p>
          <a:p>
            <a:pPr algn="l"/>
            <a:r>
              <a:rPr lang="en-GB" dirty="0" smtClean="0"/>
              <a:t>•</a:t>
            </a:r>
            <a:r>
              <a:rPr lang="en-GB" dirty="0"/>
              <a:t>	</a:t>
            </a:r>
            <a:r>
              <a:rPr lang="en-GB"/>
              <a:t>Static </a:t>
            </a:r>
            <a:r>
              <a:rPr lang="en-GB" smtClean="0"/>
              <a:t>files</a:t>
            </a:r>
            <a:endParaRPr lang="en-GB" dirty="0" smtClean="0"/>
          </a:p>
        </p:txBody>
      </p:sp>
    </p:spTree>
    <p:extLst>
      <p:ext uri="{BB962C8B-B14F-4D97-AF65-F5344CB8AC3E}">
        <p14:creationId xmlns:p14="http://schemas.microsoft.com/office/powerpoint/2010/main" val="4021753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FIRST ASP.NET CORE </a:t>
            </a:r>
            <a:r>
              <a:rPr lang="en-US" dirty="0" err="1" smtClean="0"/>
              <a:t>APPlication</a:t>
            </a:r>
            <a:endParaRPr lang="en-US" dirty="0"/>
          </a:p>
        </p:txBody>
      </p:sp>
      <p:pic>
        <p:nvPicPr>
          <p:cNvPr id="3" name="Content Placeholder 2"/>
          <p:cNvPicPr>
            <a:picLocks noGrp="1" noChangeAspect="1"/>
          </p:cNvPicPr>
          <p:nvPr>
            <p:ph idx="1"/>
          </p:nvPr>
        </p:nvPicPr>
        <p:blipFill>
          <a:blip r:embed="rId2"/>
          <a:stretch>
            <a:fillRect/>
          </a:stretch>
        </p:blipFill>
        <p:spPr>
          <a:xfrm>
            <a:off x="1732880" y="1262063"/>
            <a:ext cx="5678240" cy="4144962"/>
          </a:xfrm>
          <a:prstGeom prst="rect">
            <a:avLst/>
          </a:prstGeom>
        </p:spPr>
      </p:pic>
    </p:spTree>
    <p:extLst>
      <p:ext uri="{BB962C8B-B14F-4D97-AF65-F5344CB8AC3E}">
        <p14:creationId xmlns:p14="http://schemas.microsoft.com/office/powerpoint/2010/main" val="2740704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Understanding the project layout</a:t>
            </a:r>
          </a:p>
        </p:txBody>
      </p:sp>
      <p:pic>
        <p:nvPicPr>
          <p:cNvPr id="6" name="Content Placeholder 5"/>
          <p:cNvPicPr>
            <a:picLocks noGrp="1" noChangeAspect="1"/>
          </p:cNvPicPr>
          <p:nvPr>
            <p:ph idx="1"/>
          </p:nvPr>
        </p:nvPicPr>
        <p:blipFill>
          <a:blip r:embed="rId2"/>
          <a:stretch>
            <a:fillRect/>
          </a:stretch>
        </p:blipFill>
        <p:spPr>
          <a:xfrm>
            <a:off x="1075962" y="1262063"/>
            <a:ext cx="6992075" cy="4144962"/>
          </a:xfrm>
          <a:prstGeom prst="rect">
            <a:avLst/>
          </a:prstGeom>
        </p:spPr>
      </p:pic>
    </p:spTree>
    <p:extLst>
      <p:ext uri="{BB962C8B-B14F-4D97-AF65-F5344CB8AC3E}">
        <p14:creationId xmlns:p14="http://schemas.microsoft.com/office/powerpoint/2010/main" val="1855095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
            </a:r>
            <a:r>
              <a:rPr lang="en-US" dirty="0" err="1"/>
              <a:t>csproj</a:t>
            </a:r>
            <a:r>
              <a:rPr lang="en-US" dirty="0"/>
              <a:t> project file</a:t>
            </a:r>
          </a:p>
        </p:txBody>
      </p:sp>
      <p:pic>
        <p:nvPicPr>
          <p:cNvPr id="3" name="Content Placeholder 2"/>
          <p:cNvPicPr>
            <a:picLocks noGrp="1" noChangeAspect="1"/>
          </p:cNvPicPr>
          <p:nvPr>
            <p:ph idx="1"/>
          </p:nvPr>
        </p:nvPicPr>
        <p:blipFill>
          <a:blip r:embed="rId2"/>
          <a:stretch>
            <a:fillRect/>
          </a:stretch>
        </p:blipFill>
        <p:spPr>
          <a:xfrm>
            <a:off x="628650" y="1343643"/>
            <a:ext cx="7886700" cy="3981801"/>
          </a:xfrm>
          <a:prstGeom prst="rect">
            <a:avLst/>
          </a:prstGeom>
        </p:spPr>
      </p:pic>
    </p:spTree>
    <p:extLst>
      <p:ext uri="{BB962C8B-B14F-4D97-AF65-F5344CB8AC3E}">
        <p14:creationId xmlns:p14="http://schemas.microsoft.com/office/powerpoint/2010/main" val="1019760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Program class: building a web host</a:t>
            </a:r>
          </a:p>
        </p:txBody>
      </p:sp>
      <p:sp>
        <p:nvSpPr>
          <p:cNvPr id="2" name="Content Placeholder 1"/>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32783" y="1261366"/>
            <a:ext cx="8478433" cy="3943900"/>
          </a:xfrm>
          <a:prstGeom prst="rect">
            <a:avLst/>
          </a:prstGeom>
        </p:spPr>
      </p:pic>
    </p:spTree>
    <p:extLst>
      <p:ext uri="{BB962C8B-B14F-4D97-AF65-F5344CB8AC3E}">
        <p14:creationId xmlns:p14="http://schemas.microsoft.com/office/powerpoint/2010/main" val="4704632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difference in configuration scope for </a:t>
            </a:r>
            <a:r>
              <a:rPr lang="en-US" b="1" dirty="0"/>
              <a:t>Program </a:t>
            </a:r>
            <a:r>
              <a:rPr lang="en-US" dirty="0"/>
              <a:t>and </a:t>
            </a:r>
            <a:r>
              <a:rPr lang="en-US" b="1" dirty="0"/>
              <a:t>Startup</a:t>
            </a:r>
            <a:endParaRPr lang="en-US" dirty="0"/>
          </a:p>
        </p:txBody>
      </p:sp>
      <p:pic>
        <p:nvPicPr>
          <p:cNvPr id="3" name="Content Placeholder 2"/>
          <p:cNvPicPr>
            <a:picLocks noGrp="1" noChangeAspect="1"/>
          </p:cNvPicPr>
          <p:nvPr>
            <p:ph idx="1"/>
          </p:nvPr>
        </p:nvPicPr>
        <p:blipFill>
          <a:blip r:embed="rId2"/>
          <a:stretch>
            <a:fillRect/>
          </a:stretch>
        </p:blipFill>
        <p:spPr>
          <a:xfrm>
            <a:off x="889392" y="1062583"/>
            <a:ext cx="7365216" cy="4144962"/>
          </a:xfrm>
          <a:prstGeom prst="rect">
            <a:avLst/>
          </a:prstGeom>
        </p:spPr>
      </p:pic>
    </p:spTree>
    <p:extLst>
      <p:ext uri="{BB962C8B-B14F-4D97-AF65-F5344CB8AC3E}">
        <p14:creationId xmlns:p14="http://schemas.microsoft.com/office/powerpoint/2010/main" val="731433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Startup class: configuring your application</a:t>
            </a:r>
          </a:p>
        </p:txBody>
      </p:sp>
      <p:pic>
        <p:nvPicPr>
          <p:cNvPr id="6" name="Content Placeholder 5"/>
          <p:cNvPicPr>
            <a:picLocks noGrp="1" noChangeAspect="1"/>
          </p:cNvPicPr>
          <p:nvPr>
            <p:ph idx="1"/>
          </p:nvPr>
        </p:nvPicPr>
        <p:blipFill>
          <a:blip r:embed="rId2"/>
          <a:stretch>
            <a:fillRect/>
          </a:stretch>
        </p:blipFill>
        <p:spPr>
          <a:xfrm>
            <a:off x="628650" y="1062583"/>
            <a:ext cx="7886700" cy="2505085"/>
          </a:xfrm>
          <a:prstGeom prst="rect">
            <a:avLst/>
          </a:prstGeom>
        </p:spPr>
      </p:pic>
      <p:sp>
        <p:nvSpPr>
          <p:cNvPr id="7" name="Rectangle 6"/>
          <p:cNvSpPr/>
          <p:nvPr/>
        </p:nvSpPr>
        <p:spPr>
          <a:xfrm>
            <a:off x="628650" y="3567668"/>
            <a:ext cx="8304415" cy="1940018"/>
          </a:xfrm>
          <a:prstGeom prst="rect">
            <a:avLst/>
          </a:prstGeom>
        </p:spPr>
        <p:txBody>
          <a:bodyPr wrap="square">
            <a:spAutoFit/>
          </a:bodyPr>
          <a:lstStyle/>
          <a:p>
            <a:pPr marL="171450" indent="-171450" defTabSz="685800">
              <a:lnSpc>
                <a:spcPct val="90000"/>
              </a:lnSpc>
              <a:spcBef>
                <a:spcPts val="750"/>
              </a:spcBef>
              <a:buFont typeface="Arial" panose="020B0604020202020204" pitchFamily="34" charset="0"/>
              <a:buChar char="•"/>
            </a:pPr>
            <a:r>
              <a:rPr lang="en-US" sz="2100" b="1" dirty="0">
                <a:solidFill>
                  <a:srgbClr val="1E73B9"/>
                </a:solidFill>
                <a:latin typeface="Franklin Gothic Book" panose="020B0503020102020204" pitchFamily="34" charset="0"/>
              </a:rPr>
              <a:t>Service </a:t>
            </a:r>
            <a:r>
              <a:rPr lang="en-US" sz="2100" b="1" dirty="0" smtClean="0">
                <a:solidFill>
                  <a:srgbClr val="1E73B9"/>
                </a:solidFill>
                <a:latin typeface="Franklin Gothic Book" panose="020B0503020102020204" pitchFamily="34" charset="0"/>
              </a:rPr>
              <a:t>registration </a:t>
            </a:r>
            <a:r>
              <a:rPr lang="en-US" sz="2100" dirty="0" smtClean="0">
                <a:solidFill>
                  <a:srgbClr val="1E73B9"/>
                </a:solidFill>
                <a:latin typeface="Franklin Gothic Book" panose="020B0503020102020204" pitchFamily="34" charset="0"/>
              </a:rPr>
              <a:t>— Any </a:t>
            </a:r>
            <a:r>
              <a:rPr lang="en-US" sz="2100" dirty="0">
                <a:solidFill>
                  <a:srgbClr val="1E73B9"/>
                </a:solidFill>
                <a:latin typeface="Franklin Gothic Book" panose="020B0503020102020204" pitchFamily="34" charset="0"/>
              </a:rPr>
              <a:t>classes that your application depends on for </a:t>
            </a:r>
            <a:r>
              <a:rPr lang="en-US" sz="2100" dirty="0" smtClean="0">
                <a:solidFill>
                  <a:srgbClr val="1E73B9"/>
                </a:solidFill>
                <a:latin typeface="Franklin Gothic Book" panose="020B0503020102020204" pitchFamily="34" charset="0"/>
              </a:rPr>
              <a:t>providing functionality—both </a:t>
            </a:r>
            <a:r>
              <a:rPr lang="en-US" sz="2100" dirty="0">
                <a:solidFill>
                  <a:srgbClr val="1E73B9"/>
                </a:solidFill>
                <a:latin typeface="Franklin Gothic Book" panose="020B0503020102020204" pitchFamily="34" charset="0"/>
              </a:rPr>
              <a:t>those used by the framework and those specific to </a:t>
            </a:r>
            <a:r>
              <a:rPr lang="en-US" sz="2100" dirty="0" smtClean="0">
                <a:solidFill>
                  <a:srgbClr val="1E73B9"/>
                </a:solidFill>
                <a:latin typeface="Franklin Gothic Book" panose="020B0503020102020204" pitchFamily="34" charset="0"/>
              </a:rPr>
              <a:t>your application—must </a:t>
            </a:r>
            <a:r>
              <a:rPr lang="en-US" sz="2100" dirty="0">
                <a:solidFill>
                  <a:srgbClr val="1E73B9"/>
                </a:solidFill>
                <a:latin typeface="Franklin Gothic Book" panose="020B0503020102020204" pitchFamily="34" charset="0"/>
              </a:rPr>
              <a:t>be registered so that they can be correctly instantiated </a:t>
            </a:r>
            <a:r>
              <a:rPr lang="en-US" sz="2100" dirty="0" smtClean="0">
                <a:solidFill>
                  <a:srgbClr val="1E73B9"/>
                </a:solidFill>
                <a:latin typeface="Franklin Gothic Book" panose="020B0503020102020204" pitchFamily="34" charset="0"/>
              </a:rPr>
              <a:t>at runtime</a:t>
            </a:r>
            <a:r>
              <a:rPr lang="en-US" sz="2100" dirty="0">
                <a:solidFill>
                  <a:srgbClr val="1E73B9"/>
                </a:solidFill>
                <a:latin typeface="Franklin Gothic Book" panose="020B0503020102020204" pitchFamily="34" charset="0"/>
              </a:rPr>
              <a:t>.</a:t>
            </a:r>
          </a:p>
          <a:p>
            <a:pPr marL="171450" indent="-171450" defTabSz="685800">
              <a:lnSpc>
                <a:spcPct val="90000"/>
              </a:lnSpc>
              <a:spcBef>
                <a:spcPts val="750"/>
              </a:spcBef>
              <a:buFont typeface="Arial" panose="020B0604020202020204" pitchFamily="34" charset="0"/>
              <a:buChar char="•"/>
            </a:pPr>
            <a:r>
              <a:rPr lang="en-US" sz="2100" b="1" dirty="0" smtClean="0">
                <a:solidFill>
                  <a:srgbClr val="1E73B9"/>
                </a:solidFill>
                <a:latin typeface="Franklin Gothic Book" panose="020B0503020102020204" pitchFamily="34" charset="0"/>
              </a:rPr>
              <a:t>Middleware and MVC </a:t>
            </a:r>
            <a:r>
              <a:rPr lang="en-US" sz="2100" dirty="0" smtClean="0">
                <a:solidFill>
                  <a:srgbClr val="1E73B9"/>
                </a:solidFill>
                <a:latin typeface="Franklin Gothic Book" panose="020B0503020102020204" pitchFamily="34" charset="0"/>
              </a:rPr>
              <a:t>— How your </a:t>
            </a:r>
            <a:r>
              <a:rPr lang="en-US" sz="2100" dirty="0">
                <a:solidFill>
                  <a:srgbClr val="1E73B9"/>
                </a:solidFill>
                <a:latin typeface="Franklin Gothic Book" panose="020B0503020102020204" pitchFamily="34" charset="0"/>
              </a:rPr>
              <a:t>application handles and responds to requests</a:t>
            </a:r>
          </a:p>
        </p:txBody>
      </p:sp>
    </p:spTree>
    <p:extLst>
      <p:ext uri="{BB962C8B-B14F-4D97-AF65-F5344CB8AC3E}">
        <p14:creationId xmlns:p14="http://schemas.microsoft.com/office/powerpoint/2010/main" val="20654447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Startup class: configuring your application</a:t>
            </a:r>
          </a:p>
        </p:txBody>
      </p:sp>
      <p:pic>
        <p:nvPicPr>
          <p:cNvPr id="12" name="Content Placeholder 11"/>
          <p:cNvPicPr>
            <a:picLocks noGrp="1" noChangeAspect="1"/>
          </p:cNvPicPr>
          <p:nvPr>
            <p:ph idx="1"/>
          </p:nvPr>
        </p:nvPicPr>
        <p:blipFill>
          <a:blip r:embed="rId2"/>
          <a:stretch>
            <a:fillRect/>
          </a:stretch>
        </p:blipFill>
        <p:spPr>
          <a:xfrm>
            <a:off x="628650" y="1360774"/>
            <a:ext cx="7886700" cy="3947540"/>
          </a:xfrm>
          <a:prstGeom prst="rect">
            <a:avLst/>
          </a:prstGeom>
        </p:spPr>
      </p:pic>
      <p:pic>
        <p:nvPicPr>
          <p:cNvPr id="13" name="Picture 12"/>
          <p:cNvPicPr>
            <a:picLocks noChangeAspect="1"/>
          </p:cNvPicPr>
          <p:nvPr/>
        </p:nvPicPr>
        <p:blipFill>
          <a:blip r:embed="rId3"/>
          <a:stretch>
            <a:fillRect/>
          </a:stretch>
        </p:blipFill>
        <p:spPr>
          <a:xfrm>
            <a:off x="1294392" y="5387764"/>
            <a:ext cx="7220958" cy="1352739"/>
          </a:xfrm>
          <a:prstGeom prst="rect">
            <a:avLst/>
          </a:prstGeom>
        </p:spPr>
      </p:pic>
    </p:spTree>
    <p:extLst>
      <p:ext uri="{BB962C8B-B14F-4D97-AF65-F5344CB8AC3E}">
        <p14:creationId xmlns:p14="http://schemas.microsoft.com/office/powerpoint/2010/main" val="1029535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IHostingEnvironment</a:t>
            </a:r>
            <a:endParaRPr lang="en-US" dirty="0"/>
          </a:p>
        </p:txBody>
      </p:sp>
      <p:sp>
        <p:nvSpPr>
          <p:cNvPr id="5" name="Content Placeholder 4"/>
          <p:cNvSpPr>
            <a:spLocks noGrp="1"/>
          </p:cNvSpPr>
          <p:nvPr>
            <p:ph idx="1"/>
          </p:nvPr>
        </p:nvSpPr>
        <p:spPr/>
        <p:txBody>
          <a:bodyPr>
            <a:normAutofit lnSpcReduction="10000"/>
          </a:bodyPr>
          <a:lstStyle/>
          <a:p>
            <a:r>
              <a:rPr lang="en-US" dirty="0"/>
              <a:t>The </a:t>
            </a:r>
            <a:r>
              <a:rPr lang="en-US" dirty="0" err="1"/>
              <a:t>IHostingEnvironment</a:t>
            </a:r>
            <a:r>
              <a:rPr lang="en-US" dirty="0"/>
              <a:t> object contains details about the current </a:t>
            </a:r>
            <a:r>
              <a:rPr lang="en-US" dirty="0" err="1" smtClean="0"/>
              <a:t>environment,as</a:t>
            </a:r>
            <a:r>
              <a:rPr lang="en-US" dirty="0" smtClean="0"/>
              <a:t> </a:t>
            </a:r>
            <a:r>
              <a:rPr lang="en-US" dirty="0"/>
              <a:t>determined by the </a:t>
            </a:r>
            <a:r>
              <a:rPr lang="en-US" dirty="0" err="1"/>
              <a:t>WebHostBuilder</a:t>
            </a:r>
            <a:r>
              <a:rPr lang="en-US" dirty="0"/>
              <a:t> in Program. It exposes a number of properties:</a:t>
            </a:r>
          </a:p>
          <a:p>
            <a:r>
              <a:rPr lang="en-US" dirty="0" err="1" smtClean="0"/>
              <a:t>ContentRootPath</a:t>
            </a:r>
            <a:r>
              <a:rPr lang="en-US" dirty="0" smtClean="0"/>
              <a:t>—Location </a:t>
            </a:r>
            <a:r>
              <a:rPr lang="en-US" dirty="0"/>
              <a:t>of the working directory for the app, typically </a:t>
            </a:r>
            <a:r>
              <a:rPr lang="en-US" dirty="0" smtClean="0"/>
              <a:t>the folder </a:t>
            </a:r>
            <a:r>
              <a:rPr lang="en-US" dirty="0"/>
              <a:t>in which the application is running</a:t>
            </a:r>
          </a:p>
          <a:p>
            <a:r>
              <a:rPr lang="en-US" dirty="0" smtClean="0"/>
              <a:t> </a:t>
            </a:r>
            <a:r>
              <a:rPr lang="en-US" dirty="0" err="1"/>
              <a:t>WebRootPath</a:t>
            </a:r>
            <a:r>
              <a:rPr lang="en-US" dirty="0"/>
              <a:t>—Location of the </a:t>
            </a:r>
            <a:r>
              <a:rPr lang="en-US" dirty="0" err="1"/>
              <a:t>wwwroot</a:t>
            </a:r>
            <a:r>
              <a:rPr lang="en-US" dirty="0"/>
              <a:t> folder that contains static files</a:t>
            </a:r>
          </a:p>
          <a:p>
            <a:r>
              <a:rPr lang="en-US" dirty="0" smtClean="0"/>
              <a:t> </a:t>
            </a:r>
            <a:r>
              <a:rPr lang="en-US" dirty="0" err="1"/>
              <a:t>EnvironmentName</a:t>
            </a:r>
            <a:r>
              <a:rPr lang="en-US" dirty="0"/>
              <a:t>—Whether the current environment is a development or </a:t>
            </a:r>
            <a:r>
              <a:rPr lang="en-US" dirty="0" smtClean="0"/>
              <a:t>production environment</a:t>
            </a:r>
          </a:p>
          <a:p>
            <a:r>
              <a:rPr lang="en-US" dirty="0" err="1"/>
              <a:t>IHostingEnvironment</a:t>
            </a:r>
            <a:r>
              <a:rPr lang="en-US" dirty="0"/>
              <a:t> is already set by the time Startup is invoked; you can’t change these values using the application settings in Startup. </a:t>
            </a:r>
            <a:r>
              <a:rPr lang="en-US" dirty="0" err="1"/>
              <a:t>EnvironmentName</a:t>
            </a:r>
            <a:r>
              <a:rPr lang="en-US" dirty="0"/>
              <a:t> is typically set externally by using an environment variable when your application starts.</a:t>
            </a:r>
            <a:endParaRPr lang="en-US" dirty="0" smtClean="0"/>
          </a:p>
          <a:p>
            <a:pPr marL="0" indent="0">
              <a:buNone/>
            </a:pPr>
            <a:endParaRPr lang="en-US" dirty="0"/>
          </a:p>
        </p:txBody>
      </p:sp>
    </p:spTree>
    <p:extLst>
      <p:ext uri="{BB962C8B-B14F-4D97-AF65-F5344CB8AC3E}">
        <p14:creationId xmlns:p14="http://schemas.microsoft.com/office/powerpoint/2010/main" val="3130111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UseDeveloperExceptionPage</a:t>
            </a:r>
            <a:endParaRPr lang="en-US" dirty="0"/>
          </a:p>
        </p:txBody>
      </p:sp>
      <p:sp>
        <p:nvSpPr>
          <p:cNvPr id="5" name="Content Placeholder 4"/>
          <p:cNvSpPr>
            <a:spLocks noGrp="1"/>
          </p:cNvSpPr>
          <p:nvPr>
            <p:ph idx="1"/>
          </p:nvPr>
        </p:nvSpPr>
        <p:spPr>
          <a:xfrm>
            <a:off x="5242214" y="1264799"/>
            <a:ext cx="3901786" cy="4145521"/>
          </a:xfrm>
        </p:spPr>
        <p:txBody>
          <a:bodyPr/>
          <a:lstStyle/>
          <a:p>
            <a:r>
              <a:rPr lang="en-US" dirty="0"/>
              <a:t>In development, </a:t>
            </a:r>
            <a:r>
              <a:rPr lang="en-US" dirty="0" err="1"/>
              <a:t>DeveloperExceptionPageMiddleware</a:t>
            </a:r>
            <a:r>
              <a:rPr lang="en-US" dirty="0"/>
              <a:t> </a:t>
            </a:r>
            <a:r>
              <a:rPr lang="en-US" dirty="0" smtClean="0"/>
              <a:t>(</a:t>
            </a:r>
            <a:r>
              <a:rPr lang="en-US" dirty="0"/>
              <a:t>added by the </a:t>
            </a:r>
            <a:r>
              <a:rPr lang="en-US" dirty="0" err="1" smtClean="0"/>
              <a:t>UseDeveloperExceptionPage</a:t>
            </a:r>
            <a:r>
              <a:rPr lang="en-US" dirty="0"/>
              <a:t>() call) ensures that, if your application throws an exception that </a:t>
            </a:r>
            <a:r>
              <a:rPr lang="en-US" dirty="0" smtClean="0"/>
              <a:t>isn’t caught</a:t>
            </a:r>
            <a:r>
              <a:rPr lang="en-US" dirty="0"/>
              <a:t>, you’ll be presented with as much information as possible in the browser </a:t>
            </a:r>
            <a:r>
              <a:rPr lang="en-US" dirty="0" smtClean="0"/>
              <a:t>to diagnose </a:t>
            </a:r>
            <a:r>
              <a:rPr lang="en-US" dirty="0"/>
              <a:t>the </a:t>
            </a:r>
            <a:r>
              <a:rPr lang="en-US" dirty="0" smtClean="0"/>
              <a:t>problem.</a:t>
            </a:r>
          </a:p>
          <a:p>
            <a:endParaRPr lang="en-US" dirty="0"/>
          </a:p>
        </p:txBody>
      </p:sp>
      <p:pic>
        <p:nvPicPr>
          <p:cNvPr id="6" name="Picture 5"/>
          <p:cNvPicPr>
            <a:picLocks noChangeAspect="1"/>
          </p:cNvPicPr>
          <p:nvPr/>
        </p:nvPicPr>
        <p:blipFill>
          <a:blip r:embed="rId2"/>
          <a:stretch>
            <a:fillRect/>
          </a:stretch>
        </p:blipFill>
        <p:spPr>
          <a:xfrm>
            <a:off x="628650" y="1134686"/>
            <a:ext cx="4648585" cy="4275633"/>
          </a:xfrm>
          <a:prstGeom prst="rect">
            <a:avLst/>
          </a:prstGeom>
        </p:spPr>
      </p:pic>
    </p:spTree>
    <p:extLst>
      <p:ext uri="{BB962C8B-B14F-4D97-AF65-F5344CB8AC3E}">
        <p14:creationId xmlns:p14="http://schemas.microsoft.com/office/powerpoint/2010/main" val="3621732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UseDeveloperExceptionPage</a:t>
            </a:r>
            <a:endParaRPr lang="en-US" dirty="0"/>
          </a:p>
        </p:txBody>
      </p:sp>
      <p:sp>
        <p:nvSpPr>
          <p:cNvPr id="5" name="Content Placeholder 4"/>
          <p:cNvSpPr>
            <a:spLocks noGrp="1"/>
          </p:cNvSpPr>
          <p:nvPr>
            <p:ph idx="1"/>
          </p:nvPr>
        </p:nvSpPr>
        <p:spPr>
          <a:xfrm>
            <a:off x="274320" y="1180408"/>
            <a:ext cx="8595360" cy="4246538"/>
          </a:xfrm>
        </p:spPr>
        <p:txBody>
          <a:bodyPr/>
          <a:lstStyle/>
          <a:p>
            <a:r>
              <a:rPr lang="en-US" dirty="0"/>
              <a:t>The developer exception page contains many different sources </a:t>
            </a:r>
            <a:r>
              <a:rPr lang="en-US" dirty="0" smtClean="0"/>
              <a:t>of information </a:t>
            </a:r>
            <a:r>
              <a:rPr lang="en-US" dirty="0"/>
              <a:t>to help you diagnose a problem, including the exception stack </a:t>
            </a:r>
            <a:r>
              <a:rPr lang="en-US" dirty="0" smtClean="0"/>
              <a:t>trace and </a:t>
            </a:r>
            <a:r>
              <a:rPr lang="en-US" dirty="0"/>
              <a:t>details about the request that generated the exception</a:t>
            </a:r>
            <a:r>
              <a:rPr lang="en-US" dirty="0" smtClean="0"/>
              <a:t>.</a:t>
            </a:r>
          </a:p>
          <a:p>
            <a:r>
              <a:rPr lang="en-US" dirty="0"/>
              <a:t>R</a:t>
            </a:r>
            <a:r>
              <a:rPr lang="en-US" dirty="0" smtClean="0"/>
              <a:t>unning </a:t>
            </a:r>
            <a:r>
              <a:rPr lang="en-US" dirty="0"/>
              <a:t>in a production environment, exposing this amount of data </a:t>
            </a:r>
            <a:r>
              <a:rPr lang="en-US" dirty="0" smtClean="0"/>
              <a:t>to users </a:t>
            </a:r>
            <a:r>
              <a:rPr lang="en-US" dirty="0"/>
              <a:t>would be a big security risk. Instead, </a:t>
            </a:r>
            <a:r>
              <a:rPr lang="en-US" dirty="0" err="1"/>
              <a:t>ExceptionHandlerMiddleware</a:t>
            </a:r>
            <a:r>
              <a:rPr lang="en-US" dirty="0"/>
              <a:t> is </a:t>
            </a:r>
            <a:r>
              <a:rPr lang="en-US" dirty="0" smtClean="0"/>
              <a:t>registered so </a:t>
            </a:r>
            <a:r>
              <a:rPr lang="en-US" dirty="0"/>
              <a:t>that, if users encounter an exception in your method, they will be presented with </a:t>
            </a:r>
            <a:r>
              <a:rPr lang="en-US" dirty="0" smtClean="0"/>
              <a:t>a friendly </a:t>
            </a:r>
            <a:r>
              <a:rPr lang="en-US" dirty="0"/>
              <a:t>error page that doesn’t reveal the source of the </a:t>
            </a:r>
            <a:r>
              <a:rPr lang="en-US" dirty="0" smtClean="0"/>
              <a:t>problems</a:t>
            </a:r>
          </a:p>
          <a:p>
            <a:endParaRPr lang="en-US" dirty="0"/>
          </a:p>
        </p:txBody>
      </p:sp>
    </p:spTree>
    <p:extLst>
      <p:ext uri="{BB962C8B-B14F-4D97-AF65-F5344CB8AC3E}">
        <p14:creationId xmlns:p14="http://schemas.microsoft.com/office/powerpoint/2010/main" val="161790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Available Technologies </a:t>
            </a:r>
            <a:endParaRPr lang="en-US" sz="3600" dirty="0"/>
          </a:p>
        </p:txBody>
      </p:sp>
      <p:sp>
        <p:nvSpPr>
          <p:cNvPr id="6" name="Объект 2"/>
          <p:cNvSpPr txBox="1">
            <a:spLocks/>
          </p:cNvSpPr>
          <p:nvPr/>
        </p:nvSpPr>
        <p:spPr>
          <a:xfrm>
            <a:off x="628650" y="1261366"/>
            <a:ext cx="7886700" cy="414552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en-US" sz="15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smtClean="0"/>
              <a:t>ASP (ASP.NET, ASP.NET MVC, ASP.NET CORE MVC)</a:t>
            </a:r>
          </a:p>
          <a:p>
            <a:r>
              <a:rPr lang="en-US" dirty="0" smtClean="0"/>
              <a:t>Go</a:t>
            </a:r>
          </a:p>
          <a:p>
            <a:r>
              <a:rPr lang="en-US" dirty="0" smtClean="0"/>
              <a:t>Haskell</a:t>
            </a:r>
          </a:p>
          <a:p>
            <a:r>
              <a:rPr lang="en-US" dirty="0" smtClean="0"/>
              <a:t>Node.js</a:t>
            </a:r>
          </a:p>
          <a:p>
            <a:r>
              <a:rPr lang="en-US" dirty="0" smtClean="0"/>
              <a:t>PHP</a:t>
            </a:r>
          </a:p>
          <a:p>
            <a:r>
              <a:rPr lang="en-US" dirty="0" smtClean="0"/>
              <a:t>Python</a:t>
            </a:r>
          </a:p>
          <a:p>
            <a:r>
              <a:rPr lang="en-US" dirty="0" smtClean="0"/>
              <a:t>Ruby</a:t>
            </a:r>
          </a:p>
          <a:p>
            <a:r>
              <a:rPr lang="en-US" dirty="0" smtClean="0"/>
              <a:t>J2EE </a:t>
            </a:r>
            <a:r>
              <a:rPr lang="en-US" dirty="0"/>
              <a:t>- </a:t>
            </a:r>
            <a:r>
              <a:rPr lang="en-US" sz="1500" dirty="0"/>
              <a:t>http://docs.oracle.com/javaee/1.4/tutorial/doc/</a:t>
            </a:r>
            <a:endParaRPr lang="en-US" sz="1500" dirty="0" smtClean="0"/>
          </a:p>
          <a:p>
            <a:endParaRPr lang="en-US" dirty="0"/>
          </a:p>
          <a:p>
            <a:pPr marL="0" indent="0">
              <a:buNone/>
            </a:pPr>
            <a:r>
              <a:rPr lang="en-US" sz="1500" dirty="0">
                <a:hlinkClick r:id="rId2"/>
              </a:rPr>
              <a:t>https://msdn.microsoft.com/en-us/library/bb470252(v=vs.100).</a:t>
            </a:r>
            <a:r>
              <a:rPr lang="en-US" sz="1500" dirty="0" smtClean="0">
                <a:hlinkClick r:id="rId2"/>
              </a:rPr>
              <a:t>aspx</a:t>
            </a:r>
            <a:r>
              <a:rPr lang="en-US" sz="1500" dirty="0" smtClean="0"/>
              <a:t> – Life cycle</a:t>
            </a:r>
          </a:p>
        </p:txBody>
      </p:sp>
    </p:spTree>
    <p:extLst>
      <p:ext uri="{BB962C8B-B14F-4D97-AF65-F5344CB8AC3E}">
        <p14:creationId xmlns:p14="http://schemas.microsoft.com/office/powerpoint/2010/main" val="37559637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ÐÐ¾ÑÐ¾Ð¶ÐµÐµ Ð¸Ð·Ð¾Ð±ÑÐ°Ð¶ÐµÐ½Ð¸Ðµ"/>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705" y="262512"/>
            <a:ext cx="8021781" cy="326461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ÐÐ°ÑÑÐ¸Ð½ÐºÐ¸ Ð¿Ð¾ Ð·Ð°Ð¿ÑÐ¾ÑÑ google error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340" y="3665912"/>
            <a:ext cx="4551757" cy="1883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185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app.UseStaticFiles</a:t>
            </a:r>
            <a:r>
              <a:rPr lang="en-US" dirty="0"/>
              <a:t>();</a:t>
            </a:r>
          </a:p>
        </p:txBody>
      </p:sp>
      <p:pic>
        <p:nvPicPr>
          <p:cNvPr id="7" name="Content Placeholder 6"/>
          <p:cNvPicPr>
            <a:picLocks noGrp="1" noChangeAspect="1"/>
          </p:cNvPicPr>
          <p:nvPr>
            <p:ph idx="1"/>
          </p:nvPr>
        </p:nvPicPr>
        <p:blipFill>
          <a:blip r:embed="rId2"/>
          <a:stretch>
            <a:fillRect/>
          </a:stretch>
        </p:blipFill>
        <p:spPr>
          <a:xfrm>
            <a:off x="1878676" y="1062038"/>
            <a:ext cx="4937963" cy="4560980"/>
          </a:xfrm>
          <a:prstGeom prst="rect">
            <a:avLst/>
          </a:prstGeom>
        </p:spPr>
      </p:pic>
    </p:spTree>
    <p:extLst>
      <p:ext uri="{BB962C8B-B14F-4D97-AF65-F5344CB8AC3E}">
        <p14:creationId xmlns:p14="http://schemas.microsoft.com/office/powerpoint/2010/main" val="399934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app.UseStaticFiles</a:t>
            </a:r>
            <a:r>
              <a:rPr lang="en-US" dirty="0"/>
              <a:t>();</a:t>
            </a:r>
          </a:p>
        </p:txBody>
      </p:sp>
      <p:sp>
        <p:nvSpPr>
          <p:cNvPr id="2" name="Content Placeholder 1"/>
          <p:cNvSpPr>
            <a:spLocks noGrp="1"/>
          </p:cNvSpPr>
          <p:nvPr>
            <p:ph idx="1"/>
          </p:nvPr>
        </p:nvSpPr>
        <p:spPr/>
        <p:txBody>
          <a:bodyPr/>
          <a:lstStyle/>
          <a:p>
            <a:r>
              <a:rPr lang="en-US" dirty="0"/>
              <a:t>This middleware is responsible for handling requests for static files such as CSS </a:t>
            </a:r>
            <a:r>
              <a:rPr lang="en-US" dirty="0" err="1" smtClean="0"/>
              <a:t>files,JavaScript</a:t>
            </a:r>
            <a:r>
              <a:rPr lang="en-US" dirty="0" smtClean="0"/>
              <a:t> </a:t>
            </a:r>
            <a:r>
              <a:rPr lang="en-US" dirty="0"/>
              <a:t>files, and images</a:t>
            </a:r>
            <a:r>
              <a:rPr lang="en-US" dirty="0" smtClean="0"/>
              <a:t>.</a:t>
            </a:r>
          </a:p>
          <a:p>
            <a:r>
              <a:rPr lang="en-US" dirty="0"/>
              <a:t>When a request arrives at the middleware, it checks to </a:t>
            </a:r>
            <a:r>
              <a:rPr lang="en-US" dirty="0" smtClean="0"/>
              <a:t>see if </a:t>
            </a:r>
            <a:r>
              <a:rPr lang="en-US" dirty="0"/>
              <a:t>the request is for an existing file. If it is, then the middleware returns the file. If </a:t>
            </a:r>
            <a:r>
              <a:rPr lang="en-US" dirty="0" smtClean="0"/>
              <a:t>not, the </a:t>
            </a:r>
            <a:r>
              <a:rPr lang="en-US" dirty="0"/>
              <a:t>request is ignored and the next piece of middleware can attempt to handle </a:t>
            </a:r>
            <a:r>
              <a:rPr lang="en-US" dirty="0" smtClean="0"/>
              <a:t>the request.</a:t>
            </a:r>
          </a:p>
          <a:p>
            <a:r>
              <a:rPr lang="en-US" dirty="0"/>
              <a:t>The request passes through the middleware pipeline until it’s handled by the static </a:t>
            </a:r>
            <a:r>
              <a:rPr lang="en-US" dirty="0" smtClean="0"/>
              <a:t>file middleware</a:t>
            </a:r>
            <a:r>
              <a:rPr lang="en-US" dirty="0"/>
              <a:t>. This returns the requested CSS file as the response, which passes back to the </a:t>
            </a:r>
            <a:r>
              <a:rPr lang="en-US" dirty="0" smtClean="0"/>
              <a:t>web server</a:t>
            </a:r>
            <a:r>
              <a:rPr lang="en-US" dirty="0"/>
              <a:t>. The MVC middleware is never invoked and never sees the </a:t>
            </a:r>
            <a:r>
              <a:rPr lang="en-US" dirty="0" smtClean="0"/>
              <a:t>request, if Static middleware returns the file.</a:t>
            </a:r>
          </a:p>
          <a:p>
            <a:endParaRPr lang="en-US" dirty="0"/>
          </a:p>
        </p:txBody>
      </p:sp>
    </p:spTree>
    <p:extLst>
      <p:ext uri="{BB962C8B-B14F-4D97-AF65-F5344CB8AC3E}">
        <p14:creationId xmlns:p14="http://schemas.microsoft.com/office/powerpoint/2010/main" val="755422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MIDDLEWARe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9816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MIDDLEWARE</a:t>
            </a:r>
            <a:endParaRPr lang="en-US" dirty="0"/>
          </a:p>
        </p:txBody>
      </p:sp>
      <p:sp>
        <p:nvSpPr>
          <p:cNvPr id="5" name="Content Placeholder 4"/>
          <p:cNvSpPr>
            <a:spLocks noGrp="1"/>
          </p:cNvSpPr>
          <p:nvPr>
            <p:ph idx="1"/>
          </p:nvPr>
        </p:nvSpPr>
        <p:spPr/>
        <p:txBody>
          <a:bodyPr/>
          <a:lstStyle/>
          <a:p>
            <a:r>
              <a:rPr lang="en-US" dirty="0"/>
              <a:t>In ASP.NET Core, middleware is C# classes that can handle an HTTP request </a:t>
            </a:r>
            <a:r>
              <a:rPr lang="en-US" dirty="0" smtClean="0"/>
              <a:t>or response</a:t>
            </a:r>
            <a:r>
              <a:rPr lang="en-US" dirty="0"/>
              <a:t>. Middleware can</a:t>
            </a:r>
          </a:p>
          <a:p>
            <a:r>
              <a:rPr lang="en-US" dirty="0" smtClean="0"/>
              <a:t> </a:t>
            </a:r>
            <a:r>
              <a:rPr lang="en-US" dirty="0"/>
              <a:t>Handle an incoming HTTP request by generating an HTTP response.</a:t>
            </a:r>
          </a:p>
          <a:p>
            <a:r>
              <a:rPr lang="en-US" dirty="0" smtClean="0"/>
              <a:t>Process </a:t>
            </a:r>
            <a:r>
              <a:rPr lang="en-US" dirty="0"/>
              <a:t>an incoming HTTP request, modify it, and pass it on to another piece </a:t>
            </a:r>
            <a:r>
              <a:rPr lang="en-US" dirty="0" smtClean="0"/>
              <a:t>of middleware</a:t>
            </a:r>
            <a:r>
              <a:rPr lang="en-US" dirty="0"/>
              <a:t>.</a:t>
            </a:r>
          </a:p>
          <a:p>
            <a:r>
              <a:rPr lang="en-US" dirty="0" smtClean="0"/>
              <a:t>Process </a:t>
            </a:r>
            <a:r>
              <a:rPr lang="en-US" dirty="0"/>
              <a:t>an outgoing HTTP response, modify it, and pass it on to either </a:t>
            </a:r>
            <a:r>
              <a:rPr lang="en-US" dirty="0" smtClean="0"/>
              <a:t>another piece </a:t>
            </a:r>
            <a:r>
              <a:rPr lang="en-US" dirty="0"/>
              <a:t>of middleware, or the ASP.NET Core web server.</a:t>
            </a:r>
          </a:p>
        </p:txBody>
      </p:sp>
    </p:spTree>
    <p:extLst>
      <p:ext uri="{BB962C8B-B14F-4D97-AF65-F5344CB8AC3E}">
        <p14:creationId xmlns:p14="http://schemas.microsoft.com/office/powerpoint/2010/main" val="1442187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MIDDLEWARE</a:t>
            </a:r>
          </a:p>
        </p:txBody>
      </p:sp>
      <p:pic>
        <p:nvPicPr>
          <p:cNvPr id="6" name="Content Placeholder 5"/>
          <p:cNvPicPr>
            <a:picLocks noGrp="1" noChangeAspect="1"/>
          </p:cNvPicPr>
          <p:nvPr>
            <p:ph idx="1"/>
          </p:nvPr>
        </p:nvPicPr>
        <p:blipFill>
          <a:blip r:embed="rId2"/>
          <a:stretch>
            <a:fillRect/>
          </a:stretch>
        </p:blipFill>
        <p:spPr>
          <a:xfrm>
            <a:off x="1042861" y="1262063"/>
            <a:ext cx="7058278" cy="4144962"/>
          </a:xfrm>
          <a:prstGeom prst="rect">
            <a:avLst/>
          </a:prstGeom>
        </p:spPr>
      </p:pic>
    </p:spTree>
    <p:extLst>
      <p:ext uri="{BB962C8B-B14F-4D97-AF65-F5344CB8AC3E}">
        <p14:creationId xmlns:p14="http://schemas.microsoft.com/office/powerpoint/2010/main" val="1325295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MIDDLEWARE</a:t>
            </a:r>
          </a:p>
        </p:txBody>
      </p:sp>
      <p:pic>
        <p:nvPicPr>
          <p:cNvPr id="6" name="Content Placeholder 5"/>
          <p:cNvPicPr>
            <a:picLocks noGrp="1" noChangeAspect="1"/>
          </p:cNvPicPr>
          <p:nvPr>
            <p:ph idx="1"/>
          </p:nvPr>
        </p:nvPicPr>
        <p:blipFill>
          <a:blip r:embed="rId2"/>
          <a:stretch>
            <a:fillRect/>
          </a:stretch>
        </p:blipFill>
        <p:spPr>
          <a:xfrm>
            <a:off x="971723" y="2688359"/>
            <a:ext cx="4972744" cy="1857634"/>
          </a:xfrm>
          <a:prstGeom prst="rect">
            <a:avLst/>
          </a:prstGeom>
        </p:spPr>
      </p:pic>
      <p:sp>
        <p:nvSpPr>
          <p:cNvPr id="8" name="Rectangle 7"/>
          <p:cNvSpPr/>
          <p:nvPr/>
        </p:nvSpPr>
        <p:spPr>
          <a:xfrm>
            <a:off x="628650" y="1230113"/>
            <a:ext cx="7886700" cy="1384995"/>
          </a:xfrm>
          <a:prstGeom prst="rect">
            <a:avLst/>
          </a:prstGeom>
        </p:spPr>
        <p:txBody>
          <a:bodyPr wrap="square">
            <a:spAutoFit/>
          </a:bodyPr>
          <a:lstStyle/>
          <a:p>
            <a:pPr marL="342900" indent="-342900">
              <a:buFont typeface="Arial" panose="020B0604020202020204" pitchFamily="34" charset="0"/>
              <a:buChar char="•"/>
            </a:pPr>
            <a:r>
              <a:rPr lang="en-US" sz="2100" dirty="0" smtClean="0">
                <a:solidFill>
                  <a:srgbClr val="1E73B9"/>
                </a:solidFill>
                <a:latin typeface="Franklin Gothic Book" panose="020B0503020102020204" pitchFamily="34" charset="0"/>
              </a:rPr>
              <a:t>Simplest </a:t>
            </a:r>
            <a:r>
              <a:rPr lang="en-US" sz="2100" dirty="0">
                <a:solidFill>
                  <a:srgbClr val="1E73B9"/>
                </a:solidFill>
                <a:latin typeface="Franklin Gothic Book" panose="020B0503020102020204" pitchFamily="34" charset="0"/>
              </a:rPr>
              <a:t>possible ASP.NET Core app sets up a single request delegate that handles all requests. This case doesn't include an actual request pipeline. Instead, a single anonymous function is called in response to every HTTP request.</a:t>
            </a:r>
          </a:p>
        </p:txBody>
      </p:sp>
      <p:sp>
        <p:nvSpPr>
          <p:cNvPr id="9" name="Rectangle 8"/>
          <p:cNvSpPr/>
          <p:nvPr/>
        </p:nvSpPr>
        <p:spPr>
          <a:xfrm>
            <a:off x="689956" y="4701879"/>
            <a:ext cx="7825394" cy="415498"/>
          </a:xfrm>
          <a:prstGeom prst="rect">
            <a:avLst/>
          </a:prstGeom>
        </p:spPr>
        <p:txBody>
          <a:bodyPr wrap="square">
            <a:spAutoFit/>
          </a:bodyPr>
          <a:lstStyle/>
          <a:p>
            <a:pPr marL="342900" indent="-342900">
              <a:buFont typeface="Arial" panose="020B0604020202020204" pitchFamily="34" charset="0"/>
              <a:buChar char="•"/>
            </a:pPr>
            <a:r>
              <a:rPr lang="en-US" sz="2100" dirty="0">
                <a:solidFill>
                  <a:srgbClr val="1E73B9"/>
                </a:solidFill>
                <a:latin typeface="Franklin Gothic Book" panose="020B0503020102020204" pitchFamily="34" charset="0"/>
              </a:rPr>
              <a:t>The first </a:t>
            </a:r>
            <a:r>
              <a:rPr lang="en-US" sz="2100" dirty="0">
                <a:solidFill>
                  <a:srgbClr val="1E73B9"/>
                </a:solidFill>
                <a:latin typeface="Franklin Gothic Book" panose="020B0503020102020204" pitchFamily="34" charset="0"/>
                <a:hlinkClick r:id="rId3"/>
              </a:rPr>
              <a:t>Run</a:t>
            </a:r>
            <a:r>
              <a:rPr lang="en-US" sz="2100" dirty="0">
                <a:solidFill>
                  <a:srgbClr val="1E73B9"/>
                </a:solidFill>
                <a:latin typeface="Franklin Gothic Book" panose="020B0503020102020204" pitchFamily="34" charset="0"/>
              </a:rPr>
              <a:t> delegate terminates the pipeline.</a:t>
            </a:r>
          </a:p>
        </p:txBody>
      </p:sp>
    </p:spTree>
    <p:extLst>
      <p:ext uri="{BB962C8B-B14F-4D97-AF65-F5344CB8AC3E}">
        <p14:creationId xmlns:p14="http://schemas.microsoft.com/office/powerpoint/2010/main" val="3739046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MIDDLEWARE</a:t>
            </a:r>
          </a:p>
        </p:txBody>
      </p:sp>
      <p:sp>
        <p:nvSpPr>
          <p:cNvPr id="2" name="Content Placeholder 1"/>
          <p:cNvSpPr>
            <a:spLocks noGrp="1"/>
          </p:cNvSpPr>
          <p:nvPr>
            <p:ph idx="1"/>
          </p:nvPr>
        </p:nvSpPr>
        <p:spPr>
          <a:xfrm>
            <a:off x="628650" y="1130532"/>
            <a:ext cx="7886700" cy="4384422"/>
          </a:xfrm>
        </p:spPr>
        <p:txBody>
          <a:bodyPr/>
          <a:lstStyle/>
          <a:p>
            <a:r>
              <a:rPr lang="en-US" dirty="0"/>
              <a:t>Chain multiple request delegates together with Use. The next parameter represents the next delegate in the pipeline. You can short-circuit the pipeline by not calling the next parameter. You can typically perform actions both before and after the next delegate, as the following example demonstrates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409228" y="2671824"/>
            <a:ext cx="6325543" cy="2843130"/>
          </a:xfrm>
          <a:prstGeom prst="rect">
            <a:avLst/>
          </a:prstGeom>
        </p:spPr>
      </p:pic>
    </p:spTree>
    <p:extLst>
      <p:ext uri="{BB962C8B-B14F-4D97-AF65-F5344CB8AC3E}">
        <p14:creationId xmlns:p14="http://schemas.microsoft.com/office/powerpoint/2010/main" val="646175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MIDDLEWARE. ORDER.</a:t>
            </a:r>
            <a:endParaRPr lang="en-US" dirty="0"/>
          </a:p>
        </p:txBody>
      </p:sp>
      <p:sp>
        <p:nvSpPr>
          <p:cNvPr id="5" name="Content Placeholder 4"/>
          <p:cNvSpPr>
            <a:spLocks noGrp="1"/>
          </p:cNvSpPr>
          <p:nvPr>
            <p:ph idx="1"/>
          </p:nvPr>
        </p:nvSpPr>
        <p:spPr/>
        <p:txBody>
          <a:bodyPr/>
          <a:lstStyle/>
          <a:p>
            <a:r>
              <a:rPr lang="en-US" dirty="0"/>
              <a:t>The order that middleware components are added in the </a:t>
            </a:r>
            <a:r>
              <a:rPr lang="en-US" dirty="0" err="1"/>
              <a:t>Startup.Configure</a:t>
            </a:r>
            <a:r>
              <a:rPr lang="en-US" dirty="0"/>
              <a:t> method defines the order in which the middleware components are invoked on requests and the reverse order for the response. The order is critical for security, performance, and functionality</a:t>
            </a:r>
            <a:r>
              <a:rPr lang="en-US" dirty="0" smtClean="0"/>
              <a:t>.</a:t>
            </a:r>
          </a:p>
          <a:p>
            <a:endParaRPr lang="en-US" dirty="0"/>
          </a:p>
        </p:txBody>
      </p:sp>
    </p:spTree>
    <p:extLst>
      <p:ext uri="{BB962C8B-B14F-4D97-AF65-F5344CB8AC3E}">
        <p14:creationId xmlns:p14="http://schemas.microsoft.com/office/powerpoint/2010/main" val="1367514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MIDDLEWARE. ORDER.</a:t>
            </a:r>
          </a:p>
        </p:txBody>
      </p:sp>
      <p:sp>
        <p:nvSpPr>
          <p:cNvPr id="5" name="Content Placeholder 4"/>
          <p:cNvSpPr>
            <a:spLocks noGrp="1"/>
          </p:cNvSpPr>
          <p:nvPr>
            <p:ph idx="1"/>
          </p:nvPr>
        </p:nvSpPr>
        <p:spPr/>
        <p:txBody>
          <a:bodyPr/>
          <a:lstStyle/>
          <a:p>
            <a:r>
              <a:rPr lang="en-US" dirty="0"/>
              <a:t>Exception/error handling</a:t>
            </a:r>
          </a:p>
          <a:p>
            <a:r>
              <a:rPr lang="en-US" dirty="0"/>
              <a:t>HTTP Strict Transport Security Protocol</a:t>
            </a:r>
          </a:p>
          <a:p>
            <a:r>
              <a:rPr lang="en-US" dirty="0"/>
              <a:t>HTTPS redirection</a:t>
            </a:r>
          </a:p>
          <a:p>
            <a:r>
              <a:rPr lang="en-US" dirty="0"/>
              <a:t>Static file server</a:t>
            </a:r>
          </a:p>
          <a:p>
            <a:r>
              <a:rPr lang="en-US" dirty="0"/>
              <a:t>Cookie policy enforcement</a:t>
            </a:r>
          </a:p>
          <a:p>
            <a:r>
              <a:rPr lang="en-US" dirty="0"/>
              <a:t>Authentication</a:t>
            </a:r>
          </a:p>
          <a:p>
            <a:r>
              <a:rPr lang="en-US" dirty="0"/>
              <a:t>Session</a:t>
            </a:r>
          </a:p>
          <a:p>
            <a:r>
              <a:rPr lang="en-US" dirty="0"/>
              <a:t>MVC</a:t>
            </a:r>
          </a:p>
          <a:p>
            <a:endParaRPr lang="en-US" dirty="0"/>
          </a:p>
        </p:txBody>
      </p:sp>
    </p:spTree>
    <p:extLst>
      <p:ext uri="{BB962C8B-B14F-4D97-AF65-F5344CB8AC3E}">
        <p14:creationId xmlns:p14="http://schemas.microsoft.com/office/powerpoint/2010/main" val="67553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 CORE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88678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MIDDLEWARE</a:t>
            </a:r>
            <a:endParaRPr lang="en-US" dirty="0"/>
          </a:p>
        </p:txBody>
      </p:sp>
      <p:sp>
        <p:nvSpPr>
          <p:cNvPr id="2" name="Content Placeholder 1"/>
          <p:cNvSpPr>
            <a:spLocks noGrp="1"/>
          </p:cNvSpPr>
          <p:nvPr>
            <p:ph idx="1"/>
          </p:nvPr>
        </p:nvSpPr>
        <p:spPr/>
        <p:txBody>
          <a:bodyPr>
            <a:normAutofit/>
          </a:bodyPr>
          <a:lstStyle/>
          <a:p>
            <a:r>
              <a:rPr lang="en-US" dirty="0"/>
              <a:t>Each middleware handles the request and </a:t>
            </a:r>
            <a:r>
              <a:rPr lang="en-US" dirty="0" smtClean="0"/>
              <a:t>passes it </a:t>
            </a:r>
            <a:r>
              <a:rPr lang="en-US" dirty="0"/>
              <a:t>on to the next middleware in the pipeline. </a:t>
            </a:r>
            <a:endParaRPr lang="en-US" dirty="0" smtClean="0"/>
          </a:p>
          <a:p>
            <a:r>
              <a:rPr lang="en-US" dirty="0" smtClean="0"/>
              <a:t>After </a:t>
            </a:r>
            <a:r>
              <a:rPr lang="en-US" dirty="0"/>
              <a:t>a middleware generates a response, it </a:t>
            </a:r>
            <a:r>
              <a:rPr lang="en-US" dirty="0" smtClean="0"/>
              <a:t>passes it </a:t>
            </a:r>
            <a:r>
              <a:rPr lang="en-US" dirty="0"/>
              <a:t>back through the pipeline.  </a:t>
            </a:r>
            <a:r>
              <a:rPr lang="en-US" dirty="0" smtClean="0"/>
              <a:t>When </a:t>
            </a:r>
            <a:r>
              <a:rPr lang="en-US" dirty="0"/>
              <a:t>it reaches the ASP.NET Core web server, the response is </a:t>
            </a:r>
            <a:r>
              <a:rPr lang="en-US" dirty="0" smtClean="0"/>
              <a:t>sent to </a:t>
            </a:r>
            <a:r>
              <a:rPr lang="en-US" dirty="0"/>
              <a:t>the user’s browser</a:t>
            </a:r>
            <a:r>
              <a:rPr lang="en-US" dirty="0" smtClean="0"/>
              <a:t>.</a:t>
            </a:r>
          </a:p>
          <a:p>
            <a:endParaRPr lang="en-US" dirty="0" smtClean="0"/>
          </a:p>
          <a:p>
            <a:r>
              <a:rPr lang="en-US" dirty="0"/>
              <a:t>This arrangement, where a piece of middleware can call </a:t>
            </a:r>
            <a:r>
              <a:rPr lang="en-US" dirty="0" smtClean="0"/>
              <a:t>another piece </a:t>
            </a:r>
            <a:r>
              <a:rPr lang="en-US" dirty="0"/>
              <a:t>of middleware, which in turn can call another, and so on, is referred </a:t>
            </a:r>
            <a:r>
              <a:rPr lang="en-US" dirty="0" smtClean="0"/>
              <a:t>to as </a:t>
            </a:r>
            <a:r>
              <a:rPr lang="en-US" dirty="0"/>
              <a:t>a </a:t>
            </a:r>
            <a:r>
              <a:rPr lang="en-US" b="1" i="1" dirty="0"/>
              <a:t>pipeline</a:t>
            </a:r>
            <a:r>
              <a:rPr lang="en-US" dirty="0"/>
              <a:t>. You can think of each piece of middleware as a section of </a:t>
            </a:r>
            <a:r>
              <a:rPr lang="en-US" dirty="0" smtClean="0"/>
              <a:t>pipe—when </a:t>
            </a:r>
            <a:r>
              <a:rPr lang="en-US" dirty="0"/>
              <a:t>you connect all the sections, a request flows through one piece and </a:t>
            </a:r>
            <a:r>
              <a:rPr lang="en-US" dirty="0" smtClean="0"/>
              <a:t>into the </a:t>
            </a:r>
            <a:r>
              <a:rPr lang="en-US" dirty="0"/>
              <a:t>next.</a:t>
            </a:r>
          </a:p>
        </p:txBody>
      </p:sp>
    </p:spTree>
    <p:extLst>
      <p:ext uri="{BB962C8B-B14F-4D97-AF65-F5344CB8AC3E}">
        <p14:creationId xmlns:p14="http://schemas.microsoft.com/office/powerpoint/2010/main" val="1683989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MIDDLEWARE. PIPELINE</a:t>
            </a:r>
            <a:endParaRPr lang="en-US" dirty="0"/>
          </a:p>
        </p:txBody>
      </p:sp>
      <p:sp>
        <p:nvSpPr>
          <p:cNvPr id="5" name="Content Placeholder 4"/>
          <p:cNvSpPr>
            <a:spLocks noGrp="1"/>
          </p:cNvSpPr>
          <p:nvPr>
            <p:ph idx="1"/>
          </p:nvPr>
        </p:nvSpPr>
        <p:spPr/>
        <p:txBody>
          <a:bodyPr>
            <a:normAutofit/>
          </a:bodyPr>
          <a:lstStyle/>
          <a:p>
            <a:r>
              <a:rPr lang="en-US" dirty="0"/>
              <a:t>A key point to glean from this is that the </a:t>
            </a:r>
            <a:r>
              <a:rPr lang="en-US" b="1" dirty="0"/>
              <a:t>pipeline</a:t>
            </a:r>
            <a:r>
              <a:rPr lang="en-US" dirty="0"/>
              <a:t> is </a:t>
            </a:r>
            <a:r>
              <a:rPr lang="en-US" b="1" dirty="0"/>
              <a:t>bidirectional</a:t>
            </a:r>
            <a:r>
              <a:rPr lang="en-US" dirty="0"/>
              <a:t>. The request </a:t>
            </a:r>
            <a:r>
              <a:rPr lang="en-US" dirty="0" smtClean="0"/>
              <a:t>passes through </a:t>
            </a:r>
            <a:r>
              <a:rPr lang="en-US" dirty="0"/>
              <a:t>the pipeline in one direction until a piece of middleware generates </a:t>
            </a:r>
            <a:r>
              <a:rPr lang="en-US" dirty="0" smtClean="0"/>
              <a:t>a response</a:t>
            </a:r>
            <a:r>
              <a:rPr lang="en-US" dirty="0"/>
              <a:t>, at which point the response passes back through the pipeline, </a:t>
            </a:r>
            <a:r>
              <a:rPr lang="en-US" dirty="0" smtClean="0"/>
              <a:t>passing through </a:t>
            </a:r>
            <a:r>
              <a:rPr lang="en-US" dirty="0"/>
              <a:t>each piece of middleware for a second time, until it gets back to the first </a:t>
            </a:r>
            <a:r>
              <a:rPr lang="en-US" dirty="0" smtClean="0"/>
              <a:t>piece of </a:t>
            </a:r>
            <a:r>
              <a:rPr lang="en-US" dirty="0"/>
              <a:t>middleware</a:t>
            </a:r>
            <a:r>
              <a:rPr lang="en-US" dirty="0" smtClean="0"/>
              <a:t>.</a:t>
            </a:r>
          </a:p>
          <a:p>
            <a:r>
              <a:rPr lang="en-US" dirty="0" smtClean="0"/>
              <a:t> </a:t>
            </a:r>
            <a:r>
              <a:rPr lang="en-US" dirty="0"/>
              <a:t>Finally, this first/last piece of middleware will pass the response </a:t>
            </a:r>
            <a:r>
              <a:rPr lang="en-US" dirty="0" smtClean="0"/>
              <a:t>back to </a:t>
            </a:r>
            <a:r>
              <a:rPr lang="en-US" dirty="0"/>
              <a:t>the ASP.NET Core web server</a:t>
            </a:r>
            <a:r>
              <a:rPr lang="en-US" dirty="0" smtClean="0"/>
              <a:t>.</a:t>
            </a:r>
          </a:p>
          <a:p>
            <a:r>
              <a:rPr lang="en-US" dirty="0"/>
              <a:t>All middleware has access to the </a:t>
            </a:r>
            <a:r>
              <a:rPr lang="en-US" b="1" dirty="0" err="1"/>
              <a:t>HttpContext</a:t>
            </a:r>
            <a:r>
              <a:rPr lang="en-US" dirty="0"/>
              <a:t> for a request. It can use this, </a:t>
            </a:r>
            <a:r>
              <a:rPr lang="en-US" dirty="0" smtClean="0"/>
              <a:t>for example</a:t>
            </a:r>
            <a:r>
              <a:rPr lang="en-US" dirty="0"/>
              <a:t>, to determine whether the request contained any user credentials, </a:t>
            </a:r>
            <a:r>
              <a:rPr lang="en-US" dirty="0" smtClean="0"/>
              <a:t>which page </a:t>
            </a:r>
            <a:r>
              <a:rPr lang="en-US" dirty="0"/>
              <a:t>the request was attempting to access, and to fetch any posted data. It can </a:t>
            </a:r>
            <a:r>
              <a:rPr lang="en-US" dirty="0" smtClean="0"/>
              <a:t>then use </a:t>
            </a:r>
            <a:r>
              <a:rPr lang="en-US" dirty="0"/>
              <a:t>these details to determine how to handle the request.</a:t>
            </a:r>
          </a:p>
        </p:txBody>
      </p:sp>
    </p:spTree>
    <p:extLst>
      <p:ext uri="{BB962C8B-B14F-4D97-AF65-F5344CB8AC3E}">
        <p14:creationId xmlns:p14="http://schemas.microsoft.com/office/powerpoint/2010/main" val="508115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MIDDLEWARE.</a:t>
            </a:r>
            <a:r>
              <a:rPr lang="en-US" b="1" dirty="0"/>
              <a:t> Use, Run, and </a:t>
            </a:r>
            <a:r>
              <a:rPr lang="en-US" b="1" dirty="0" smtClean="0"/>
              <a:t>Map</a:t>
            </a:r>
            <a:endParaRPr lang="en-US" dirty="0"/>
          </a:p>
        </p:txBody>
      </p:sp>
      <p:sp>
        <p:nvSpPr>
          <p:cNvPr id="5" name="Content Placeholder 4"/>
          <p:cNvSpPr>
            <a:spLocks noGrp="1"/>
          </p:cNvSpPr>
          <p:nvPr>
            <p:ph idx="1"/>
          </p:nvPr>
        </p:nvSpPr>
        <p:spPr/>
        <p:txBody>
          <a:bodyPr/>
          <a:lstStyle/>
          <a:p>
            <a:r>
              <a:rPr lang="en-US" dirty="0"/>
              <a:t>Configure the HTTP pipeline using </a:t>
            </a:r>
            <a:r>
              <a:rPr lang="en-US" b="1" dirty="0"/>
              <a:t>Use</a:t>
            </a:r>
            <a:r>
              <a:rPr lang="en-US" dirty="0"/>
              <a:t>, </a:t>
            </a:r>
            <a:r>
              <a:rPr lang="en-US" b="1" dirty="0"/>
              <a:t>Run</a:t>
            </a:r>
            <a:r>
              <a:rPr lang="en-US" dirty="0"/>
              <a:t>, and </a:t>
            </a:r>
            <a:r>
              <a:rPr lang="en-US" b="1" dirty="0"/>
              <a:t>Map</a:t>
            </a:r>
            <a:r>
              <a:rPr lang="en-US" dirty="0"/>
              <a:t>. The </a:t>
            </a:r>
            <a:r>
              <a:rPr lang="en-US" b="1" dirty="0"/>
              <a:t>Use</a:t>
            </a:r>
            <a:r>
              <a:rPr lang="en-US" dirty="0"/>
              <a:t> method can short-circuit the pipeline (that is, if it doesn't call a next request delegate). </a:t>
            </a:r>
            <a:endParaRPr lang="en-US" dirty="0" smtClean="0"/>
          </a:p>
          <a:p>
            <a:r>
              <a:rPr lang="en-US" b="1" dirty="0" smtClean="0"/>
              <a:t>Run</a:t>
            </a:r>
            <a:r>
              <a:rPr lang="en-US" dirty="0" smtClean="0"/>
              <a:t> </a:t>
            </a:r>
            <a:r>
              <a:rPr lang="en-US" dirty="0"/>
              <a:t>is a convention, and some middleware components may expose Run[Middleware] methods that run at the end of the pipeline</a:t>
            </a:r>
            <a:r>
              <a:rPr lang="en-US" dirty="0" smtClean="0"/>
              <a:t>.</a:t>
            </a:r>
          </a:p>
          <a:p>
            <a:r>
              <a:rPr lang="en-US" b="1" dirty="0"/>
              <a:t>Map</a:t>
            </a:r>
            <a:r>
              <a:rPr lang="en-US" dirty="0"/>
              <a:t> extensions are used as a convention for branching the pipeline. Map* branches the request pipeline based on matches of the given request path. If the request path starts with the given path, the branch is executed.</a:t>
            </a:r>
          </a:p>
        </p:txBody>
      </p:sp>
    </p:spTree>
    <p:extLst>
      <p:ext uri="{BB962C8B-B14F-4D97-AF65-F5344CB8AC3E}">
        <p14:creationId xmlns:p14="http://schemas.microsoft.com/office/powerpoint/2010/main" val="2023369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MIDDLEWARE.</a:t>
            </a:r>
            <a:r>
              <a:rPr lang="en-US" b="1" dirty="0"/>
              <a:t> Use, Run, and </a:t>
            </a:r>
            <a:r>
              <a:rPr lang="en-US" b="1" dirty="0" smtClean="0"/>
              <a:t>Map</a:t>
            </a:r>
            <a:endParaRPr lang="en-US" dirty="0"/>
          </a:p>
        </p:txBody>
      </p:sp>
      <p:pic>
        <p:nvPicPr>
          <p:cNvPr id="2" name="Content Placeholder 1"/>
          <p:cNvPicPr>
            <a:picLocks noGrp="1" noChangeAspect="1"/>
          </p:cNvPicPr>
          <p:nvPr>
            <p:ph idx="1"/>
          </p:nvPr>
        </p:nvPicPr>
        <p:blipFill>
          <a:blip r:embed="rId2"/>
          <a:stretch>
            <a:fillRect/>
          </a:stretch>
        </p:blipFill>
        <p:spPr>
          <a:xfrm>
            <a:off x="2172472" y="1262063"/>
            <a:ext cx="4799055" cy="4144962"/>
          </a:xfrm>
          <a:prstGeom prst="rect">
            <a:avLst/>
          </a:prstGeom>
        </p:spPr>
      </p:pic>
    </p:spTree>
    <p:extLst>
      <p:ext uri="{BB962C8B-B14F-4D97-AF65-F5344CB8AC3E}">
        <p14:creationId xmlns:p14="http://schemas.microsoft.com/office/powerpoint/2010/main" val="2632603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7204" y="381751"/>
            <a:ext cx="8149591" cy="697457"/>
          </a:xfrm>
        </p:spPr>
        <p:txBody>
          <a:bodyPr>
            <a:normAutofit fontScale="90000"/>
          </a:bodyPr>
          <a:lstStyle/>
          <a:p>
            <a:r>
              <a:rPr lang="en-US" dirty="0"/>
              <a:t>Building a custom middleware component</a:t>
            </a:r>
          </a:p>
        </p:txBody>
      </p:sp>
      <p:sp>
        <p:nvSpPr>
          <p:cNvPr id="7" name="Content Placeholder 6"/>
          <p:cNvSpPr>
            <a:spLocks noGrp="1"/>
          </p:cNvSpPr>
          <p:nvPr>
            <p:ph idx="1"/>
          </p:nvPr>
        </p:nvSpPr>
        <p:spPr>
          <a:xfrm>
            <a:off x="645275" y="1236428"/>
            <a:ext cx="7886700" cy="4266597"/>
          </a:xfrm>
        </p:spPr>
        <p:txBody>
          <a:bodyPr>
            <a:normAutofit/>
          </a:bodyPr>
          <a:lstStyle/>
          <a:p>
            <a:r>
              <a:rPr lang="en-US" dirty="0"/>
              <a:t>Custom middleware components don’t derive from a particular base class, but </a:t>
            </a:r>
            <a:r>
              <a:rPr lang="en-US" dirty="0" smtClean="0"/>
              <a:t>they have </a:t>
            </a:r>
            <a:r>
              <a:rPr lang="en-US" dirty="0"/>
              <a:t>a certain </a:t>
            </a:r>
            <a:r>
              <a:rPr lang="en-US" dirty="0" smtClean="0"/>
              <a:t>shape</a:t>
            </a:r>
          </a:p>
          <a:p>
            <a:r>
              <a:rPr lang="en-US" dirty="0"/>
              <a:t>In particular, middleware classes </a:t>
            </a:r>
            <a:r>
              <a:rPr lang="en-US" dirty="0" smtClean="0"/>
              <a:t>should have </a:t>
            </a:r>
            <a:r>
              <a:rPr lang="en-US" dirty="0"/>
              <a:t>a constructor that takes a </a:t>
            </a:r>
            <a:r>
              <a:rPr lang="en-US" dirty="0" err="1"/>
              <a:t>RequestDelegate</a:t>
            </a:r>
            <a:r>
              <a:rPr lang="en-US" dirty="0"/>
              <a:t> object, which represents the rest </a:t>
            </a:r>
            <a:r>
              <a:rPr lang="en-US" dirty="0" smtClean="0"/>
              <a:t>of the </a:t>
            </a:r>
            <a:r>
              <a:rPr lang="en-US" dirty="0"/>
              <a:t>middleware pipeline, and they should have an Invoke function with a </a:t>
            </a:r>
            <a:r>
              <a:rPr lang="en-US" dirty="0" smtClean="0"/>
              <a:t>signature similar to</a:t>
            </a:r>
          </a:p>
          <a:p>
            <a:endParaRPr lang="en-US" dirty="0"/>
          </a:p>
          <a:p>
            <a:endParaRPr lang="en-US" dirty="0" smtClean="0"/>
          </a:p>
          <a:p>
            <a:r>
              <a:rPr lang="en-US" dirty="0"/>
              <a:t>The </a:t>
            </a:r>
            <a:r>
              <a:rPr lang="en-US" i="1" dirty="0"/>
              <a:t>Invoke() </a:t>
            </a:r>
            <a:r>
              <a:rPr lang="en-US" dirty="0"/>
              <a:t>function is equivalent to the lambda function from the Use </a:t>
            </a:r>
            <a:r>
              <a:rPr lang="en-US" dirty="0" smtClean="0"/>
              <a:t>extension, and </a:t>
            </a:r>
            <a:r>
              <a:rPr lang="en-US" dirty="0"/>
              <a:t>is called when a request is received</a:t>
            </a:r>
            <a:endParaRPr lang="en-US" dirty="0" smtClean="0"/>
          </a:p>
          <a:p>
            <a:endParaRPr lang="en-US" dirty="0" smtClean="0"/>
          </a:p>
        </p:txBody>
      </p:sp>
      <p:pic>
        <p:nvPicPr>
          <p:cNvPr id="8" name="Picture 7"/>
          <p:cNvPicPr>
            <a:picLocks noChangeAspect="1"/>
          </p:cNvPicPr>
          <p:nvPr/>
        </p:nvPicPr>
        <p:blipFill>
          <a:blip r:embed="rId2"/>
          <a:stretch>
            <a:fillRect/>
          </a:stretch>
        </p:blipFill>
        <p:spPr>
          <a:xfrm>
            <a:off x="1656943" y="3186078"/>
            <a:ext cx="5830114" cy="485843"/>
          </a:xfrm>
          <a:prstGeom prst="rect">
            <a:avLst/>
          </a:prstGeom>
        </p:spPr>
      </p:pic>
    </p:spTree>
    <p:extLst>
      <p:ext uri="{BB962C8B-B14F-4D97-AF65-F5344CB8AC3E}">
        <p14:creationId xmlns:p14="http://schemas.microsoft.com/office/powerpoint/2010/main" val="11402532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7204" y="381751"/>
            <a:ext cx="8149591" cy="697457"/>
          </a:xfrm>
        </p:spPr>
        <p:txBody>
          <a:bodyPr>
            <a:normAutofit fontScale="90000"/>
          </a:bodyPr>
          <a:lstStyle/>
          <a:p>
            <a:r>
              <a:rPr lang="en-US" dirty="0"/>
              <a:t>Building a custom middleware component</a:t>
            </a:r>
          </a:p>
        </p:txBody>
      </p:sp>
      <p:pic>
        <p:nvPicPr>
          <p:cNvPr id="6" name="Content Placeholder 5"/>
          <p:cNvPicPr>
            <a:picLocks noGrp="1" noChangeAspect="1"/>
          </p:cNvPicPr>
          <p:nvPr>
            <p:ph idx="1"/>
          </p:nvPr>
        </p:nvPicPr>
        <p:blipFill>
          <a:blip r:embed="rId2"/>
          <a:stretch>
            <a:fillRect/>
          </a:stretch>
        </p:blipFill>
        <p:spPr>
          <a:xfrm>
            <a:off x="628650" y="1344536"/>
            <a:ext cx="7886700" cy="3980016"/>
          </a:xfrm>
          <a:prstGeom prst="rect">
            <a:avLst/>
          </a:prstGeom>
        </p:spPr>
      </p:pic>
    </p:spTree>
    <p:extLst>
      <p:ext uri="{BB962C8B-B14F-4D97-AF65-F5344CB8AC3E}">
        <p14:creationId xmlns:p14="http://schemas.microsoft.com/office/powerpoint/2010/main" val="4247579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7204" y="381751"/>
            <a:ext cx="8149591" cy="697457"/>
          </a:xfrm>
        </p:spPr>
        <p:txBody>
          <a:bodyPr>
            <a:normAutofit fontScale="90000"/>
          </a:bodyPr>
          <a:lstStyle/>
          <a:p>
            <a:r>
              <a:rPr lang="en-US" dirty="0"/>
              <a:t>Building a custom middleware component</a:t>
            </a:r>
          </a:p>
        </p:txBody>
      </p:sp>
      <p:sp>
        <p:nvSpPr>
          <p:cNvPr id="2" name="Content Placeholder 1"/>
          <p:cNvSpPr>
            <a:spLocks noGrp="1"/>
          </p:cNvSpPr>
          <p:nvPr>
            <p:ph idx="1"/>
          </p:nvPr>
        </p:nvSpPr>
        <p:spPr>
          <a:xfrm>
            <a:off x="497204" y="1077761"/>
            <a:ext cx="7886700" cy="4765361"/>
          </a:xfrm>
        </p:spPr>
        <p:txBody>
          <a:bodyPr>
            <a:normAutofit/>
          </a:bodyPr>
          <a:lstStyle/>
          <a:p>
            <a:r>
              <a:rPr lang="en-US" dirty="0"/>
              <a:t>You can add this middleware to your app </a:t>
            </a:r>
            <a:r>
              <a:rPr lang="en-US" dirty="0" smtClean="0"/>
              <a:t>in </a:t>
            </a:r>
            <a:r>
              <a:rPr lang="en-US" dirty="0" err="1" smtClean="0"/>
              <a:t>Startup.Configure</a:t>
            </a:r>
            <a:r>
              <a:rPr lang="en-US" dirty="0" smtClean="0"/>
              <a:t> </a:t>
            </a:r>
            <a:r>
              <a:rPr lang="en-US" dirty="0"/>
              <a:t>by </a:t>
            </a:r>
            <a:r>
              <a:rPr lang="en-US" dirty="0" smtClean="0"/>
              <a:t>calling</a:t>
            </a:r>
          </a:p>
          <a:p>
            <a:pPr marL="0" indent="0">
              <a:buNone/>
            </a:pPr>
            <a:endParaRPr lang="en-US" dirty="0" smtClean="0"/>
          </a:p>
          <a:p>
            <a:r>
              <a:rPr lang="en-US" dirty="0"/>
              <a:t>A common pattern is to create helper extension methods to make it easy to </a:t>
            </a:r>
            <a:r>
              <a:rPr lang="en-US" dirty="0" smtClean="0"/>
              <a:t>consume your </a:t>
            </a:r>
            <a:r>
              <a:rPr lang="en-US" dirty="0"/>
              <a:t>extension method from </a:t>
            </a:r>
            <a:r>
              <a:rPr lang="en-US" dirty="0" err="1" smtClean="0"/>
              <a:t>Startup.Configure</a:t>
            </a:r>
            <a:endParaRPr lang="en-US" dirty="0" smtClean="0"/>
          </a:p>
          <a:p>
            <a:endParaRPr lang="en-US" dirty="0"/>
          </a:p>
          <a:p>
            <a:endParaRPr lang="en-US" dirty="0" smtClean="0"/>
          </a:p>
          <a:p>
            <a:endParaRPr lang="en-US" dirty="0"/>
          </a:p>
          <a:p>
            <a:pPr marL="0" indent="0">
              <a:buNone/>
            </a:pPr>
            <a:endParaRPr lang="en-US" dirty="0"/>
          </a:p>
          <a:p>
            <a:r>
              <a:rPr lang="en-US" dirty="0" smtClean="0"/>
              <a:t>With </a:t>
            </a:r>
            <a:r>
              <a:rPr lang="en-US" dirty="0"/>
              <a:t>this extension method, you can now add the headers middleware to your </a:t>
            </a:r>
            <a:r>
              <a:rPr lang="en-US" dirty="0" smtClean="0"/>
              <a:t>app using</a:t>
            </a:r>
          </a:p>
          <a:p>
            <a:endParaRPr lang="en-US" dirty="0" smtClean="0"/>
          </a:p>
          <a:p>
            <a:endParaRPr lang="en-US" dirty="0" smtClean="0"/>
          </a:p>
          <a:p>
            <a:endParaRPr lang="en-US" dirty="0" smtClean="0"/>
          </a:p>
        </p:txBody>
      </p:sp>
      <p:pic>
        <p:nvPicPr>
          <p:cNvPr id="3" name="Picture 2"/>
          <p:cNvPicPr>
            <a:picLocks noChangeAspect="1"/>
          </p:cNvPicPr>
          <p:nvPr/>
        </p:nvPicPr>
        <p:blipFill>
          <a:blip r:embed="rId2"/>
          <a:stretch>
            <a:fillRect/>
          </a:stretch>
        </p:blipFill>
        <p:spPr>
          <a:xfrm>
            <a:off x="703954" y="1696523"/>
            <a:ext cx="5391902" cy="495369"/>
          </a:xfrm>
          <a:prstGeom prst="rect">
            <a:avLst/>
          </a:prstGeom>
        </p:spPr>
      </p:pic>
      <p:pic>
        <p:nvPicPr>
          <p:cNvPr id="5" name="Picture 4"/>
          <p:cNvPicPr>
            <a:picLocks noChangeAspect="1"/>
          </p:cNvPicPr>
          <p:nvPr/>
        </p:nvPicPr>
        <p:blipFill>
          <a:blip r:embed="rId3"/>
          <a:stretch>
            <a:fillRect/>
          </a:stretch>
        </p:blipFill>
        <p:spPr>
          <a:xfrm>
            <a:off x="703954" y="2742120"/>
            <a:ext cx="6155460" cy="1438090"/>
          </a:xfrm>
          <a:prstGeom prst="rect">
            <a:avLst/>
          </a:prstGeom>
        </p:spPr>
      </p:pic>
      <p:pic>
        <p:nvPicPr>
          <p:cNvPr id="7" name="Picture 6"/>
          <p:cNvPicPr>
            <a:picLocks noChangeAspect="1"/>
          </p:cNvPicPr>
          <p:nvPr/>
        </p:nvPicPr>
        <p:blipFill>
          <a:blip r:embed="rId4"/>
          <a:stretch>
            <a:fillRect/>
          </a:stretch>
        </p:blipFill>
        <p:spPr>
          <a:xfrm>
            <a:off x="703954" y="5059986"/>
            <a:ext cx="3439005" cy="495369"/>
          </a:xfrm>
          <a:prstGeom prst="rect">
            <a:avLst/>
          </a:prstGeom>
        </p:spPr>
      </p:pic>
    </p:spTree>
    <p:extLst>
      <p:ext uri="{BB962C8B-B14F-4D97-AF65-F5344CB8AC3E}">
        <p14:creationId xmlns:p14="http://schemas.microsoft.com/office/powerpoint/2010/main" val="2337625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Logging in ASP.NET </a:t>
            </a:r>
            <a:r>
              <a:rPr lang="en-US" dirty="0" smtClean="0"/>
              <a:t>Core</a:t>
            </a:r>
            <a:endParaRPr lang="en-US" dirty="0"/>
          </a:p>
        </p:txBody>
      </p:sp>
      <p:sp>
        <p:nvSpPr>
          <p:cNvPr id="5" name="Content Placeholder 4"/>
          <p:cNvSpPr>
            <a:spLocks noGrp="1"/>
          </p:cNvSpPr>
          <p:nvPr>
            <p:ph idx="1"/>
          </p:nvPr>
        </p:nvSpPr>
        <p:spPr/>
        <p:txBody>
          <a:bodyPr/>
          <a:lstStyle/>
          <a:p>
            <a:r>
              <a:rPr lang="en-US" dirty="0"/>
              <a:t>ASP.NET Core supports a logging API that works with a variety of built-in and third-party logging providers. </a:t>
            </a:r>
            <a:endParaRPr lang="en-US" dirty="0" smtClean="0"/>
          </a:p>
          <a:p>
            <a:r>
              <a:rPr lang="en-US" dirty="0"/>
              <a:t>A logging provider displays or stores logs. For example, the Console provider displays logs on the console, and the Azure Application Insights provider stores them in Azure Application Insights. Logs can be sent to multiple destinations by adding multiple providers</a:t>
            </a:r>
            <a:r>
              <a:rPr lang="en-US" dirty="0" smtClean="0"/>
              <a:t>.</a:t>
            </a:r>
            <a:endParaRPr lang="en-US" dirty="0"/>
          </a:p>
          <a:p>
            <a:r>
              <a:rPr lang="en-US" dirty="0"/>
              <a:t>To add a provider, call the provider's Add{provider name} extension method in </a:t>
            </a:r>
            <a:r>
              <a:rPr lang="en-US" dirty="0" err="1"/>
              <a:t>Program.cs</a:t>
            </a:r>
            <a:r>
              <a:rPr lang="en-US" dirty="0"/>
              <a:t>:</a:t>
            </a:r>
          </a:p>
        </p:txBody>
      </p:sp>
    </p:spTree>
    <p:extLst>
      <p:ext uri="{BB962C8B-B14F-4D97-AF65-F5344CB8AC3E}">
        <p14:creationId xmlns:p14="http://schemas.microsoft.com/office/powerpoint/2010/main" val="2756891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Logging in ASP.NET </a:t>
            </a:r>
            <a:r>
              <a:rPr lang="en-US" dirty="0" smtClean="0"/>
              <a:t>Core</a:t>
            </a:r>
            <a:endParaRPr lang="en-US" dirty="0"/>
          </a:p>
        </p:txBody>
      </p:sp>
      <p:pic>
        <p:nvPicPr>
          <p:cNvPr id="2" name="Content Placeholder 1"/>
          <p:cNvPicPr>
            <a:picLocks noGrp="1" noChangeAspect="1"/>
          </p:cNvPicPr>
          <p:nvPr>
            <p:ph idx="1"/>
          </p:nvPr>
        </p:nvPicPr>
        <p:blipFill>
          <a:blip r:embed="rId2"/>
          <a:stretch>
            <a:fillRect/>
          </a:stretch>
        </p:blipFill>
        <p:spPr>
          <a:xfrm>
            <a:off x="1456385" y="1258339"/>
            <a:ext cx="6231229" cy="4356504"/>
          </a:xfrm>
          <a:prstGeom prst="rect">
            <a:avLst/>
          </a:prstGeom>
        </p:spPr>
      </p:pic>
    </p:spTree>
    <p:extLst>
      <p:ext uri="{BB962C8B-B14F-4D97-AF65-F5344CB8AC3E}">
        <p14:creationId xmlns:p14="http://schemas.microsoft.com/office/powerpoint/2010/main" val="773276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Logging. </a:t>
            </a:r>
            <a:r>
              <a:rPr lang="en-US" dirty="0" err="1" smtClean="0"/>
              <a:t>ConfiguratioN</a:t>
            </a:r>
            <a:r>
              <a:rPr lang="en-US" dirty="0" smtClean="0"/>
              <a:t>.</a:t>
            </a:r>
            <a:endParaRPr lang="en-US" dirty="0"/>
          </a:p>
        </p:txBody>
      </p:sp>
      <p:sp>
        <p:nvSpPr>
          <p:cNvPr id="5" name="Content Placeholder 4"/>
          <p:cNvSpPr>
            <a:spLocks noGrp="1"/>
          </p:cNvSpPr>
          <p:nvPr>
            <p:ph idx="1"/>
          </p:nvPr>
        </p:nvSpPr>
        <p:spPr/>
        <p:txBody>
          <a:bodyPr/>
          <a:lstStyle/>
          <a:p>
            <a:r>
              <a:rPr lang="en-US" dirty="0"/>
              <a:t>logging configuration is commonly provided by the Logging section of app settings files. The following example shows the contents of a typical </a:t>
            </a:r>
            <a:r>
              <a:rPr lang="en-US" i="1" dirty="0" err="1" smtClean="0"/>
              <a:t>appsettings.Development.json</a:t>
            </a:r>
            <a:r>
              <a:rPr lang="en-US" dirty="0" smtClean="0"/>
              <a:t> </a:t>
            </a:r>
            <a:r>
              <a:rPr lang="en-US" dirty="0"/>
              <a:t>file</a:t>
            </a:r>
            <a:r>
              <a:rPr lang="en-US" dirty="0" smtClean="0"/>
              <a:t>:</a:t>
            </a:r>
          </a:p>
          <a:p>
            <a:endParaRPr lang="en-US" dirty="0" smtClean="0"/>
          </a:p>
          <a:p>
            <a:endParaRPr lang="en-US" dirty="0"/>
          </a:p>
          <a:p>
            <a:endParaRPr lang="en-US" dirty="0" smtClean="0"/>
          </a:p>
          <a:p>
            <a:endParaRPr lang="en-US" dirty="0"/>
          </a:p>
          <a:p>
            <a:pPr marL="0" indent="0">
              <a:buNone/>
            </a:pPr>
            <a:endParaRPr lang="en-US" dirty="0"/>
          </a:p>
          <a:p>
            <a:r>
              <a:rPr lang="en-US" dirty="0"/>
              <a:t>Sample logging </a:t>
            </a:r>
            <a:r>
              <a:rPr lang="en-US" dirty="0" smtClean="0"/>
              <a:t>output</a:t>
            </a:r>
            <a:endParaRPr lang="en-US" dirty="0"/>
          </a:p>
          <a:p>
            <a:endParaRPr lang="en-US" dirty="0" smtClean="0"/>
          </a:p>
          <a:p>
            <a:endParaRPr lang="en-US" dirty="0"/>
          </a:p>
        </p:txBody>
      </p:sp>
      <p:pic>
        <p:nvPicPr>
          <p:cNvPr id="8" name="Picture 7"/>
          <p:cNvPicPr>
            <a:picLocks noChangeAspect="1"/>
          </p:cNvPicPr>
          <p:nvPr/>
        </p:nvPicPr>
        <p:blipFill>
          <a:blip r:embed="rId2"/>
          <a:stretch>
            <a:fillRect/>
          </a:stretch>
        </p:blipFill>
        <p:spPr>
          <a:xfrm>
            <a:off x="1518811" y="2214393"/>
            <a:ext cx="4657545" cy="1852845"/>
          </a:xfrm>
          <a:prstGeom prst="rect">
            <a:avLst/>
          </a:prstGeom>
        </p:spPr>
      </p:pic>
      <p:pic>
        <p:nvPicPr>
          <p:cNvPr id="9" name="Picture 8"/>
          <p:cNvPicPr>
            <a:picLocks noChangeAspect="1"/>
          </p:cNvPicPr>
          <p:nvPr/>
        </p:nvPicPr>
        <p:blipFill>
          <a:blip r:embed="rId3"/>
          <a:stretch>
            <a:fillRect/>
          </a:stretch>
        </p:blipFill>
        <p:spPr>
          <a:xfrm>
            <a:off x="945133" y="4578436"/>
            <a:ext cx="6902082" cy="2133507"/>
          </a:xfrm>
          <a:prstGeom prst="rect">
            <a:avLst/>
          </a:prstGeom>
        </p:spPr>
      </p:pic>
    </p:spTree>
    <p:extLst>
      <p:ext uri="{BB962C8B-B14F-4D97-AF65-F5344CB8AC3E}">
        <p14:creationId xmlns:p14="http://schemas.microsoft.com/office/powerpoint/2010/main" val="261700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Core</a:t>
            </a:r>
            <a:endParaRPr lang="en-US" dirty="0"/>
          </a:p>
        </p:txBody>
      </p:sp>
      <p:sp>
        <p:nvSpPr>
          <p:cNvPr id="5" name="Content Placeholder 4"/>
          <p:cNvSpPr>
            <a:spLocks noGrp="1"/>
          </p:cNvSpPr>
          <p:nvPr>
            <p:ph idx="1"/>
          </p:nvPr>
        </p:nvSpPr>
        <p:spPr/>
        <p:txBody>
          <a:bodyPr/>
          <a:lstStyle/>
          <a:p>
            <a:r>
              <a:rPr lang="en-US" dirty="0" smtClean="0"/>
              <a:t>ASP.NET Core 1.0 was released on June 27, 2016</a:t>
            </a:r>
          </a:p>
          <a:p>
            <a:r>
              <a:rPr lang="en-US" dirty="0" smtClean="0"/>
              <a:t>Runs starting from Visual Studio 2015 Update 3</a:t>
            </a:r>
          </a:p>
          <a:p>
            <a:r>
              <a:rPr lang="en-US" dirty="0" smtClean="0"/>
              <a:t>ASP.NET Core 2.0 was released on August 14, 2017</a:t>
            </a:r>
          </a:p>
          <a:p>
            <a:r>
              <a:rPr lang="en-US" dirty="0" smtClean="0"/>
              <a:t>Runs starting from Visual Studio 2017 15.3</a:t>
            </a:r>
          </a:p>
          <a:p>
            <a:endParaRPr lang="en-US" dirty="0"/>
          </a:p>
          <a:p>
            <a:endParaRPr lang="en-US" dirty="0" smtClean="0"/>
          </a:p>
          <a:p>
            <a:r>
              <a:rPr lang="en-US" dirty="0"/>
              <a:t>Originally deemed </a:t>
            </a:r>
            <a:r>
              <a:rPr lang="en-US" b="1" dirty="0"/>
              <a:t>ASP.NET </a:t>
            </a:r>
            <a:r>
              <a:rPr lang="en-US" b="1" dirty="0" err="1"/>
              <a:t>vNext</a:t>
            </a:r>
            <a:r>
              <a:rPr lang="en-US" dirty="0"/>
              <a:t>, the framework was going to be called </a:t>
            </a:r>
            <a:r>
              <a:rPr lang="en-US" b="1" dirty="0"/>
              <a:t>ASP.NET 5</a:t>
            </a:r>
            <a:r>
              <a:rPr lang="en-US" dirty="0"/>
              <a:t> when ready. However, in order to avoid implying it is an update to the existing ASP.NET framework, Microsoft later changed the name to </a:t>
            </a:r>
            <a:r>
              <a:rPr lang="en-US" b="1" dirty="0"/>
              <a:t>ASP.NET Core</a:t>
            </a:r>
            <a:r>
              <a:rPr lang="en-US" dirty="0"/>
              <a:t> at the 1.0 release.</a:t>
            </a:r>
          </a:p>
          <a:p>
            <a:endParaRPr lang="en-US" dirty="0"/>
          </a:p>
        </p:txBody>
      </p:sp>
    </p:spTree>
    <p:extLst>
      <p:ext uri="{BB962C8B-B14F-4D97-AF65-F5344CB8AC3E}">
        <p14:creationId xmlns:p14="http://schemas.microsoft.com/office/powerpoint/2010/main" val="26011929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smtClean="0"/>
              <a:t>Assignment</a:t>
            </a:r>
            <a:endParaRPr lang="en-US" dirty="0"/>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US" dirty="0" smtClean="0"/>
              <a:t>Study </a:t>
            </a:r>
            <a:r>
              <a:rPr lang="en-US" dirty="0"/>
              <a:t>and read about all mentioned </a:t>
            </a:r>
            <a:r>
              <a:rPr lang="en-US" dirty="0" smtClean="0"/>
              <a:t>concepts.</a:t>
            </a:r>
          </a:p>
          <a:p>
            <a:pPr marL="285750" indent="-285750" algn="l">
              <a:buFont typeface="Arial" panose="020B0604020202020204" pitchFamily="34" charset="0"/>
              <a:buChar char="•"/>
            </a:pPr>
            <a:r>
              <a:rPr lang="en-US" dirty="0" smtClean="0"/>
              <a:t>Create </a:t>
            </a:r>
            <a:r>
              <a:rPr lang="en-US" dirty="0"/>
              <a:t>an ASP.NET Core web app and run it.</a:t>
            </a:r>
          </a:p>
          <a:p>
            <a:pPr marL="285750" indent="-285750" algn="l">
              <a:buFont typeface="Arial" panose="020B0604020202020204" pitchFamily="34" charset="0"/>
              <a:buChar char="•"/>
            </a:pPr>
            <a:r>
              <a:rPr lang="en-US" dirty="0" smtClean="0"/>
              <a:t>Install </a:t>
            </a:r>
            <a:r>
              <a:rPr lang="en-US" dirty="0"/>
              <a:t>latest .NET Core SDK and relevant Runtime</a:t>
            </a:r>
          </a:p>
          <a:p>
            <a:pPr marL="285750" indent="-285750" algn="l">
              <a:buFont typeface="Arial" panose="020B0604020202020204" pitchFamily="34" charset="0"/>
              <a:buChar char="•"/>
            </a:pPr>
            <a:r>
              <a:rPr lang="en-US" dirty="0" smtClean="0"/>
              <a:t>Create </a:t>
            </a:r>
            <a:r>
              <a:rPr lang="en-US" dirty="0"/>
              <a:t>custom middleware component.</a:t>
            </a:r>
          </a:p>
          <a:p>
            <a:pPr marL="285750" indent="-285750" algn="l">
              <a:buFont typeface="Arial" panose="020B0604020202020204" pitchFamily="34" charset="0"/>
              <a:buChar char="•"/>
            </a:pPr>
            <a:r>
              <a:rPr lang="en-US" dirty="0" smtClean="0"/>
              <a:t>Add </a:t>
            </a:r>
            <a:r>
              <a:rPr lang="en-US" dirty="0"/>
              <a:t>Logging feature provided by middleware</a:t>
            </a:r>
          </a:p>
          <a:p>
            <a:pPr marL="285750" indent="-285750" algn="l">
              <a:buFont typeface="Arial" panose="020B0604020202020204" pitchFamily="34" charset="0"/>
              <a:buChar char="•"/>
            </a:pPr>
            <a:r>
              <a:rPr lang="en-US" dirty="0" smtClean="0"/>
              <a:t>Configure </a:t>
            </a:r>
            <a:r>
              <a:rPr lang="en-US" dirty="0"/>
              <a:t>Kestrel</a:t>
            </a:r>
            <a:endParaRPr lang="ro-RO" dirty="0" smtClean="0"/>
          </a:p>
          <a:p>
            <a:pPr lvl="2" algn="l"/>
            <a:endParaRPr lang="en-GB" dirty="0" smtClean="0"/>
          </a:p>
        </p:txBody>
      </p:sp>
    </p:spTree>
    <p:extLst>
      <p:ext uri="{BB962C8B-B14F-4D97-AF65-F5344CB8AC3E}">
        <p14:creationId xmlns:p14="http://schemas.microsoft.com/office/powerpoint/2010/main" val="12205059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References</a:t>
            </a:r>
          </a:p>
        </p:txBody>
      </p:sp>
      <p:sp>
        <p:nvSpPr>
          <p:cNvPr id="5" name="Content Placeholder 4"/>
          <p:cNvSpPr>
            <a:spLocks noGrp="1"/>
          </p:cNvSpPr>
          <p:nvPr>
            <p:ph idx="1"/>
          </p:nvPr>
        </p:nvSpPr>
        <p:spPr/>
        <p:txBody>
          <a:bodyPr/>
          <a:lstStyle/>
          <a:p>
            <a:r>
              <a:rPr lang="en-US" b="1" dirty="0" smtClean="0">
                <a:hlinkClick r:id="rId2"/>
              </a:rPr>
              <a:t>ASP.NET </a:t>
            </a:r>
            <a:r>
              <a:rPr lang="en-US" b="1" dirty="0">
                <a:hlinkClick r:id="rId2"/>
              </a:rPr>
              <a:t>Core </a:t>
            </a:r>
            <a:r>
              <a:rPr lang="en-US" b="1" dirty="0" smtClean="0">
                <a:hlinkClick r:id="rId2"/>
              </a:rPr>
              <a:t>Middleware</a:t>
            </a:r>
            <a:endParaRPr lang="en-US" b="1" dirty="0" smtClean="0"/>
          </a:p>
          <a:p>
            <a:r>
              <a:rPr lang="en-US" b="1" dirty="0">
                <a:hlinkClick r:id="rId3"/>
              </a:rPr>
              <a:t>Logging in ASP.NET </a:t>
            </a:r>
            <a:r>
              <a:rPr lang="en-US" b="1" dirty="0" smtClean="0">
                <a:hlinkClick r:id="rId3"/>
              </a:rPr>
              <a:t>Core</a:t>
            </a:r>
            <a:endParaRPr lang="en-US" b="1" dirty="0" smtClean="0"/>
          </a:p>
          <a:p>
            <a:r>
              <a:rPr lang="en-US" b="1" dirty="0">
                <a:hlinkClick r:id="rId4"/>
              </a:rPr>
              <a:t>Kestrel web server implementation in ASP.NET </a:t>
            </a:r>
            <a:r>
              <a:rPr lang="en-US" b="1" dirty="0" smtClean="0">
                <a:hlinkClick r:id="rId4"/>
              </a:rPr>
              <a:t>Core</a:t>
            </a:r>
            <a:endParaRPr lang="en-US" b="1" dirty="0" smtClean="0"/>
          </a:p>
          <a:p>
            <a:r>
              <a:rPr lang="en-US" b="1" dirty="0" smtClean="0"/>
              <a:t>Lock A. – ASP.NET Core in Action. 2018</a:t>
            </a:r>
            <a:endParaRPr lang="en-US" b="1" dirty="0"/>
          </a:p>
          <a:p>
            <a:endParaRPr lang="en-US" dirty="0"/>
          </a:p>
        </p:txBody>
      </p:sp>
    </p:spTree>
    <p:extLst>
      <p:ext uri="{BB962C8B-B14F-4D97-AF65-F5344CB8AC3E}">
        <p14:creationId xmlns:p14="http://schemas.microsoft.com/office/powerpoint/2010/main" val="340073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ASP.NET CORE</a:t>
            </a:r>
            <a:endParaRPr lang="en-US" sz="3600" dirty="0"/>
          </a:p>
        </p:txBody>
      </p:sp>
      <p:sp>
        <p:nvSpPr>
          <p:cNvPr id="6" name="Объект 2"/>
          <p:cNvSpPr txBox="1">
            <a:spLocks/>
          </p:cNvSpPr>
          <p:nvPr/>
        </p:nvSpPr>
        <p:spPr>
          <a:xfrm>
            <a:off x="397991" y="1261365"/>
            <a:ext cx="7886700" cy="414552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1E73B9"/>
                </a:solidFill>
                <a:latin typeface="Franklin Gothic Book" panose="020B05030201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1E73B9"/>
                </a:solidFill>
                <a:latin typeface="Franklin Gothic Book" panose="020B05030201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1E73B9"/>
                </a:solidFill>
                <a:latin typeface="Franklin Gothic Book" panose="020B05030201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1E73B9"/>
                </a:solidFill>
                <a:latin typeface="Franklin Gothic Book" panose="020B05030201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en-US" sz="15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r>
              <a:rPr lang="en-US" dirty="0"/>
              <a:t>To be run and developed cross-platform</a:t>
            </a:r>
          </a:p>
          <a:p>
            <a:r>
              <a:rPr lang="en-US" dirty="0" smtClean="0"/>
              <a:t>To </a:t>
            </a:r>
            <a:r>
              <a:rPr lang="en-US" dirty="0"/>
              <a:t>have a modular architecture for easier maintenance</a:t>
            </a:r>
          </a:p>
          <a:p>
            <a:r>
              <a:rPr lang="en-US" dirty="0" smtClean="0"/>
              <a:t>To </a:t>
            </a:r>
            <a:r>
              <a:rPr lang="en-US" dirty="0"/>
              <a:t>be developed completely as open source software</a:t>
            </a:r>
          </a:p>
          <a:p>
            <a:r>
              <a:rPr lang="en-US" dirty="0" smtClean="0"/>
              <a:t>To </a:t>
            </a:r>
            <a:r>
              <a:rPr lang="en-US" dirty="0"/>
              <a:t>be applicable to current trends in web development, such as </a:t>
            </a:r>
            <a:r>
              <a:rPr lang="en-US" dirty="0" smtClean="0"/>
              <a:t>client-side applications </a:t>
            </a:r>
            <a:r>
              <a:rPr lang="en-US" dirty="0"/>
              <a:t>and deploying to cloud environments</a:t>
            </a:r>
            <a:endParaRPr lang="en-US" dirty="0" smtClean="0"/>
          </a:p>
        </p:txBody>
      </p:sp>
      <p:sp>
        <p:nvSpPr>
          <p:cNvPr id="8" name="AutoShape 10" descr="https://d3renderer.azurewebsites.net/plaintext/v7?src=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86609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CORE BENEFITS</a:t>
            </a:r>
            <a:endParaRPr lang="en-US" dirty="0"/>
          </a:p>
        </p:txBody>
      </p:sp>
      <p:sp>
        <p:nvSpPr>
          <p:cNvPr id="5" name="Content Placeholder 4"/>
          <p:cNvSpPr>
            <a:spLocks noGrp="1"/>
          </p:cNvSpPr>
          <p:nvPr>
            <p:ph idx="1"/>
          </p:nvPr>
        </p:nvSpPr>
        <p:spPr>
          <a:xfrm>
            <a:off x="628649" y="1261366"/>
            <a:ext cx="8074775" cy="4341412"/>
          </a:xfrm>
        </p:spPr>
        <p:txBody>
          <a:bodyPr>
            <a:normAutofit fontScale="92500" lnSpcReduction="20000"/>
          </a:bodyPr>
          <a:lstStyle/>
          <a:p>
            <a:r>
              <a:rPr lang="en-US" dirty="0"/>
              <a:t>A unified story for building web UI and web APIs.</a:t>
            </a:r>
          </a:p>
          <a:p>
            <a:r>
              <a:rPr lang="en-US" dirty="0"/>
              <a:t>Architected for testability.</a:t>
            </a:r>
          </a:p>
          <a:p>
            <a:r>
              <a:rPr lang="en-US" dirty="0">
                <a:hlinkClick r:id="rId2"/>
              </a:rPr>
              <a:t>Razor Pages</a:t>
            </a:r>
            <a:r>
              <a:rPr lang="en-US" dirty="0"/>
              <a:t> makes coding page-focused scenarios easier and more productive.</a:t>
            </a:r>
          </a:p>
          <a:p>
            <a:r>
              <a:rPr lang="en-US" dirty="0"/>
              <a:t>Ability to develop and run on Windows, </a:t>
            </a:r>
            <a:r>
              <a:rPr lang="en-US" dirty="0" err="1"/>
              <a:t>macOS</a:t>
            </a:r>
            <a:r>
              <a:rPr lang="en-US" dirty="0"/>
              <a:t>, and Linux.</a:t>
            </a:r>
          </a:p>
          <a:p>
            <a:r>
              <a:rPr lang="en-US" dirty="0"/>
              <a:t>Open-source and </a:t>
            </a:r>
            <a:r>
              <a:rPr lang="en-US" dirty="0">
                <a:hlinkClick r:id="rId3"/>
              </a:rPr>
              <a:t>community-focused</a:t>
            </a:r>
            <a:r>
              <a:rPr lang="en-US" dirty="0"/>
              <a:t>.</a:t>
            </a:r>
          </a:p>
          <a:p>
            <a:r>
              <a:rPr lang="en-US" dirty="0"/>
              <a:t>Integration of </a:t>
            </a:r>
            <a:r>
              <a:rPr lang="en-US" dirty="0">
                <a:hlinkClick r:id="rId4"/>
              </a:rPr>
              <a:t>modern, client-side frameworks</a:t>
            </a:r>
            <a:r>
              <a:rPr lang="en-US" dirty="0"/>
              <a:t> and development workflows.</a:t>
            </a:r>
          </a:p>
          <a:p>
            <a:r>
              <a:rPr lang="en-US" dirty="0"/>
              <a:t>A cloud-ready, environment-based </a:t>
            </a:r>
            <a:r>
              <a:rPr lang="en-US" dirty="0">
                <a:hlinkClick r:id="rId5"/>
              </a:rPr>
              <a:t>configuration system</a:t>
            </a:r>
            <a:r>
              <a:rPr lang="en-US" dirty="0"/>
              <a:t>.</a:t>
            </a:r>
          </a:p>
          <a:p>
            <a:r>
              <a:rPr lang="en-US" dirty="0"/>
              <a:t>Built-in </a:t>
            </a:r>
            <a:r>
              <a:rPr lang="en-US" dirty="0">
                <a:hlinkClick r:id="rId6"/>
              </a:rPr>
              <a:t>dependency injection</a:t>
            </a:r>
            <a:r>
              <a:rPr lang="en-US" dirty="0"/>
              <a:t>.</a:t>
            </a:r>
          </a:p>
          <a:p>
            <a:r>
              <a:rPr lang="en-US" dirty="0"/>
              <a:t>A lightweight, </a:t>
            </a:r>
            <a:r>
              <a:rPr lang="en-US" dirty="0">
                <a:hlinkClick r:id="rId7"/>
              </a:rPr>
              <a:t>high-performance</a:t>
            </a:r>
            <a:r>
              <a:rPr lang="en-US" dirty="0"/>
              <a:t>, and modular HTTP request pipeline.</a:t>
            </a:r>
          </a:p>
          <a:p>
            <a:r>
              <a:rPr lang="en-US" dirty="0"/>
              <a:t>Ability to host on </a:t>
            </a:r>
            <a:r>
              <a:rPr lang="en-US" dirty="0">
                <a:hlinkClick r:id="rId8"/>
              </a:rPr>
              <a:t>IIS</a:t>
            </a:r>
            <a:r>
              <a:rPr lang="en-US" dirty="0"/>
              <a:t>, </a:t>
            </a:r>
            <a:r>
              <a:rPr lang="en-US" dirty="0">
                <a:hlinkClick r:id="rId9"/>
              </a:rPr>
              <a:t>Nginx</a:t>
            </a:r>
            <a:r>
              <a:rPr lang="en-US" dirty="0"/>
              <a:t>, </a:t>
            </a:r>
            <a:r>
              <a:rPr lang="en-US" dirty="0">
                <a:hlinkClick r:id="rId10"/>
              </a:rPr>
              <a:t>Apache</a:t>
            </a:r>
            <a:r>
              <a:rPr lang="en-US" dirty="0"/>
              <a:t>, </a:t>
            </a:r>
            <a:r>
              <a:rPr lang="en-US" dirty="0">
                <a:hlinkClick r:id="rId11"/>
              </a:rPr>
              <a:t>Docker</a:t>
            </a:r>
            <a:r>
              <a:rPr lang="en-US" dirty="0"/>
              <a:t>, or self-host in your own process.</a:t>
            </a:r>
          </a:p>
          <a:p>
            <a:r>
              <a:rPr lang="en-US" dirty="0"/>
              <a:t>Side-by-side app versioning when targeting </a:t>
            </a:r>
            <a:r>
              <a:rPr lang="en-US" dirty="0">
                <a:hlinkClick r:id="rId12"/>
              </a:rPr>
              <a:t>.NET Core</a:t>
            </a:r>
            <a:r>
              <a:rPr lang="en-US" dirty="0"/>
              <a:t>.</a:t>
            </a:r>
          </a:p>
          <a:p>
            <a:r>
              <a:rPr lang="en-US" dirty="0"/>
              <a:t>Tooling that simplifies modern web development.</a:t>
            </a:r>
          </a:p>
          <a:p>
            <a:endParaRPr lang="en-US" dirty="0"/>
          </a:p>
        </p:txBody>
      </p:sp>
    </p:spTree>
    <p:extLst>
      <p:ext uri="{BB962C8B-B14F-4D97-AF65-F5344CB8AC3E}">
        <p14:creationId xmlns:p14="http://schemas.microsoft.com/office/powerpoint/2010/main" val="1096119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Cross-platform</a:t>
            </a:r>
            <a:endParaRPr lang="en-US" dirty="0"/>
          </a:p>
        </p:txBody>
      </p:sp>
      <p:pic>
        <p:nvPicPr>
          <p:cNvPr id="6" name="Content Placeholder 5"/>
          <p:cNvPicPr>
            <a:picLocks noGrp="1" noChangeAspect="1"/>
          </p:cNvPicPr>
          <p:nvPr>
            <p:ph idx="1"/>
          </p:nvPr>
        </p:nvPicPr>
        <p:blipFill>
          <a:blip r:embed="rId2"/>
          <a:stretch>
            <a:fillRect/>
          </a:stretch>
        </p:blipFill>
        <p:spPr>
          <a:xfrm>
            <a:off x="834920" y="1262063"/>
            <a:ext cx="7474159" cy="4144962"/>
          </a:xfrm>
          <a:prstGeom prst="rect">
            <a:avLst/>
          </a:prstGeom>
        </p:spPr>
      </p:pic>
    </p:spTree>
    <p:extLst>
      <p:ext uri="{BB962C8B-B14F-4D97-AF65-F5344CB8AC3E}">
        <p14:creationId xmlns:p14="http://schemas.microsoft.com/office/powerpoint/2010/main" val="2824545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Cross-platform</a:t>
            </a:r>
            <a:endParaRPr lang="en-US" dirty="0"/>
          </a:p>
        </p:txBody>
      </p:sp>
      <p:pic>
        <p:nvPicPr>
          <p:cNvPr id="6" name="Content Placeholder 5"/>
          <p:cNvPicPr>
            <a:picLocks noGrp="1" noChangeAspect="1"/>
          </p:cNvPicPr>
          <p:nvPr>
            <p:ph idx="1"/>
          </p:nvPr>
        </p:nvPicPr>
        <p:blipFill>
          <a:blip r:embed="rId2"/>
          <a:stretch>
            <a:fillRect/>
          </a:stretch>
        </p:blipFill>
        <p:spPr>
          <a:xfrm>
            <a:off x="1172990" y="1262063"/>
            <a:ext cx="6798019" cy="4144962"/>
          </a:xfrm>
          <a:prstGeom prst="rect">
            <a:avLst/>
          </a:prstGeom>
        </p:spPr>
      </p:pic>
    </p:spTree>
    <p:extLst>
      <p:ext uri="{BB962C8B-B14F-4D97-AF65-F5344CB8AC3E}">
        <p14:creationId xmlns:p14="http://schemas.microsoft.com/office/powerpoint/2010/main" val="844414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7" ma:contentTypeDescription="Create a new document." ma:contentTypeScope="" ma:versionID="0b727759c44e4b306d1de38c33a8d43a">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28d5caaacd1a162c8122fcb1df7138e"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EA2C28-23C8-4427-B6C3-7ECA61BBD7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EE76DA-E8B8-49E9-B0DE-0CF68DD99293}">
  <ds:schemaRefs>
    <ds:schemaRef ds:uri="http://schemas.microsoft.com/sharepoint/v3/contenttype/forms"/>
  </ds:schemaRefs>
</ds:datastoreItem>
</file>

<file path=customXml/itemProps3.xml><?xml version="1.0" encoding="utf-8"?>
<ds:datastoreItem xmlns:ds="http://schemas.openxmlformats.org/officeDocument/2006/customXml" ds:itemID="{6A873CD6-0520-4B87-B02A-84B5DB56F800}">
  <ds:schemaRefs>
    <ds:schemaRef ds:uri="http://schemas.microsoft.com/office/2006/documentManagement/types"/>
    <ds:schemaRef ds:uri="http://purl.org/dc/terms/"/>
    <ds:schemaRef ds:uri="http://purl.org/dc/elements/1.1/"/>
    <ds:schemaRef ds:uri="532134fb-f5a0-4ded-9879-b62317c7c28f"/>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33e4a1ea-af2b-4409-80d7-554cb809ebfd"/>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SummerWorkshop-New</Template>
  <TotalTime>3028</TotalTime>
  <Words>1896</Words>
  <Application>Microsoft Office PowerPoint</Application>
  <PresentationFormat>On-screen Show (4:3)</PresentationFormat>
  <Paragraphs>183</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Calibri Light</vt:lpstr>
      <vt:lpstr>Courier New</vt:lpstr>
      <vt:lpstr>Franklin Gothic Book</vt:lpstr>
      <vt:lpstr>Franklin Gothic Medium</vt:lpstr>
      <vt:lpstr>Office Theme</vt:lpstr>
      <vt:lpstr>ASP.NET Core fundamentals</vt:lpstr>
      <vt:lpstr>Contents</vt:lpstr>
      <vt:lpstr>Available Technologies </vt:lpstr>
      <vt:lpstr>ASP.NET CORE</vt:lpstr>
      <vt:lpstr>ASP.NET Core</vt:lpstr>
      <vt:lpstr>ASP.NET CORE</vt:lpstr>
      <vt:lpstr>ASP.NET CORE BENEFITS</vt:lpstr>
      <vt:lpstr>Cross-platform</vt:lpstr>
      <vt:lpstr>Cross-platform</vt:lpstr>
      <vt:lpstr>ASP.NET Core </vt:lpstr>
      <vt:lpstr>ASP.NET Core HOSTING MODELS</vt:lpstr>
      <vt:lpstr>ASP.NET CORE MODULARITY</vt:lpstr>
      <vt:lpstr>Requesting a web page</vt:lpstr>
      <vt:lpstr>ASP.NET Core process a request</vt:lpstr>
      <vt:lpstr>ASP.NET CORE. REVERSE Proxy</vt:lpstr>
      <vt:lpstr>An overview of an ASP.NET Core application</vt:lpstr>
      <vt:lpstr>KESTREL. HTTPContext.</vt:lpstr>
      <vt:lpstr>KESTREL. HTTPCONTEXT</vt:lpstr>
      <vt:lpstr>CREATE FIRST ASP.NET CORE APPlication</vt:lpstr>
      <vt:lpstr>CREATE FIRST ASP.NET CORE APPlication</vt:lpstr>
      <vt:lpstr>Understanding the project layout</vt:lpstr>
      <vt:lpstr>The csproj project file</vt:lpstr>
      <vt:lpstr>The Program class: building a web host</vt:lpstr>
      <vt:lpstr>The difference in configuration scope for Program and Startup</vt:lpstr>
      <vt:lpstr>The Startup class: configuring your application</vt:lpstr>
      <vt:lpstr>The Startup class: configuring your application</vt:lpstr>
      <vt:lpstr>IHostingEnvironment</vt:lpstr>
      <vt:lpstr>UseDeveloperExceptionPage</vt:lpstr>
      <vt:lpstr>UseDeveloperExceptionPage</vt:lpstr>
      <vt:lpstr>PowerPoint Presentation</vt:lpstr>
      <vt:lpstr>app.UseStaticFiles();</vt:lpstr>
      <vt:lpstr>app.UseStaticFiles();</vt:lpstr>
      <vt:lpstr>MIDDLEWARe</vt:lpstr>
      <vt:lpstr>MIDDLEWARE</vt:lpstr>
      <vt:lpstr>MIDDLEWARE</vt:lpstr>
      <vt:lpstr>MIDDLEWARE</vt:lpstr>
      <vt:lpstr>MIDDLEWARE</vt:lpstr>
      <vt:lpstr>MIDDLEWARE. ORDER.</vt:lpstr>
      <vt:lpstr>MIDDLEWARE. ORDER.</vt:lpstr>
      <vt:lpstr>MIDDLEWARE</vt:lpstr>
      <vt:lpstr>MIDDLEWARE. PIPELINE</vt:lpstr>
      <vt:lpstr>MIDDLEWARE. Use, Run, and Map</vt:lpstr>
      <vt:lpstr>MIDDLEWARE. Use, Run, and Map</vt:lpstr>
      <vt:lpstr>Building a custom middleware component</vt:lpstr>
      <vt:lpstr>Building a custom middleware component</vt:lpstr>
      <vt:lpstr>Building a custom middleware component</vt:lpstr>
      <vt:lpstr>Logging in ASP.NET Core</vt:lpstr>
      <vt:lpstr>Logging in ASP.NET Core</vt:lpstr>
      <vt:lpstr>Logging. ConfiguratioN.</vt:lpstr>
      <vt:lpstr>Assignment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Ernest Bitca</cp:lastModifiedBy>
  <cp:revision>739</cp:revision>
  <dcterms:created xsi:type="dcterms:W3CDTF">2014-05-22T08:31:16Z</dcterms:created>
  <dcterms:modified xsi:type="dcterms:W3CDTF">2019-04-23T15:00:05Z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