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1"/>
  </p:sldMasterIdLst>
  <p:notesMasterIdLst>
    <p:notesMasterId r:id="rId48"/>
  </p:notesMasterIdLst>
  <p:sldIdLst>
    <p:sldId id="256" r:id="rId2"/>
    <p:sldId id="302" r:id="rId3"/>
    <p:sldId id="257" r:id="rId4"/>
    <p:sldId id="272" r:id="rId5"/>
    <p:sldId id="276" r:id="rId6"/>
    <p:sldId id="274" r:id="rId7"/>
    <p:sldId id="275" r:id="rId8"/>
    <p:sldId id="269" r:id="rId9"/>
    <p:sldId id="295" r:id="rId10"/>
    <p:sldId id="296" r:id="rId11"/>
    <p:sldId id="29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71" r:id="rId26"/>
    <p:sldId id="307" r:id="rId27"/>
    <p:sldId id="308" r:id="rId28"/>
    <p:sldId id="309" r:id="rId29"/>
    <p:sldId id="310" r:id="rId30"/>
    <p:sldId id="291" r:id="rId31"/>
    <p:sldId id="292" r:id="rId32"/>
    <p:sldId id="293" r:id="rId33"/>
    <p:sldId id="294" r:id="rId34"/>
    <p:sldId id="298" r:id="rId35"/>
    <p:sldId id="299" r:id="rId36"/>
    <p:sldId id="300" r:id="rId37"/>
    <p:sldId id="266" r:id="rId38"/>
    <p:sldId id="270" r:id="rId39"/>
    <p:sldId id="268" r:id="rId40"/>
    <p:sldId id="273" r:id="rId41"/>
    <p:sldId id="258" r:id="rId42"/>
    <p:sldId id="301" r:id="rId43"/>
    <p:sldId id="304" r:id="rId44"/>
    <p:sldId id="305" r:id="rId45"/>
    <p:sldId id="306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5310-D129-BD41-ADEC-F3DCA2ABEF1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BB-2898-FC45-8D5E-0919D8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 on proficiency and opinions</a:t>
            </a:r>
          </a:p>
          <a:p>
            <a:r>
              <a:rPr lang="en-US" dirty="0" smtClean="0"/>
              <a:t>On 1-10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bioinformatics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www.zsgenetics.com</a:t>
            </a:r>
            <a:r>
              <a:rPr lang="en-US" dirty="0" smtClean="0"/>
              <a:t>/sample-preparation/#!</a:t>
            </a:r>
            <a:r>
              <a:rPr lang="en-US" dirty="0" err="1" smtClean="0"/>
              <a:t>prettyPhoto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thinking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articulations so multiplied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dynamics so multiplied by 1.5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of C so multiplier</a:t>
            </a:r>
            <a:r>
              <a:rPr lang="en-US" baseline="0" dirty="0" smtClean="0"/>
              <a:t>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6669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187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4008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sgenetics.com/wp-content/uploads/2013/01/dna-split-504x482.png" TargetMode="External"/><Relationship Id="rId4" Type="http://schemas.openxmlformats.org/officeDocument/2006/relationships/hyperlink" Target="https://s-media-cache-ak0.pinimg.com/originals/49/0a/eb/490aeb9159c5b3044035cfbf7e4a19f3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/>
              <a:t>Ethan Holder</a:t>
            </a:r>
          </a:p>
          <a:p>
            <a:pPr algn="ctr"/>
            <a:r>
              <a:rPr lang="en-US" b="1" dirty="0" smtClean="0"/>
              <a:t>Advisor: Eli </a:t>
            </a:r>
            <a:r>
              <a:rPr lang="en-US" b="1" dirty="0" err="1" smtClean="0"/>
              <a:t>Tilevich</a:t>
            </a:r>
            <a:r>
              <a:rPr lang="en-US" b="1" dirty="0" smtClean="0"/>
              <a:t> (CS)</a:t>
            </a:r>
            <a:endParaRPr lang="en-US" b="1" dirty="0"/>
          </a:p>
          <a:p>
            <a:pPr algn="ctr"/>
            <a:r>
              <a:rPr lang="en-US" b="1" dirty="0" smtClean="0"/>
              <a:t>Committee: Amy Gillick</a:t>
            </a:r>
            <a:r>
              <a:rPr lang="en-US" b="1" dirty="0"/>
              <a:t> </a:t>
            </a:r>
            <a:r>
              <a:rPr lang="en-US" b="1" dirty="0" smtClean="0"/>
              <a:t>(Music) and R. Ben Knapp (ICAT)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Rank </a:t>
            </a:r>
            <a:r>
              <a:rPr lang="en-US" sz="2800" dirty="0"/>
              <a:t>each of the predefined complexity </a:t>
            </a:r>
            <a:r>
              <a:rPr lang="en-US" sz="2800" dirty="0" smtClean="0"/>
              <a:t>parameters.</a:t>
            </a:r>
            <a:endParaRPr lang="en-US" sz="2800" dirty="0"/>
          </a:p>
          <a:p>
            <a:r>
              <a:rPr lang="en-US" sz="2800" dirty="0"/>
              <a:t>Use default values for unranked </a:t>
            </a:r>
            <a:r>
              <a:rPr lang="en-US" sz="2800" dirty="0" smtClean="0"/>
              <a:t>parameters.</a:t>
            </a:r>
            <a:endParaRPr lang="en-US" sz="2800" dirty="0"/>
          </a:p>
          <a:p>
            <a:r>
              <a:rPr lang="en-US" sz="2800" dirty="0"/>
              <a:t>The “what” components get specific </a:t>
            </a:r>
            <a:r>
              <a:rPr lang="en-US" sz="2800" dirty="0" smtClean="0"/>
              <a:t>values.</a:t>
            </a:r>
            <a:endParaRPr lang="en-US" sz="2800" dirty="0"/>
          </a:p>
          <a:p>
            <a:r>
              <a:rPr lang="en-US" sz="2800" dirty="0"/>
              <a:t>The “how” parameters become multipliers for “what” </a:t>
            </a:r>
            <a:r>
              <a:rPr lang="en-US" sz="2800" dirty="0" smtClean="0"/>
              <a:t>components.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1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</a:t>
            </a:r>
            <a:r>
              <a:rPr lang="en-US" sz="3200" dirty="0" smtClean="0"/>
              <a:t>outside experts </a:t>
            </a:r>
            <a:r>
              <a:rPr lang="en-US" sz="3200" dirty="0"/>
              <a:t>to </a:t>
            </a:r>
            <a:r>
              <a:rPr lang="en-US" sz="3200" dirty="0" smtClean="0"/>
              <a:t>determine complexity parameters for </a:t>
            </a:r>
            <a:r>
              <a:rPr lang="en-US" sz="3200" dirty="0"/>
              <a:t>individual </a:t>
            </a:r>
            <a:r>
              <a:rPr lang="en-US" sz="3200" dirty="0" smtClean="0"/>
              <a:t>musical elements </a:t>
            </a:r>
            <a:r>
              <a:rPr lang="en-US" sz="3200" dirty="0"/>
              <a:t>on each instrument</a:t>
            </a:r>
            <a:r>
              <a:rPr lang="en-US" sz="3200" dirty="0" smtClean="0"/>
              <a:t>.</a:t>
            </a:r>
          </a:p>
          <a:p>
            <a:pPr lvl="1"/>
            <a:r>
              <a:rPr lang="en-US" sz="2400" dirty="0" err="1" smtClean="0"/>
              <a:t>Qualtrics</a:t>
            </a:r>
            <a:r>
              <a:rPr lang="en-US" sz="2400" dirty="0" smtClean="0"/>
              <a:t> Survey</a:t>
            </a:r>
          </a:p>
          <a:p>
            <a:pPr lvl="1"/>
            <a:r>
              <a:rPr lang="en-US" sz="2400" dirty="0" smtClean="0"/>
              <a:t>Awaiting IRB Approval</a:t>
            </a:r>
          </a:p>
          <a:p>
            <a:r>
              <a:rPr lang="en-US" sz="3200" dirty="0" smtClean="0"/>
              <a:t>Use our own parameters until we have conclusive new 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80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" y="2343150"/>
            <a:ext cx="7454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71725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88894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9034" y="3489166"/>
            <a:ext cx="61918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C4  C4  G4  G4    A4  A4  G4       F4  F4  E4  E4     D4  D4  C4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G4  G4  F4  F4       E4  E4  D4          G4  G4  F4  F4       E4  E4   D4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C4  C4  G4  G4      A4  A4  G4         F4   F4   E4  E4      D4  D4  C4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5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99557"/>
            <a:ext cx="152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594" y="3499829"/>
            <a:ext cx="6159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1      1     1     1       1     1      1           1      1     1     1      1      1     1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0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90032"/>
            <a:ext cx="44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4594" y="3499829"/>
            <a:ext cx="61597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1      1     1     1       1     1      1           1      1     1     1      1      1     1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8238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99557"/>
            <a:ext cx="597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594" y="3499829"/>
            <a:ext cx="63900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1.5   1.5  1.5  1.5  1.5   1.5  1.5  1.5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1.5  1.5  1.5   1.5   1.5  1.5   1.5    1.5   1.5  1.5   1.5   1.5  1.5  1.5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1.5  1.5  1.5  1.5     </a:t>
            </a:r>
            <a:r>
              <a:rPr lang="en-US" dirty="0" smtClean="0">
                <a:solidFill>
                  <a:srgbClr val="FF0000"/>
                </a:solidFill>
              </a:rPr>
              <a:t> 3     </a:t>
            </a:r>
            <a:r>
              <a:rPr lang="en-US" dirty="0">
                <a:solidFill>
                  <a:srgbClr val="FF0000"/>
                </a:solidFill>
              </a:rPr>
              <a:t>3   </a:t>
            </a:r>
            <a:r>
              <a:rPr lang="en-US" dirty="0" smtClean="0">
                <a:solidFill>
                  <a:srgbClr val="FF0000"/>
                </a:solidFill>
              </a:rPr>
              <a:t> 1.5     1.5  </a:t>
            </a:r>
            <a:r>
              <a:rPr lang="en-US" dirty="0">
                <a:solidFill>
                  <a:srgbClr val="FF0000"/>
                </a:solidFill>
              </a:rPr>
              <a:t>1.5  1.5  1.5   </a:t>
            </a:r>
            <a:r>
              <a:rPr lang="en-US" dirty="0" smtClean="0">
                <a:solidFill>
                  <a:srgbClr val="FF0000"/>
                </a:solidFill>
              </a:rPr>
              <a:t> 1.5  </a:t>
            </a:r>
            <a:r>
              <a:rPr lang="en-US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87655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1344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58513"/>
            <a:ext cx="752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2100" y="3458785"/>
            <a:ext cx="1034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24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24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69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5450" y="3458785"/>
            <a:ext cx="63900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1.5   1.5  1.5  1.5  1.5   1.5  1.5  1.5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1.5  1.5  1.5   1.5   1.5  1.5   1.5    1.5   1.5  1.5   1.5   1.5  1.5  1.5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1.5  1.5  1.5  1.5     </a:t>
            </a:r>
            <a:r>
              <a:rPr lang="en-US" dirty="0" smtClean="0">
                <a:solidFill>
                  <a:srgbClr val="FF0000"/>
                </a:solidFill>
              </a:rPr>
              <a:t> 3     </a:t>
            </a:r>
            <a:r>
              <a:rPr lang="en-US" dirty="0">
                <a:solidFill>
                  <a:srgbClr val="FF0000"/>
                </a:solidFill>
              </a:rPr>
              <a:t>3   </a:t>
            </a:r>
            <a:r>
              <a:rPr lang="en-US" dirty="0" smtClean="0">
                <a:solidFill>
                  <a:srgbClr val="FF0000"/>
                </a:solidFill>
              </a:rPr>
              <a:t> 1.5     1.5  </a:t>
            </a:r>
            <a:r>
              <a:rPr lang="en-US" dirty="0">
                <a:solidFill>
                  <a:srgbClr val="FF0000"/>
                </a:solidFill>
              </a:rPr>
              <a:t>1.5  1.5  1.5   </a:t>
            </a:r>
            <a:r>
              <a:rPr lang="en-US" dirty="0" smtClean="0">
                <a:solidFill>
                  <a:srgbClr val="FF0000"/>
                </a:solidFill>
              </a:rPr>
              <a:t> 1.5  </a:t>
            </a:r>
            <a:r>
              <a:rPr lang="en-US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69592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6333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80507"/>
            <a:ext cx="103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594" y="3480779"/>
            <a:ext cx="62167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1     5    1       2     1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1     2     1       2     1      2           4      1     2     1      2      1     2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2     1      5     1       2     1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1     2     1      2     1      2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51932"/>
            <a:ext cx="179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53813"/>
            <a:ext cx="7454900" cy="384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9034" y="3471254"/>
            <a:ext cx="6112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1     2    1     2    1     2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1     2     1       2     1      2           4      1     2     1     2      1     2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1     2     1     2     1      2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Music + </a:t>
            </a:r>
            <a:r>
              <a:rPr lang="en-US" sz="3200" dirty="0" err="1" smtClean="0"/>
              <a:t>Plectics</a:t>
            </a:r>
            <a:r>
              <a:rPr lang="en-US" sz="3200" dirty="0" smtClean="0"/>
              <a:t> (Greek for the study of complexity)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A </a:t>
            </a:r>
            <a:r>
              <a:rPr lang="en-US" sz="3200" dirty="0"/>
              <a:t>systematic and objective approach to computational assessment of the complexity of a music score for any instrument.</a:t>
            </a:r>
          </a:p>
        </p:txBody>
      </p:sp>
    </p:spTree>
    <p:extLst>
      <p:ext uri="{BB962C8B-B14F-4D97-AF65-F5344CB8AC3E}">
        <p14:creationId xmlns:p14="http://schemas.microsoft.com/office/powerpoint/2010/main" val="89205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2353813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187098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3471254"/>
            <a:ext cx="6112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1     2    1     2    1     2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     1     2     1       2     1      2           4      1     2     1     2      1     2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  1     2     1     2     1      2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63338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1880507"/>
            <a:ext cx="624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594" y="3480779"/>
            <a:ext cx="62579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1.5  7.5  1.5    12  1.5  12      3    1.5   3   1.5    3  1.5    3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7.5   1.5   3   1.5      3    1.5    3        6    1.5    3    1.5     3    1.5    3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1.5  7.5  1.5    12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1.5  </a:t>
            </a:r>
            <a:r>
              <a:rPr lang="en-US" dirty="0" smtClean="0">
                <a:solidFill>
                  <a:srgbClr val="FF0000"/>
                </a:solidFill>
              </a:rPr>
              <a:t> 12       3    </a:t>
            </a:r>
            <a:r>
              <a:rPr lang="en-US" dirty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3   1.5     </a:t>
            </a:r>
            <a:r>
              <a:rPr lang="en-US" dirty="0" smtClean="0">
                <a:solidFill>
                  <a:srgbClr val="FF0000"/>
                </a:solidFill>
              </a:rPr>
              <a:t>3   </a:t>
            </a:r>
            <a:r>
              <a:rPr lang="en-US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301938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842407"/>
            <a:ext cx="77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7660" y="3442679"/>
            <a:ext cx="1034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52.5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40.5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55.5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148.5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Picture 7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0" y="2211739"/>
            <a:ext cx="7454900" cy="3848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394" y="3329180"/>
            <a:ext cx="62579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1.5  7.5  1.5    12  1.5  12      3    1.5   3   1.5    3  1.5    3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7.5   1.5   3   1.5      3    1.5    3        6    1.5    3    1.5     3    1.5    3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  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1.5  7.5  1.5    12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1.5  </a:t>
            </a:r>
            <a:r>
              <a:rPr lang="en-US" dirty="0" smtClean="0">
                <a:solidFill>
                  <a:srgbClr val="FF0000"/>
                </a:solidFill>
              </a:rPr>
              <a:t> 12       3    </a:t>
            </a:r>
            <a:r>
              <a:rPr lang="en-US" dirty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3   1.5     </a:t>
            </a:r>
            <a:r>
              <a:rPr lang="en-US" dirty="0" smtClean="0">
                <a:solidFill>
                  <a:srgbClr val="FF0000"/>
                </a:solidFill>
              </a:rPr>
              <a:t>3   </a:t>
            </a:r>
            <a:r>
              <a:rPr lang="en-US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16899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1089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460" y="1844605"/>
            <a:ext cx="88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Duration Multiplier  (Total Notes / Total Beats)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(Beats Per Minute / Sec Per Min)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1.75    =  (42 	  	/ 		48)	   *	(120			      /	60)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2042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100" y="2912015"/>
            <a:ext cx="1034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Total Notes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Total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Beats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088" y="3314079"/>
            <a:ext cx="668024" cy="205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4753" y="3886175"/>
            <a:ext cx="194493" cy="42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31" y="4665663"/>
            <a:ext cx="14318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Total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TwinkleTwinkleWebsiteJust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579"/>
            <a:ext cx="9144000" cy="1339866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7" idx="1"/>
          </p:cNvCxnSpPr>
          <p:nvPr/>
        </p:nvCxnSpPr>
        <p:spPr>
          <a:xfrm rot="10800000" flipH="1">
            <a:off x="237431" y="3510325"/>
            <a:ext cx="1169776" cy="2448001"/>
          </a:xfrm>
          <a:prstGeom prst="curvedConnector4">
            <a:avLst>
              <a:gd name="adj1" fmla="val -19542"/>
              <a:gd name="adj2" fmla="val 764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39553" y="3510326"/>
            <a:ext cx="505495" cy="115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9246" y="4665664"/>
            <a:ext cx="3418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Note Weights * All Multipliers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Interval Weights * All Multipliers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7933" y="4666309"/>
            <a:ext cx="1974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69 * 1.75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148.5 * 1.75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120.75 + 259.875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2565" y="4666309"/>
            <a:ext cx="1112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970762" y="3510326"/>
            <a:ext cx="395998" cy="115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74618" y="4666309"/>
            <a:ext cx="192142" cy="764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1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/>
          </a:bodyPr>
          <a:lstStyle/>
          <a:p>
            <a:r>
              <a:rPr lang="en-US" dirty="0" smtClean="0"/>
              <a:t>First, I created the Java backend code that worked with some hardcoded complexity parameters (5137 SLOC).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0477" y="3364158"/>
            <a:ext cx="1463523" cy="1014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44306" y="5418668"/>
            <a:ext cx="1463523" cy="822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8661" y="2278091"/>
            <a:ext cx="1953149" cy="2088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/>
          </a:bodyPr>
          <a:lstStyle/>
          <a:p>
            <a:r>
              <a:rPr lang="en-US" dirty="0" smtClean="0"/>
              <a:t>First, I created the Java backend code that worked with some hardcoded </a:t>
            </a:r>
            <a:r>
              <a:rPr lang="en-US" dirty="0"/>
              <a:t>complexity parameters (5137 SLOC).</a:t>
            </a:r>
            <a:endParaRPr lang="en-US" dirty="0" smtClean="0"/>
          </a:p>
          <a:p>
            <a:r>
              <a:rPr lang="en-US" dirty="0" smtClean="0"/>
              <a:t>Second, I formalized the complexity parameters and abstracted them away from the implementation.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44306" y="5418668"/>
            <a:ext cx="1463523" cy="822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8661" y="2278091"/>
            <a:ext cx="1953149" cy="2088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/>
          </a:bodyPr>
          <a:lstStyle/>
          <a:p>
            <a:r>
              <a:rPr lang="en-US" dirty="0" smtClean="0"/>
              <a:t>First, I created the Java backend code that worked with some hardcoded </a:t>
            </a:r>
            <a:r>
              <a:rPr lang="en-US" dirty="0"/>
              <a:t>complexity parameters (5137 SLOC).</a:t>
            </a:r>
            <a:endParaRPr lang="en-US" dirty="0" smtClean="0"/>
          </a:p>
          <a:p>
            <a:r>
              <a:rPr lang="en-US" dirty="0" smtClean="0"/>
              <a:t>Second, I formalized the complexity parameters and abstracted them away from the implementation.</a:t>
            </a:r>
          </a:p>
          <a:p>
            <a:r>
              <a:rPr lang="en-US" dirty="0"/>
              <a:t>Third, I created the web frontend using outside libraries so users could interact with the software </a:t>
            </a:r>
            <a:r>
              <a:rPr lang="en-US" dirty="0" smtClean="0"/>
              <a:t>online (3061 SLOC).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8661" y="2278091"/>
            <a:ext cx="1953149" cy="2088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4218832"/>
          </a:xfrm>
        </p:spPr>
        <p:txBody>
          <a:bodyPr>
            <a:normAutofit/>
          </a:bodyPr>
          <a:lstStyle/>
          <a:p>
            <a:r>
              <a:rPr lang="en-US" dirty="0" smtClean="0"/>
              <a:t>First, I created the Java backend code that worked with some hardcoded </a:t>
            </a:r>
            <a:r>
              <a:rPr lang="en-US" dirty="0"/>
              <a:t>complexity parameters (5137 SLOC).</a:t>
            </a:r>
            <a:endParaRPr lang="en-US" dirty="0" smtClean="0"/>
          </a:p>
          <a:p>
            <a:r>
              <a:rPr lang="en-US" dirty="0" smtClean="0"/>
              <a:t>Second, I formalized the complexity parameters and abstracted them away from the implementation.</a:t>
            </a:r>
          </a:p>
          <a:p>
            <a:r>
              <a:rPr lang="en-US" dirty="0" smtClean="0"/>
              <a:t>Third, I created the web frontend using outside libraries so users could interact with the </a:t>
            </a:r>
            <a:r>
              <a:rPr lang="en-US" dirty="0"/>
              <a:t>software online (3061 SLOC).</a:t>
            </a:r>
            <a:endParaRPr lang="en-US" dirty="0" smtClean="0"/>
          </a:p>
          <a:p>
            <a:r>
              <a:rPr lang="en-US" dirty="0" smtClean="0"/>
              <a:t>Finally, I added support for music OCR to the front of the pipeline.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278091"/>
            <a:ext cx="5714612" cy="41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Insights</a:t>
            </a:r>
          </a:p>
          <a:p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dirty="0" smtClean="0"/>
              <a:t>Proof of Concept</a:t>
            </a:r>
          </a:p>
          <a:p>
            <a:r>
              <a:rPr lang="en-US" sz="2800" dirty="0" err="1" smtClean="0"/>
              <a:t>Musiplectics</a:t>
            </a:r>
            <a:r>
              <a:rPr lang="en-US" sz="2800" dirty="0" smtClean="0"/>
              <a:t> in Action</a:t>
            </a:r>
          </a:p>
          <a:p>
            <a:r>
              <a:rPr lang="en-US" sz="2800" dirty="0" smtClean="0"/>
              <a:t>Future Work</a:t>
            </a:r>
          </a:p>
          <a:p>
            <a:r>
              <a:rPr lang="en-US" sz="2800" dirty="0" smtClean="0"/>
              <a:t>Thesis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interface for generating complexity scores.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http://mickey.cs.vt.edu/</a:t>
            </a:r>
            <a:endParaRPr lang="en-US" dirty="0"/>
          </a:p>
          <a:p>
            <a:r>
              <a:rPr lang="en-US" dirty="0">
                <a:hlinkClick r:id="rId3"/>
              </a:rPr>
              <a:t>https://github.com/xwsxethan/MusicScoring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3" y="3540513"/>
            <a:ext cx="2436954" cy="24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Picture 3" descr="WebsiteLanding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" y="1639259"/>
            <a:ext cx="7667625" cy="46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Content Placeholder 3" descr="Website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38812"/>
            <a:ext cx="7543800" cy="3237627"/>
          </a:xfrm>
        </p:spPr>
      </p:pic>
    </p:spTree>
    <p:extLst>
      <p:ext uri="{BB962C8B-B14F-4D97-AF65-F5344CB8AC3E}">
        <p14:creationId xmlns:p14="http://schemas.microsoft.com/office/powerpoint/2010/main" val="2473166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pic>
        <p:nvPicPr>
          <p:cNvPr id="4" name="Picture 3" descr="Website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6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Experiment Setup: </a:t>
            </a:r>
          </a:p>
          <a:p>
            <a:pPr lvl="1"/>
            <a:r>
              <a:rPr lang="en-US" sz="2400" dirty="0" smtClean="0"/>
              <a:t>Find manually scored pieces of music </a:t>
            </a:r>
            <a:r>
              <a:rPr lang="en-US" sz="2400" dirty="0"/>
              <a:t>for Bb Clarinet </a:t>
            </a:r>
            <a:r>
              <a:rPr lang="en-US" sz="2400" dirty="0" smtClean="0"/>
              <a:t>from an outside source (Royal Conservatory syllabus).</a:t>
            </a:r>
          </a:p>
          <a:p>
            <a:pPr lvl="1"/>
            <a:r>
              <a:rPr lang="en-US" sz="2400" dirty="0" smtClean="0"/>
              <a:t>Convert these manually scored pieces into </a:t>
            </a:r>
            <a:r>
              <a:rPr lang="en-US" sz="2400" dirty="0" err="1" smtClean="0"/>
              <a:t>MusicXML</a:t>
            </a:r>
            <a:r>
              <a:rPr lang="en-US" sz="2400" dirty="0" smtClean="0"/>
              <a:t> (music OCR software).</a:t>
            </a:r>
          </a:p>
          <a:p>
            <a:pPr lvl="1"/>
            <a:r>
              <a:rPr lang="en-US" sz="2400" dirty="0" smtClean="0"/>
              <a:t>Generate complexity scores for these pieces with our system.</a:t>
            </a:r>
          </a:p>
          <a:p>
            <a:pPr lvl="1"/>
            <a:r>
              <a:rPr lang="en-US" sz="2400" dirty="0" smtClean="0"/>
              <a:t>Compare our complexity scores to the manual scores.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85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pic>
        <p:nvPicPr>
          <p:cNvPr id="5" name="Picture 4" descr="GradesVsComplexitySc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0" y="1824251"/>
            <a:ext cx="6318868" cy="4305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807" y="601241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50" y="2693162"/>
            <a:ext cx="133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71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Musiplectics</a:t>
            </a:r>
            <a:r>
              <a:rPr lang="en-US" dirty="0"/>
              <a:t> in Action</a:t>
            </a:r>
          </a:p>
        </p:txBody>
      </p:sp>
      <p:pic>
        <p:nvPicPr>
          <p:cNvPr id="4" name="Picture 3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39" y="1850878"/>
            <a:ext cx="6135151" cy="4180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0" y="2712212"/>
            <a:ext cx="133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Average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Complexity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Scores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807" y="6031468"/>
            <a:ext cx="476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Pieces by Manual Scores (Royal Conservatory)</a:t>
            </a:r>
          </a:p>
        </p:txBody>
      </p:sp>
    </p:spTree>
    <p:extLst>
      <p:ext uri="{BB962C8B-B14F-4D97-AF65-F5344CB8AC3E}">
        <p14:creationId xmlns:p14="http://schemas.microsoft.com/office/powerpoint/2010/main" val="337790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28" y="2141444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at ICAT day in the Moss Arts Center.</a:t>
            </a:r>
          </a:p>
          <a:p>
            <a:r>
              <a:rPr lang="en-US" dirty="0" smtClean="0"/>
              <a:t>Leveraging other research to expand the tool chain.</a:t>
            </a:r>
          </a:p>
          <a:p>
            <a:pPr lvl="1"/>
            <a:r>
              <a:rPr lang="en-US" dirty="0" smtClean="0"/>
              <a:t>Music OCR, MIDI conversion</a:t>
            </a:r>
          </a:p>
          <a:p>
            <a:r>
              <a:rPr lang="en-US" dirty="0" smtClean="0"/>
              <a:t>Surveying experts for baseline complexity parameters.</a:t>
            </a:r>
          </a:p>
          <a:p>
            <a:r>
              <a:rPr lang="en-US" dirty="0" smtClean="0"/>
              <a:t>Integrating with existing </a:t>
            </a:r>
            <a:r>
              <a:rPr lang="en-US" dirty="0"/>
              <a:t>m</a:t>
            </a:r>
            <a:r>
              <a:rPr lang="en-US" dirty="0" smtClean="0"/>
              <a:t>usic libraries.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44" y="2072794"/>
            <a:ext cx="7537516" cy="3854777"/>
          </a:xfrm>
        </p:spPr>
        <p:txBody>
          <a:bodyPr>
            <a:normAutofit/>
          </a:bodyPr>
          <a:lstStyle/>
          <a:p>
            <a:r>
              <a:rPr lang="en-US" dirty="0" smtClean="0"/>
              <a:t>Our initial complexity scores show </a:t>
            </a:r>
            <a:r>
              <a:rPr lang="en-US" dirty="0" err="1" smtClean="0"/>
              <a:t>Musiplectics</a:t>
            </a:r>
            <a:r>
              <a:rPr lang="en-US" dirty="0" smtClean="0"/>
              <a:t>’ promise as viable approach to automate complexity assessment.</a:t>
            </a:r>
          </a:p>
          <a:p>
            <a:pPr lvl="1"/>
            <a:r>
              <a:rPr lang="en-US" dirty="0" smtClean="0"/>
              <a:t>Largely agree with subjective grades (Royal Conservatory instructional syllabus) of publicly available music pieces for B</a:t>
            </a:r>
            <a:r>
              <a:rPr lang="en-US" sz="13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err="1" smtClean="0"/>
              <a:t>Musiplectics</a:t>
            </a:r>
            <a:r>
              <a:rPr lang="en-US" dirty="0" smtClean="0"/>
              <a:t> can automate a meticulous, manual process, providing consistent results on a ubiquitous platform.</a:t>
            </a:r>
          </a:p>
          <a:p>
            <a:r>
              <a:rPr lang="en-US" dirty="0" smtClean="0"/>
              <a:t>The preliminary results have been submitted to ONWARD’15 for publication.</a:t>
            </a:r>
          </a:p>
        </p:txBody>
      </p:sp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81" y="1888787"/>
            <a:ext cx="4184027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Musicians are a contentious and cantankerous bunch (i.e. two musicians, three opinions).</a:t>
            </a:r>
          </a:p>
          <a:p>
            <a:r>
              <a:rPr lang="en-US" dirty="0" smtClean="0"/>
              <a:t>But, all can agree different notes pose different difficulties on wind instruments.</a:t>
            </a:r>
          </a:p>
          <a:p>
            <a:r>
              <a:rPr lang="en-US" dirty="0" smtClean="0"/>
              <a:t>However, they may disagree on the magnitude of the differences.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2" y="2380080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760" y="42559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839237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69" y="5374515"/>
            <a:ext cx="5085856" cy="811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074" y="5272264"/>
            <a:ext cx="3748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  2                 3                 4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1                2                 1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http://www.zsgenetics.com/wp-content/uploads/2013/01/dna-split-504x482.</a:t>
            </a:r>
            <a:r>
              <a:rPr lang="en-US" dirty="0" smtClean="0">
                <a:hlinkClick r:id="rId3"/>
              </a:rPr>
              <a:t>png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https://s-media-cache-ak0.pinimg.com/originals/49/0a/eb/490aeb9159c5b3044035cfbf7e4a19f3.</a:t>
            </a:r>
            <a:r>
              <a:rPr lang="en-US" dirty="0" smtClean="0">
                <a:hlinkClick r:id="rId4"/>
              </a:rPr>
              <a:t>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92" y="3100759"/>
            <a:ext cx="5815897" cy="30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Music OCR</a:t>
            </a:r>
            <a:endParaRPr lang="en-US" dirty="0"/>
          </a:p>
        </p:txBody>
      </p:sp>
      <p:pic>
        <p:nvPicPr>
          <p:cNvPr id="4" name="Picture 3" descr="PercentageOC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20" y="1906810"/>
            <a:ext cx="5937737" cy="4048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2397" y="5967810"/>
            <a:ext cx="556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Music Pieces Converted with Music OCR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MuseScore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469" y="2636012"/>
            <a:ext cx="140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Percentage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Difference</a:t>
            </a: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By Category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4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Complexity Analysis</a:t>
            </a:r>
          </a:p>
          <a:p>
            <a:pPr lvl="1"/>
            <a:r>
              <a:rPr lang="en-US" sz="2400" dirty="0" smtClean="0"/>
              <a:t>Chiu2012 (just for piano) and Heijink2002 (just for guitar)</a:t>
            </a:r>
          </a:p>
          <a:p>
            <a:pPr lvl="1"/>
            <a:r>
              <a:rPr lang="en-US" sz="2400" dirty="0" smtClean="0"/>
              <a:t>Liou2010 (L-system for trees on rhythm only)</a:t>
            </a:r>
          </a:p>
          <a:p>
            <a:pPr lvl="1"/>
            <a:r>
              <a:rPr lang="en-US" sz="2400" dirty="0" smtClean="0"/>
              <a:t>VBODA and NYSSMA (state organizations manual rankings)</a:t>
            </a:r>
          </a:p>
          <a:p>
            <a:pPr lvl="1"/>
            <a:r>
              <a:rPr lang="en-US" sz="2400" dirty="0" smtClean="0"/>
              <a:t>Madsen2006 and Streich2006 (listener 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7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Music Scan and Search</a:t>
            </a:r>
          </a:p>
          <a:p>
            <a:pPr lvl="1"/>
            <a:r>
              <a:rPr lang="en-US" sz="2400" dirty="0" smtClean="0"/>
              <a:t>Byrd2001 shows why we need efficient means of searching for music which complexity scores can provide.</a:t>
            </a:r>
          </a:p>
          <a:p>
            <a:pPr lvl="1"/>
            <a:r>
              <a:rPr lang="en-US" sz="2400" dirty="0" smtClean="0"/>
              <a:t>Allali2009 demonstrates how we can alter complexity by simplifying polyphonic music down to a monophonic equivalent.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547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Music Classification</a:t>
            </a:r>
          </a:p>
          <a:p>
            <a:pPr lvl="1"/>
            <a:r>
              <a:rPr lang="en-US" sz="2400" dirty="0" smtClean="0"/>
              <a:t>Cuthbert2011 shows how to extract features from pieces and apply machine learning to classify the genre of a work.</a:t>
            </a:r>
          </a:p>
          <a:p>
            <a:pPr lvl="1"/>
            <a:r>
              <a:rPr lang="en-US" sz="2400" dirty="0" smtClean="0"/>
              <a:t>Cataltepe2007 are able to classify MIDI pieces of music by approximating the Kolmogorov distance with a string representation and matching based on that measurement.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883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5322" y="3003961"/>
            <a:ext cx="7576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	= Note Weights * All Multipliers 	= 69 * 1.75 		= 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Total 	= Interval Weights * All Multipliers	= 148.5 * 1.75 		=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Score 	= 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		= 120.75 + 259.875	= 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4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disparity of different difficulties can be observed with intervals.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effects do articulations, dynamics, and tempo have on the disparity?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9420" y="2300572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4" y="2810363"/>
            <a:ext cx="5074266" cy="772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0037" y="2764786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2                 3                 4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</a:t>
            </a:r>
            <a:r>
              <a:rPr lang="en-US" dirty="0" smtClean="0"/>
              <a:t>these insights </a:t>
            </a:r>
            <a:r>
              <a:rPr lang="en-US" dirty="0"/>
              <a:t>by </a:t>
            </a:r>
            <a:r>
              <a:rPr lang="en-US" dirty="0" smtClean="0"/>
              <a:t>eliminating the </a:t>
            </a:r>
            <a:r>
              <a:rPr lang="en-US" dirty="0"/>
              <a:t>cognitive load required to </a:t>
            </a:r>
            <a:r>
              <a:rPr lang="en-US" dirty="0" smtClean="0"/>
              <a:t>assess the difficulty of realistic musical pieces.</a:t>
            </a:r>
          </a:p>
          <a:p>
            <a:r>
              <a:rPr lang="en-US" dirty="0" smtClean="0"/>
              <a:t>We can “decipher the music genome” through computing.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NAMus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 b="6816"/>
          <a:stretch/>
        </p:blipFill>
        <p:spPr>
          <a:xfrm>
            <a:off x="1521884" y="3755475"/>
            <a:ext cx="5538257" cy="2221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369" y="5371301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[2]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</a:t>
            </a:r>
            <a:r>
              <a:rPr lang="en-US" dirty="0" smtClean="0"/>
              <a:t>students, and </a:t>
            </a:r>
            <a:r>
              <a:rPr lang="en-US" dirty="0"/>
              <a:t>more can leverage this technology to simplify their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50" y="3160904"/>
            <a:ext cx="3755417" cy="281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830" y="5723551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[3]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Decompose a piece into its musical elements and extrapolate complexity measurements from supplied weights (individual complexity parameters).</a:t>
            </a:r>
          </a:p>
          <a:p>
            <a:r>
              <a:rPr lang="en-US" sz="2400" dirty="0" smtClean="0"/>
              <a:t>Draw on program performance estimation analogies.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445301"/>
            <a:ext cx="4674292" cy="29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Complexity parameters</a:t>
            </a:r>
          </a:p>
          <a:p>
            <a:pPr lvl="1"/>
            <a:r>
              <a:rPr lang="en-US" sz="2800" dirty="0"/>
              <a:t>“What” (i.e., is being played)</a:t>
            </a:r>
          </a:p>
          <a:p>
            <a:pPr lvl="2"/>
            <a:r>
              <a:rPr lang="en-US" sz="2400" dirty="0"/>
              <a:t>Individual notes</a:t>
            </a:r>
          </a:p>
          <a:p>
            <a:pPr lvl="2"/>
            <a:r>
              <a:rPr lang="en-US" sz="2400" dirty="0"/>
              <a:t>Intervals</a:t>
            </a:r>
          </a:p>
          <a:p>
            <a:pPr lvl="1"/>
            <a:r>
              <a:rPr lang="en-US" sz="2800" dirty="0"/>
              <a:t>“How” (i.e., how “what” components are played)</a:t>
            </a:r>
          </a:p>
          <a:p>
            <a:pPr lvl="2"/>
            <a:r>
              <a:rPr lang="en-US" sz="2400" dirty="0"/>
              <a:t>Key signature</a:t>
            </a:r>
          </a:p>
          <a:p>
            <a:pPr lvl="2"/>
            <a:r>
              <a:rPr lang="en-US" sz="2400" dirty="0"/>
              <a:t>Dynamics</a:t>
            </a:r>
          </a:p>
          <a:p>
            <a:pPr lvl="2"/>
            <a:r>
              <a:rPr lang="en-US" sz="2400" dirty="0" smtClean="0"/>
              <a:t>Tempo/Duration</a:t>
            </a:r>
            <a:endParaRPr lang="en-US" sz="2400" dirty="0"/>
          </a:p>
          <a:p>
            <a:pPr lvl="2"/>
            <a:r>
              <a:rPr lang="en-US" sz="2400" dirty="0"/>
              <a:t>Articulation: Slurred/Separated (i.e., legato/staccato)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948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13620</TotalTime>
  <Words>1822</Words>
  <Application>Microsoft Macintosh PowerPoint</Application>
  <PresentationFormat>On-screen Show (4:3)</PresentationFormat>
  <Paragraphs>346</Paragraphs>
  <Slides>46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Retrospect</vt:lpstr>
      <vt:lpstr>Musiplectics Computational Assessment of the Complexity of Music Scores </vt:lpstr>
      <vt:lpstr>Musiplectics</vt:lpstr>
      <vt:lpstr>Contents</vt:lpstr>
      <vt:lpstr>Insights</vt:lpstr>
      <vt:lpstr>Insights</vt:lpstr>
      <vt:lpstr>Insights</vt:lpstr>
      <vt:lpstr>Insights</vt:lpstr>
      <vt:lpstr>Approach</vt:lpstr>
      <vt:lpstr>Approach</vt:lpstr>
      <vt:lpstr>Approach</vt:lpstr>
      <vt:lpstr>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Proof of Concept</vt:lpstr>
      <vt:lpstr>Proof of Concept</vt:lpstr>
      <vt:lpstr>Proof of Concept</vt:lpstr>
      <vt:lpstr>Proof of Concept</vt:lpstr>
      <vt:lpstr>Proof of Concept</vt:lpstr>
      <vt:lpstr>Proof of Concept</vt:lpstr>
      <vt:lpstr>Proof of Concept</vt:lpstr>
      <vt:lpstr>Proof of Concept</vt:lpstr>
      <vt:lpstr>Proof of Concept</vt:lpstr>
      <vt:lpstr>Musiplectics in Action</vt:lpstr>
      <vt:lpstr>Musiplectics in Action</vt:lpstr>
      <vt:lpstr>Musiplectics in Action</vt:lpstr>
      <vt:lpstr>Future Work</vt:lpstr>
      <vt:lpstr>Thesis Contributions</vt:lpstr>
      <vt:lpstr>Questions</vt:lpstr>
      <vt:lpstr>Images</vt:lpstr>
      <vt:lpstr>User Questions and Needs</vt:lpstr>
      <vt:lpstr>Reliability of Music OCR</vt:lpstr>
      <vt:lpstr>Related Work</vt:lpstr>
      <vt:lpstr>Related Work</vt:lpstr>
      <vt:lpstr>Related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122</cp:revision>
  <dcterms:created xsi:type="dcterms:W3CDTF">2015-03-17T20:02:25Z</dcterms:created>
  <dcterms:modified xsi:type="dcterms:W3CDTF">2015-04-20T20:19:38Z</dcterms:modified>
</cp:coreProperties>
</file>