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712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5A5A5"/>
    <a:srgbClr val="764E18"/>
    <a:srgbClr val="B78FFF"/>
    <a:srgbClr val="C6A7FF"/>
    <a:srgbClr val="FF7171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4" autoAdjust="0"/>
    <p:restoredTop sz="94660"/>
  </p:normalViewPr>
  <p:slideViewPr>
    <p:cSldViewPr snapToGrid="0">
      <p:cViewPr>
        <p:scale>
          <a:sx n="45" d="100"/>
          <a:sy n="45" d="100"/>
        </p:scale>
        <p:origin x="-368" y="264"/>
      </p:cViewPr>
      <p:guideLst>
        <p:guide orient="horz" pos="11712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2E9D-4363-4B27-9FC0-F0AA7C2A297A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C23CB9-D2FF-4738-945A-0B935497AF4D}">
      <dgm:prSet phldrT="[Text]"/>
      <dgm:spPr/>
      <dgm:t>
        <a:bodyPr/>
        <a:lstStyle/>
        <a:p>
          <a:r>
            <a:rPr lang="en-US" dirty="0" smtClean="0"/>
            <a:t>Step 1: </a:t>
          </a:r>
          <a:r>
            <a:rPr lang="en-US" dirty="0" smtClean="0"/>
            <a:t>Gathering Information</a:t>
          </a:r>
          <a:endParaRPr lang="en-US" dirty="0"/>
        </a:p>
      </dgm:t>
    </dgm:pt>
    <dgm:pt modelId="{D053A305-FB39-40C8-A707-0C5B842B8567}" type="parTrans" cxnId="{DDB8B20C-8A75-4BE2-A061-B094F86F011C}">
      <dgm:prSet/>
      <dgm:spPr/>
      <dgm:t>
        <a:bodyPr/>
        <a:lstStyle/>
        <a:p>
          <a:endParaRPr lang="en-US"/>
        </a:p>
      </dgm:t>
    </dgm:pt>
    <dgm:pt modelId="{8739C896-8E13-4FF1-BCB3-DAEE0F165B70}" type="sibTrans" cxnId="{DDB8B20C-8A75-4BE2-A061-B094F86F011C}">
      <dgm:prSet/>
      <dgm:spPr/>
      <dgm:t>
        <a:bodyPr/>
        <a:lstStyle/>
        <a:p>
          <a:endParaRPr lang="en-US"/>
        </a:p>
      </dgm:t>
    </dgm:pt>
    <dgm:pt modelId="{4A405C09-125F-4B15-BD7C-89BA3701FB14}">
      <dgm:prSet phldrT="[Text]"/>
      <dgm:spPr/>
      <dgm:t>
        <a:bodyPr/>
        <a:lstStyle/>
        <a:p>
          <a:r>
            <a:rPr lang="en-US" dirty="0" smtClean="0"/>
            <a:t>Survey instrument experts to determine a consensus for the difficulty of certain musical elements.</a:t>
          </a:r>
          <a:endParaRPr lang="en-US" dirty="0"/>
        </a:p>
      </dgm:t>
    </dgm:pt>
    <dgm:pt modelId="{889FA681-FB76-4196-BAAC-C5E5AB60E3E8}" type="parTrans" cxnId="{6B3B8A39-2803-4A0E-BE2E-8C754F5376DF}">
      <dgm:prSet/>
      <dgm:spPr/>
      <dgm:t>
        <a:bodyPr/>
        <a:lstStyle/>
        <a:p>
          <a:endParaRPr lang="en-US"/>
        </a:p>
      </dgm:t>
    </dgm:pt>
    <dgm:pt modelId="{4A1D51AB-0D58-4F6E-AD3A-5B21DE56621A}" type="sibTrans" cxnId="{6B3B8A39-2803-4A0E-BE2E-8C754F5376DF}">
      <dgm:prSet/>
      <dgm:spPr/>
      <dgm:t>
        <a:bodyPr/>
        <a:lstStyle/>
        <a:p>
          <a:endParaRPr lang="en-US"/>
        </a:p>
      </dgm:t>
    </dgm:pt>
    <dgm:pt modelId="{3B3910AA-1A0F-4503-98CA-6EF297BF0FAA}">
      <dgm:prSet phldrT="[Text]"/>
      <dgm:spPr/>
      <dgm:t>
        <a:bodyPr/>
        <a:lstStyle/>
        <a:p>
          <a:r>
            <a:rPr lang="en-US" dirty="0" smtClean="0"/>
            <a:t>Step 2: </a:t>
          </a:r>
          <a:r>
            <a:rPr lang="en-US" dirty="0" smtClean="0"/>
            <a:t>Mapping Complexity</a:t>
          </a:r>
          <a:endParaRPr lang="en-US" dirty="0"/>
        </a:p>
      </dgm:t>
    </dgm:pt>
    <dgm:pt modelId="{285D4055-44AE-4406-B363-35AF358CCC71}" type="parTrans" cxnId="{2A5D69FD-2BA2-451D-A8E0-500FCAF82C0B}">
      <dgm:prSet/>
      <dgm:spPr/>
      <dgm:t>
        <a:bodyPr/>
        <a:lstStyle/>
        <a:p>
          <a:endParaRPr lang="en-US"/>
        </a:p>
      </dgm:t>
    </dgm:pt>
    <dgm:pt modelId="{73AC7E80-1A14-474D-9E4E-C93C90F35DF3}" type="sibTrans" cxnId="{2A5D69FD-2BA2-451D-A8E0-500FCAF82C0B}">
      <dgm:prSet/>
      <dgm:spPr/>
      <dgm:t>
        <a:bodyPr/>
        <a:lstStyle/>
        <a:p>
          <a:endParaRPr lang="en-US"/>
        </a:p>
      </dgm:t>
    </dgm:pt>
    <dgm:pt modelId="{65E0FE40-0E11-454A-B6B1-5612F4AA7CC3}">
      <dgm:prSet phldrT="[Text]"/>
      <dgm:spPr/>
      <dgm:t>
        <a:bodyPr/>
        <a:lstStyle/>
        <a:p>
          <a:r>
            <a:rPr lang="en-US" dirty="0" smtClean="0"/>
            <a:t>Statically analyze </a:t>
          </a:r>
          <a:r>
            <a:rPr lang="en-US" dirty="0" smtClean="0"/>
            <a:t>the musical elements of a piece and map them to the specified difficulties.</a:t>
          </a:r>
          <a:endParaRPr lang="en-US" dirty="0"/>
        </a:p>
      </dgm:t>
    </dgm:pt>
    <dgm:pt modelId="{34734AA0-8CE6-4AE6-B893-B896DFAAB70A}" type="parTrans" cxnId="{90E338BA-937E-436F-960A-8F0DFDB6CFC5}">
      <dgm:prSet/>
      <dgm:spPr/>
      <dgm:t>
        <a:bodyPr/>
        <a:lstStyle/>
        <a:p>
          <a:endParaRPr lang="en-US"/>
        </a:p>
      </dgm:t>
    </dgm:pt>
    <dgm:pt modelId="{6917D946-9507-4199-972F-537CE538D49D}" type="sibTrans" cxnId="{90E338BA-937E-436F-960A-8F0DFDB6CFC5}">
      <dgm:prSet/>
      <dgm:spPr/>
      <dgm:t>
        <a:bodyPr/>
        <a:lstStyle/>
        <a:p>
          <a:endParaRPr lang="en-US"/>
        </a:p>
      </dgm:t>
    </dgm:pt>
    <dgm:pt modelId="{C5A515D1-BF81-48EE-B69A-0C71BF5170EE}">
      <dgm:prSet phldrT="[Text]"/>
      <dgm:spPr/>
      <dgm:t>
        <a:bodyPr/>
        <a:lstStyle/>
        <a:p>
          <a:r>
            <a:rPr lang="en-US" dirty="0" smtClean="0"/>
            <a:t>Step 3: </a:t>
          </a:r>
          <a:r>
            <a:rPr lang="en-US" dirty="0" smtClean="0"/>
            <a:t>Passing Data</a:t>
          </a:r>
          <a:endParaRPr lang="en-US" dirty="0"/>
        </a:p>
      </dgm:t>
    </dgm:pt>
    <dgm:pt modelId="{806788D9-DB4B-40F6-83D2-C624955CAFC3}" type="parTrans" cxnId="{D29F914E-5CBA-4D14-A833-0AD022A5A725}">
      <dgm:prSet/>
      <dgm:spPr/>
      <dgm:t>
        <a:bodyPr/>
        <a:lstStyle/>
        <a:p>
          <a:endParaRPr lang="en-US"/>
        </a:p>
      </dgm:t>
    </dgm:pt>
    <dgm:pt modelId="{0F2E8847-32EB-40FF-8940-BCB0DE8B5C16}" type="sibTrans" cxnId="{D29F914E-5CBA-4D14-A833-0AD022A5A725}">
      <dgm:prSet/>
      <dgm:spPr/>
      <dgm:t>
        <a:bodyPr/>
        <a:lstStyle/>
        <a:p>
          <a:endParaRPr lang="en-US"/>
        </a:p>
      </dgm:t>
    </dgm:pt>
    <dgm:pt modelId="{5223EB74-08EE-44A3-BB82-5894DB8CA90C}">
      <dgm:prSet phldrT="[Text]"/>
      <dgm:spPr/>
      <dgm:t>
        <a:bodyPr/>
        <a:lstStyle/>
        <a:p>
          <a:r>
            <a:rPr lang="en-US" dirty="0" smtClean="0"/>
            <a:t>Determine the final score and meta data and pass it to the web interface as JSON.</a:t>
          </a:r>
          <a:endParaRPr lang="en-US" dirty="0"/>
        </a:p>
      </dgm:t>
    </dgm:pt>
    <dgm:pt modelId="{DBD3BD88-ADF2-4858-A92D-CDA82E8190BC}" type="parTrans" cxnId="{8D851E7C-AFCB-4361-A41E-57DD150CC9F6}">
      <dgm:prSet/>
      <dgm:spPr/>
      <dgm:t>
        <a:bodyPr/>
        <a:lstStyle/>
        <a:p>
          <a:endParaRPr lang="en-US"/>
        </a:p>
      </dgm:t>
    </dgm:pt>
    <dgm:pt modelId="{D8117939-BA56-48D2-AB74-550B01B30C1D}" type="sibTrans" cxnId="{8D851E7C-AFCB-4361-A41E-57DD150CC9F6}">
      <dgm:prSet/>
      <dgm:spPr/>
      <dgm:t>
        <a:bodyPr/>
        <a:lstStyle/>
        <a:p>
          <a:endParaRPr lang="en-US"/>
        </a:p>
      </dgm:t>
    </dgm:pt>
    <dgm:pt modelId="{E7D12089-2F0A-45E8-8895-B1C32DA5BDFF}">
      <dgm:prSet/>
      <dgm:spPr/>
      <dgm:t>
        <a:bodyPr/>
        <a:lstStyle/>
        <a:p>
          <a:r>
            <a:rPr lang="en-US" dirty="0" smtClean="0"/>
            <a:t>Step 4: </a:t>
          </a:r>
          <a:r>
            <a:rPr lang="en-US" dirty="0" smtClean="0"/>
            <a:t>Revealing Insights</a:t>
          </a:r>
          <a:endParaRPr lang="en-US" dirty="0"/>
        </a:p>
      </dgm:t>
    </dgm:pt>
    <dgm:pt modelId="{8D9FA97D-DDB3-4DD1-8E15-48668F07B85C}" type="parTrans" cxnId="{91F90453-D0F4-42F0-9AA4-D0714A1DA497}">
      <dgm:prSet/>
      <dgm:spPr/>
      <dgm:t>
        <a:bodyPr/>
        <a:lstStyle/>
        <a:p>
          <a:endParaRPr lang="en-US"/>
        </a:p>
      </dgm:t>
    </dgm:pt>
    <dgm:pt modelId="{3C4C58F4-F565-49A8-8104-AD9B2F374F0E}" type="sibTrans" cxnId="{91F90453-D0F4-42F0-9AA4-D0714A1DA497}">
      <dgm:prSet/>
      <dgm:spPr/>
      <dgm:t>
        <a:bodyPr/>
        <a:lstStyle/>
        <a:p>
          <a:endParaRPr lang="en-US"/>
        </a:p>
      </dgm:t>
    </dgm:pt>
    <dgm:pt modelId="{1195BC80-21D2-4A2A-B7DA-6DB28EF1C292}">
      <dgm:prSet/>
      <dgm:spPr/>
      <dgm:t>
        <a:bodyPr/>
        <a:lstStyle/>
        <a:p>
          <a:r>
            <a:rPr lang="en-US" dirty="0" smtClean="0"/>
            <a:t>Leverage </a:t>
          </a:r>
          <a:r>
            <a:rPr lang="en-US" dirty="0" err="1" smtClean="0"/>
            <a:t>Javascript</a:t>
          </a:r>
          <a:r>
            <a:rPr lang="en-US" dirty="0" smtClean="0"/>
            <a:t> libraries to display the final score and meta data </a:t>
          </a:r>
          <a:r>
            <a:rPr lang="en-US" smtClean="0"/>
            <a:t>in an easily </a:t>
          </a:r>
          <a:r>
            <a:rPr lang="en-US" dirty="0" smtClean="0"/>
            <a:t>readable form.</a:t>
          </a:r>
          <a:endParaRPr lang="en-US" dirty="0"/>
        </a:p>
      </dgm:t>
    </dgm:pt>
    <dgm:pt modelId="{00E0E3AC-2786-45BC-9447-C848A876BA4C}" type="parTrans" cxnId="{E1BADA0E-3AFE-4478-B8B0-B2217429737F}">
      <dgm:prSet/>
      <dgm:spPr/>
      <dgm:t>
        <a:bodyPr/>
        <a:lstStyle/>
        <a:p>
          <a:endParaRPr lang="en-US"/>
        </a:p>
      </dgm:t>
    </dgm:pt>
    <dgm:pt modelId="{0E5DB167-7870-4320-BC41-C6A3A18F02EC}" type="sibTrans" cxnId="{E1BADA0E-3AFE-4478-B8B0-B2217429737F}">
      <dgm:prSet/>
      <dgm:spPr/>
      <dgm:t>
        <a:bodyPr/>
        <a:lstStyle/>
        <a:p>
          <a:endParaRPr lang="en-US"/>
        </a:p>
      </dgm:t>
    </dgm:pt>
    <dgm:pt modelId="{572FE958-2490-4ECD-B878-0019DB67CF69}" type="pres">
      <dgm:prSet presAssocID="{9B782E9D-4363-4B27-9FC0-F0AA7C2A29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E5EDDB-38D2-43D6-B77A-5D68A655F728}" type="pres">
      <dgm:prSet presAssocID="{19C23CB9-D2FF-4738-945A-0B935497AF4D}" presName="linNode" presStyleCnt="0"/>
      <dgm:spPr/>
    </dgm:pt>
    <dgm:pt modelId="{E29629F4-844A-4DBF-8D50-1443BC72542A}" type="pres">
      <dgm:prSet presAssocID="{19C23CB9-D2FF-4738-945A-0B935497AF4D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4191-B9F4-468D-95A8-0AE3310E746E}" type="pres">
      <dgm:prSet presAssocID="{19C23CB9-D2FF-4738-945A-0B935497AF4D}" presName="bracket" presStyleLbl="parChTrans1D1" presStyleIdx="0" presStyleCnt="4" custScaleX="188"/>
      <dgm:spPr/>
    </dgm:pt>
    <dgm:pt modelId="{C1D26ED8-5DB3-4EA7-AE43-8006010FBEC3}" type="pres">
      <dgm:prSet presAssocID="{19C23CB9-D2FF-4738-945A-0B935497AF4D}" presName="spH" presStyleCnt="0"/>
      <dgm:spPr/>
    </dgm:pt>
    <dgm:pt modelId="{F37F45AA-3EA9-4F4D-ACC0-68C75260DDC1}" type="pres">
      <dgm:prSet presAssocID="{19C23CB9-D2FF-4738-945A-0B935497AF4D}" presName="desTx" presStyleLbl="node1" presStyleIdx="0" presStyleCnt="4" custScaleX="6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68F0-4BA9-40AA-92BB-2969238ECCAA}" type="pres">
      <dgm:prSet presAssocID="{8739C896-8E13-4FF1-BCB3-DAEE0F165B70}" presName="spV" presStyleCnt="0"/>
      <dgm:spPr/>
    </dgm:pt>
    <dgm:pt modelId="{91CB5B75-0650-4B23-960D-2ED8486A35AA}" type="pres">
      <dgm:prSet presAssocID="{3B3910AA-1A0F-4503-98CA-6EF297BF0FAA}" presName="linNode" presStyleCnt="0"/>
      <dgm:spPr/>
    </dgm:pt>
    <dgm:pt modelId="{54E8410A-B97D-49B9-A453-3F2DCAFFBC79}" type="pres">
      <dgm:prSet presAssocID="{3B3910AA-1A0F-4503-98CA-6EF297BF0FAA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7BE8B-2E6E-4180-B677-E98F3D2DFA4A}" type="pres">
      <dgm:prSet presAssocID="{3B3910AA-1A0F-4503-98CA-6EF297BF0FAA}" presName="bracket" presStyleLbl="parChTrans1D1" presStyleIdx="1" presStyleCnt="4" custScaleX="188"/>
      <dgm:spPr/>
    </dgm:pt>
    <dgm:pt modelId="{0132C44F-BC7E-421D-B31F-9D16208537C1}" type="pres">
      <dgm:prSet presAssocID="{3B3910AA-1A0F-4503-98CA-6EF297BF0FAA}" presName="spH" presStyleCnt="0"/>
      <dgm:spPr/>
    </dgm:pt>
    <dgm:pt modelId="{8F8999BA-3C8C-489C-9C0A-32D7AB1AEB32}" type="pres">
      <dgm:prSet presAssocID="{3B3910AA-1A0F-4503-98CA-6EF297BF0FAA}" presName="desTx" presStyleLbl="node1" presStyleIdx="1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460F8-0B7C-455D-A96E-963624B11CB9}" type="pres">
      <dgm:prSet presAssocID="{73AC7E80-1A14-474D-9E4E-C93C90F35DF3}" presName="spV" presStyleCnt="0"/>
      <dgm:spPr/>
    </dgm:pt>
    <dgm:pt modelId="{9DD8B37E-863B-4F34-AE82-644E5928B51B}" type="pres">
      <dgm:prSet presAssocID="{C5A515D1-BF81-48EE-B69A-0C71BF5170EE}" presName="linNode" presStyleCnt="0"/>
      <dgm:spPr/>
    </dgm:pt>
    <dgm:pt modelId="{44B3A144-6F78-4180-9DAD-AEDA5B09F7AB}" type="pres">
      <dgm:prSet presAssocID="{C5A515D1-BF81-48EE-B69A-0C71BF5170EE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1C524-0D67-4ED6-86CC-9C996FB9FB9B}" type="pres">
      <dgm:prSet presAssocID="{C5A515D1-BF81-48EE-B69A-0C71BF5170EE}" presName="bracket" presStyleLbl="parChTrans1D1" presStyleIdx="2" presStyleCnt="4" custScaleX="188"/>
      <dgm:spPr/>
    </dgm:pt>
    <dgm:pt modelId="{34342AB0-C0FB-41F7-98FD-DE593B99A982}" type="pres">
      <dgm:prSet presAssocID="{C5A515D1-BF81-48EE-B69A-0C71BF5170EE}" presName="spH" presStyleCnt="0"/>
      <dgm:spPr/>
    </dgm:pt>
    <dgm:pt modelId="{3BB118F2-CA68-487A-AFE6-AC8E69DC36A5}" type="pres">
      <dgm:prSet presAssocID="{C5A515D1-BF81-48EE-B69A-0C71BF5170EE}" presName="desTx" presStyleLbl="node1" presStyleIdx="2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9D02F-A140-444D-B83C-6EDB4862435E}" type="pres">
      <dgm:prSet presAssocID="{0F2E8847-32EB-40FF-8940-BCB0DE8B5C16}" presName="spV" presStyleCnt="0"/>
      <dgm:spPr/>
    </dgm:pt>
    <dgm:pt modelId="{FCE9588E-E469-4AB4-B288-D1D7FE6FCD3B}" type="pres">
      <dgm:prSet presAssocID="{E7D12089-2F0A-45E8-8895-B1C32DA5BDFF}" presName="linNode" presStyleCnt="0"/>
      <dgm:spPr/>
    </dgm:pt>
    <dgm:pt modelId="{BD7628EE-9705-475C-8391-676E29DE4168}" type="pres">
      <dgm:prSet presAssocID="{E7D12089-2F0A-45E8-8895-B1C32DA5BDFF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70CF4-4C0D-4B48-B940-11CC3E21C9E7}" type="pres">
      <dgm:prSet presAssocID="{E7D12089-2F0A-45E8-8895-B1C32DA5BDFF}" presName="bracket" presStyleLbl="parChTrans1D1" presStyleIdx="3" presStyleCnt="4" custScaleX="188"/>
      <dgm:spPr/>
    </dgm:pt>
    <dgm:pt modelId="{85801811-C528-4941-9F44-6C55B3B9732A}" type="pres">
      <dgm:prSet presAssocID="{E7D12089-2F0A-45E8-8895-B1C32DA5BDFF}" presName="spH" presStyleCnt="0"/>
      <dgm:spPr/>
    </dgm:pt>
    <dgm:pt modelId="{8C96D3CD-492D-450C-9781-4A1821515EBE}" type="pres">
      <dgm:prSet presAssocID="{E7D12089-2F0A-45E8-8895-B1C32DA5BDFF}" presName="desTx" presStyleLbl="node1" presStyleIdx="3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6EDF1F-6062-4999-83CF-B8B930A949B7}" type="presOf" srcId="{9B782E9D-4363-4B27-9FC0-F0AA7C2A297A}" destId="{572FE958-2490-4ECD-B878-0019DB67CF69}" srcOrd="0" destOrd="0" presId="urn:diagrams.loki3.com/BracketList"/>
    <dgm:cxn modelId="{91F90453-D0F4-42F0-9AA4-D0714A1DA497}" srcId="{9B782E9D-4363-4B27-9FC0-F0AA7C2A297A}" destId="{E7D12089-2F0A-45E8-8895-B1C32DA5BDFF}" srcOrd="3" destOrd="0" parTransId="{8D9FA97D-DDB3-4DD1-8E15-48668F07B85C}" sibTransId="{3C4C58F4-F565-49A8-8104-AD9B2F374F0E}"/>
    <dgm:cxn modelId="{D29F914E-5CBA-4D14-A833-0AD022A5A725}" srcId="{9B782E9D-4363-4B27-9FC0-F0AA7C2A297A}" destId="{C5A515D1-BF81-48EE-B69A-0C71BF5170EE}" srcOrd="2" destOrd="0" parTransId="{806788D9-DB4B-40F6-83D2-C624955CAFC3}" sibTransId="{0F2E8847-32EB-40FF-8940-BCB0DE8B5C16}"/>
    <dgm:cxn modelId="{C11537B5-CFCF-468D-A148-A719BE1BC5B4}" type="presOf" srcId="{C5A515D1-BF81-48EE-B69A-0C71BF5170EE}" destId="{44B3A144-6F78-4180-9DAD-AEDA5B09F7AB}" srcOrd="0" destOrd="0" presId="urn:diagrams.loki3.com/BracketList"/>
    <dgm:cxn modelId="{6DD96990-F46D-442C-80F1-EFB883165B37}" type="presOf" srcId="{4A405C09-125F-4B15-BD7C-89BA3701FB14}" destId="{F37F45AA-3EA9-4F4D-ACC0-68C75260DDC1}" srcOrd="0" destOrd="0" presId="urn:diagrams.loki3.com/BracketList"/>
    <dgm:cxn modelId="{0580FAB2-C4B7-42FA-9F28-2905394787D1}" type="presOf" srcId="{5223EB74-08EE-44A3-BB82-5894DB8CA90C}" destId="{3BB118F2-CA68-487A-AFE6-AC8E69DC36A5}" srcOrd="0" destOrd="0" presId="urn:diagrams.loki3.com/BracketList"/>
    <dgm:cxn modelId="{43C0E373-A4FD-4902-A05C-65E2327F51D4}" type="presOf" srcId="{65E0FE40-0E11-454A-B6B1-5612F4AA7CC3}" destId="{8F8999BA-3C8C-489C-9C0A-32D7AB1AEB32}" srcOrd="0" destOrd="0" presId="urn:diagrams.loki3.com/BracketList"/>
    <dgm:cxn modelId="{6B3B8A39-2803-4A0E-BE2E-8C754F5376DF}" srcId="{19C23CB9-D2FF-4738-945A-0B935497AF4D}" destId="{4A405C09-125F-4B15-BD7C-89BA3701FB14}" srcOrd="0" destOrd="0" parTransId="{889FA681-FB76-4196-BAAC-C5E5AB60E3E8}" sibTransId="{4A1D51AB-0D58-4F6E-AD3A-5B21DE56621A}"/>
    <dgm:cxn modelId="{BDAE583D-A5C5-4CEC-8024-B71CB6DC6ED9}" type="presOf" srcId="{3B3910AA-1A0F-4503-98CA-6EF297BF0FAA}" destId="{54E8410A-B97D-49B9-A453-3F2DCAFFBC79}" srcOrd="0" destOrd="0" presId="urn:diagrams.loki3.com/BracketList"/>
    <dgm:cxn modelId="{8D851E7C-AFCB-4361-A41E-57DD150CC9F6}" srcId="{C5A515D1-BF81-48EE-B69A-0C71BF5170EE}" destId="{5223EB74-08EE-44A3-BB82-5894DB8CA90C}" srcOrd="0" destOrd="0" parTransId="{DBD3BD88-ADF2-4858-A92D-CDA82E8190BC}" sibTransId="{D8117939-BA56-48D2-AB74-550B01B30C1D}"/>
    <dgm:cxn modelId="{90E338BA-937E-436F-960A-8F0DFDB6CFC5}" srcId="{3B3910AA-1A0F-4503-98CA-6EF297BF0FAA}" destId="{65E0FE40-0E11-454A-B6B1-5612F4AA7CC3}" srcOrd="0" destOrd="0" parTransId="{34734AA0-8CE6-4AE6-B893-B896DFAAB70A}" sibTransId="{6917D946-9507-4199-972F-537CE538D49D}"/>
    <dgm:cxn modelId="{DDB8B20C-8A75-4BE2-A061-B094F86F011C}" srcId="{9B782E9D-4363-4B27-9FC0-F0AA7C2A297A}" destId="{19C23CB9-D2FF-4738-945A-0B935497AF4D}" srcOrd="0" destOrd="0" parTransId="{D053A305-FB39-40C8-A707-0C5B842B8567}" sibTransId="{8739C896-8E13-4FF1-BCB3-DAEE0F165B70}"/>
    <dgm:cxn modelId="{E1BADA0E-3AFE-4478-B8B0-B2217429737F}" srcId="{E7D12089-2F0A-45E8-8895-B1C32DA5BDFF}" destId="{1195BC80-21D2-4A2A-B7DA-6DB28EF1C292}" srcOrd="0" destOrd="0" parTransId="{00E0E3AC-2786-45BC-9447-C848A876BA4C}" sibTransId="{0E5DB167-7870-4320-BC41-C6A3A18F02EC}"/>
    <dgm:cxn modelId="{2B7D18BD-DF63-4CF6-95AF-4F63A0DFF562}" type="presOf" srcId="{1195BC80-21D2-4A2A-B7DA-6DB28EF1C292}" destId="{8C96D3CD-492D-450C-9781-4A1821515EBE}" srcOrd="0" destOrd="0" presId="urn:diagrams.loki3.com/BracketList"/>
    <dgm:cxn modelId="{9F849F35-2213-46BD-B460-577E0BBC84A7}" type="presOf" srcId="{E7D12089-2F0A-45E8-8895-B1C32DA5BDFF}" destId="{BD7628EE-9705-475C-8391-676E29DE4168}" srcOrd="0" destOrd="0" presId="urn:diagrams.loki3.com/BracketList"/>
    <dgm:cxn modelId="{B0511285-F79D-4EAE-8025-6B044567F53E}" type="presOf" srcId="{19C23CB9-D2FF-4738-945A-0B935497AF4D}" destId="{E29629F4-844A-4DBF-8D50-1443BC72542A}" srcOrd="0" destOrd="0" presId="urn:diagrams.loki3.com/BracketList"/>
    <dgm:cxn modelId="{2A5D69FD-2BA2-451D-A8E0-500FCAF82C0B}" srcId="{9B782E9D-4363-4B27-9FC0-F0AA7C2A297A}" destId="{3B3910AA-1A0F-4503-98CA-6EF297BF0FAA}" srcOrd="1" destOrd="0" parTransId="{285D4055-44AE-4406-B363-35AF358CCC71}" sibTransId="{73AC7E80-1A14-474D-9E4E-C93C90F35DF3}"/>
    <dgm:cxn modelId="{90839FB6-472D-4729-A2FD-9D7FF7A400FC}" type="presParOf" srcId="{572FE958-2490-4ECD-B878-0019DB67CF69}" destId="{A3E5EDDB-38D2-43D6-B77A-5D68A655F728}" srcOrd="0" destOrd="0" presId="urn:diagrams.loki3.com/BracketList"/>
    <dgm:cxn modelId="{081D3029-739D-48F4-819F-62B5F57609CD}" type="presParOf" srcId="{A3E5EDDB-38D2-43D6-B77A-5D68A655F728}" destId="{E29629F4-844A-4DBF-8D50-1443BC72542A}" srcOrd="0" destOrd="0" presId="urn:diagrams.loki3.com/BracketList"/>
    <dgm:cxn modelId="{4D74CC66-AE82-47BE-B144-BAD96314C952}" type="presParOf" srcId="{A3E5EDDB-38D2-43D6-B77A-5D68A655F728}" destId="{4DB24191-B9F4-468D-95A8-0AE3310E746E}" srcOrd="1" destOrd="0" presId="urn:diagrams.loki3.com/BracketList"/>
    <dgm:cxn modelId="{1071FD39-2C77-4249-9A95-9A29C0F79E36}" type="presParOf" srcId="{A3E5EDDB-38D2-43D6-B77A-5D68A655F728}" destId="{C1D26ED8-5DB3-4EA7-AE43-8006010FBEC3}" srcOrd="2" destOrd="0" presId="urn:diagrams.loki3.com/BracketList"/>
    <dgm:cxn modelId="{DE3BA4DD-3169-4101-AA9B-51951213026B}" type="presParOf" srcId="{A3E5EDDB-38D2-43D6-B77A-5D68A655F728}" destId="{F37F45AA-3EA9-4F4D-ACC0-68C75260DDC1}" srcOrd="3" destOrd="0" presId="urn:diagrams.loki3.com/BracketList"/>
    <dgm:cxn modelId="{68043878-4202-4117-BA45-F8516408ED26}" type="presParOf" srcId="{572FE958-2490-4ECD-B878-0019DB67CF69}" destId="{079768F0-4BA9-40AA-92BB-2969238ECCAA}" srcOrd="1" destOrd="0" presId="urn:diagrams.loki3.com/BracketList"/>
    <dgm:cxn modelId="{7D6C6484-AB23-4DD6-ACC7-6F2F5A6B47B1}" type="presParOf" srcId="{572FE958-2490-4ECD-B878-0019DB67CF69}" destId="{91CB5B75-0650-4B23-960D-2ED8486A35AA}" srcOrd="2" destOrd="0" presId="urn:diagrams.loki3.com/BracketList"/>
    <dgm:cxn modelId="{8CB141F3-1D6A-41A8-AEED-1C82966FFA6E}" type="presParOf" srcId="{91CB5B75-0650-4B23-960D-2ED8486A35AA}" destId="{54E8410A-B97D-49B9-A453-3F2DCAFFBC79}" srcOrd="0" destOrd="0" presId="urn:diagrams.loki3.com/BracketList"/>
    <dgm:cxn modelId="{1FC0B6C9-333E-4DF8-AB3B-63841173783F}" type="presParOf" srcId="{91CB5B75-0650-4B23-960D-2ED8486A35AA}" destId="{7287BE8B-2E6E-4180-B677-E98F3D2DFA4A}" srcOrd="1" destOrd="0" presId="urn:diagrams.loki3.com/BracketList"/>
    <dgm:cxn modelId="{F6B311C1-1277-4AE6-A851-5321DFCD4930}" type="presParOf" srcId="{91CB5B75-0650-4B23-960D-2ED8486A35AA}" destId="{0132C44F-BC7E-421D-B31F-9D16208537C1}" srcOrd="2" destOrd="0" presId="urn:diagrams.loki3.com/BracketList"/>
    <dgm:cxn modelId="{D6EF9D08-0894-4CEF-ABBF-992474917196}" type="presParOf" srcId="{91CB5B75-0650-4B23-960D-2ED8486A35AA}" destId="{8F8999BA-3C8C-489C-9C0A-32D7AB1AEB32}" srcOrd="3" destOrd="0" presId="urn:diagrams.loki3.com/BracketList"/>
    <dgm:cxn modelId="{32335E0A-4A6D-4D95-BF14-E4A9EB9D7C87}" type="presParOf" srcId="{572FE958-2490-4ECD-B878-0019DB67CF69}" destId="{2DC460F8-0B7C-455D-A96E-963624B11CB9}" srcOrd="3" destOrd="0" presId="urn:diagrams.loki3.com/BracketList"/>
    <dgm:cxn modelId="{BB36FB34-B937-4D81-A688-6B72A4349F4F}" type="presParOf" srcId="{572FE958-2490-4ECD-B878-0019DB67CF69}" destId="{9DD8B37E-863B-4F34-AE82-644E5928B51B}" srcOrd="4" destOrd="0" presId="urn:diagrams.loki3.com/BracketList"/>
    <dgm:cxn modelId="{394EE318-B4F8-4248-AC3B-CD2FA4DBBC33}" type="presParOf" srcId="{9DD8B37E-863B-4F34-AE82-644E5928B51B}" destId="{44B3A144-6F78-4180-9DAD-AEDA5B09F7AB}" srcOrd="0" destOrd="0" presId="urn:diagrams.loki3.com/BracketList"/>
    <dgm:cxn modelId="{C7EC5D73-8462-4531-A4B4-5195BDCD406D}" type="presParOf" srcId="{9DD8B37E-863B-4F34-AE82-644E5928B51B}" destId="{5171C524-0D67-4ED6-86CC-9C996FB9FB9B}" srcOrd="1" destOrd="0" presId="urn:diagrams.loki3.com/BracketList"/>
    <dgm:cxn modelId="{D8949013-30A8-4ED5-AC1E-69FCE36F3B3F}" type="presParOf" srcId="{9DD8B37E-863B-4F34-AE82-644E5928B51B}" destId="{34342AB0-C0FB-41F7-98FD-DE593B99A982}" srcOrd="2" destOrd="0" presId="urn:diagrams.loki3.com/BracketList"/>
    <dgm:cxn modelId="{29CA9116-3CFA-4DE2-B553-18376C4B5480}" type="presParOf" srcId="{9DD8B37E-863B-4F34-AE82-644E5928B51B}" destId="{3BB118F2-CA68-487A-AFE6-AC8E69DC36A5}" srcOrd="3" destOrd="0" presId="urn:diagrams.loki3.com/BracketList"/>
    <dgm:cxn modelId="{724C5107-BF23-4123-821B-884EE4A410EB}" type="presParOf" srcId="{572FE958-2490-4ECD-B878-0019DB67CF69}" destId="{9319D02F-A140-444D-B83C-6EDB4862435E}" srcOrd="5" destOrd="0" presId="urn:diagrams.loki3.com/BracketList"/>
    <dgm:cxn modelId="{0334459F-72D3-4853-997F-6F377CCCB8E1}" type="presParOf" srcId="{572FE958-2490-4ECD-B878-0019DB67CF69}" destId="{FCE9588E-E469-4AB4-B288-D1D7FE6FCD3B}" srcOrd="6" destOrd="0" presId="urn:diagrams.loki3.com/BracketList"/>
    <dgm:cxn modelId="{08080302-B8E0-4565-9BD1-A35F09805DAD}" type="presParOf" srcId="{FCE9588E-E469-4AB4-B288-D1D7FE6FCD3B}" destId="{BD7628EE-9705-475C-8391-676E29DE4168}" srcOrd="0" destOrd="0" presId="urn:diagrams.loki3.com/BracketList"/>
    <dgm:cxn modelId="{794A4FD4-B154-4EFC-B1BA-1F753474B7B1}" type="presParOf" srcId="{FCE9588E-E469-4AB4-B288-D1D7FE6FCD3B}" destId="{68A70CF4-4C0D-4B48-B940-11CC3E21C9E7}" srcOrd="1" destOrd="0" presId="urn:diagrams.loki3.com/BracketList"/>
    <dgm:cxn modelId="{1EBD9A6E-C5F7-40D9-B8B1-818DA4AFB313}" type="presParOf" srcId="{FCE9588E-E469-4AB4-B288-D1D7FE6FCD3B}" destId="{85801811-C528-4941-9F44-6C55B3B9732A}" srcOrd="2" destOrd="0" presId="urn:diagrams.loki3.com/BracketList"/>
    <dgm:cxn modelId="{77C56504-9FF2-40A8-8886-D9B12EE479DC}" type="presParOf" srcId="{FCE9588E-E469-4AB4-B288-D1D7FE6FCD3B}" destId="{8C96D3CD-492D-450C-9781-4A1821515EB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629F4-844A-4DBF-8D50-1443BC72542A}">
      <dsp:nvSpPr>
        <dsp:cNvPr id="0" name=""/>
        <dsp:cNvSpPr/>
      </dsp:nvSpPr>
      <dsp:spPr>
        <a:xfrm>
          <a:off x="2095494" y="975842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1: </a:t>
          </a:r>
          <a:r>
            <a:rPr lang="en-US" sz="4100" kern="1200" dirty="0" smtClean="0"/>
            <a:t>Gathering Information</a:t>
          </a:r>
          <a:endParaRPr lang="en-US" sz="4100" kern="1200" dirty="0"/>
        </a:p>
      </dsp:txBody>
      <dsp:txXfrm>
        <a:off x="2095494" y="975842"/>
        <a:ext cx="3942380" cy="2445300"/>
      </dsp:txXfrm>
    </dsp:sp>
    <dsp:sp modelId="{4DB24191-B9F4-468D-95A8-0AE3310E746E}">
      <dsp:nvSpPr>
        <dsp:cNvPr id="0" name=""/>
        <dsp:cNvSpPr/>
      </dsp:nvSpPr>
      <dsp:spPr>
        <a:xfrm>
          <a:off x="6037875" y="899426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F45AA-3EA9-4F4D-ACC0-68C75260DDC1}">
      <dsp:nvSpPr>
        <dsp:cNvPr id="0" name=""/>
        <dsp:cNvSpPr/>
      </dsp:nvSpPr>
      <dsp:spPr>
        <a:xfrm>
          <a:off x="6354747" y="899426"/>
          <a:ext cx="7319278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Survey instrument experts to determine a consensus for the difficulty of certain musical elements.</a:t>
          </a:r>
          <a:endParaRPr lang="en-US" sz="4100" kern="1200" dirty="0"/>
        </a:p>
      </dsp:txBody>
      <dsp:txXfrm>
        <a:off x="6354747" y="899426"/>
        <a:ext cx="7319278" cy="2598131"/>
      </dsp:txXfrm>
    </dsp:sp>
    <dsp:sp modelId="{54E8410A-B97D-49B9-A453-3F2DCAFFBC79}">
      <dsp:nvSpPr>
        <dsp:cNvPr id="0" name=""/>
        <dsp:cNvSpPr/>
      </dsp:nvSpPr>
      <dsp:spPr>
        <a:xfrm>
          <a:off x="2095494" y="3761173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2: </a:t>
          </a:r>
          <a:r>
            <a:rPr lang="en-US" sz="4100" kern="1200" dirty="0" smtClean="0"/>
            <a:t>Mapping Complexity</a:t>
          </a:r>
          <a:endParaRPr lang="en-US" sz="4100" kern="1200" dirty="0"/>
        </a:p>
      </dsp:txBody>
      <dsp:txXfrm>
        <a:off x="2095494" y="3761173"/>
        <a:ext cx="3942380" cy="2445300"/>
      </dsp:txXfrm>
    </dsp:sp>
    <dsp:sp modelId="{7287BE8B-2E6E-4180-B677-E98F3D2DFA4A}">
      <dsp:nvSpPr>
        <dsp:cNvPr id="0" name=""/>
        <dsp:cNvSpPr/>
      </dsp:nvSpPr>
      <dsp:spPr>
        <a:xfrm>
          <a:off x="6037875" y="3684758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999BA-3C8C-489C-9C0A-32D7AB1AEB32}">
      <dsp:nvSpPr>
        <dsp:cNvPr id="0" name=""/>
        <dsp:cNvSpPr/>
      </dsp:nvSpPr>
      <dsp:spPr>
        <a:xfrm>
          <a:off x="6354747" y="3684758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Statically analyze </a:t>
          </a:r>
          <a:r>
            <a:rPr lang="en-US" sz="4100" kern="1200" dirty="0" smtClean="0"/>
            <a:t>the musical elements of a piece and map them to the specified difficulties.</a:t>
          </a:r>
          <a:endParaRPr lang="en-US" sz="4100" kern="1200" dirty="0"/>
        </a:p>
      </dsp:txBody>
      <dsp:txXfrm>
        <a:off x="6354747" y="3684758"/>
        <a:ext cx="7315203" cy="2598131"/>
      </dsp:txXfrm>
    </dsp:sp>
    <dsp:sp modelId="{44B3A144-6F78-4180-9DAD-AEDA5B09F7AB}">
      <dsp:nvSpPr>
        <dsp:cNvPr id="0" name=""/>
        <dsp:cNvSpPr/>
      </dsp:nvSpPr>
      <dsp:spPr>
        <a:xfrm>
          <a:off x="2095494" y="6546505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3: </a:t>
          </a:r>
          <a:r>
            <a:rPr lang="en-US" sz="4100" kern="1200" dirty="0" smtClean="0"/>
            <a:t>Passing Data</a:t>
          </a:r>
          <a:endParaRPr lang="en-US" sz="4100" kern="1200" dirty="0"/>
        </a:p>
      </dsp:txBody>
      <dsp:txXfrm>
        <a:off x="2095494" y="6546505"/>
        <a:ext cx="3942380" cy="2445300"/>
      </dsp:txXfrm>
    </dsp:sp>
    <dsp:sp modelId="{5171C524-0D67-4ED6-86CC-9C996FB9FB9B}">
      <dsp:nvSpPr>
        <dsp:cNvPr id="0" name=""/>
        <dsp:cNvSpPr/>
      </dsp:nvSpPr>
      <dsp:spPr>
        <a:xfrm>
          <a:off x="6037875" y="6470089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118F2-CA68-487A-AFE6-AC8E69DC36A5}">
      <dsp:nvSpPr>
        <dsp:cNvPr id="0" name=""/>
        <dsp:cNvSpPr/>
      </dsp:nvSpPr>
      <dsp:spPr>
        <a:xfrm>
          <a:off x="6354747" y="6470089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Determine the final score and meta data and pass it to the web interface as JSON.</a:t>
          </a:r>
          <a:endParaRPr lang="en-US" sz="4100" kern="1200" dirty="0"/>
        </a:p>
      </dsp:txBody>
      <dsp:txXfrm>
        <a:off x="6354747" y="6470089"/>
        <a:ext cx="7315203" cy="2598131"/>
      </dsp:txXfrm>
    </dsp:sp>
    <dsp:sp modelId="{BD7628EE-9705-475C-8391-676E29DE4168}">
      <dsp:nvSpPr>
        <dsp:cNvPr id="0" name=""/>
        <dsp:cNvSpPr/>
      </dsp:nvSpPr>
      <dsp:spPr>
        <a:xfrm>
          <a:off x="2095494" y="9331836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4: </a:t>
          </a:r>
          <a:r>
            <a:rPr lang="en-US" sz="4100" kern="1200" dirty="0" smtClean="0"/>
            <a:t>Revealing Insights</a:t>
          </a:r>
          <a:endParaRPr lang="en-US" sz="4100" kern="1200" dirty="0"/>
        </a:p>
      </dsp:txBody>
      <dsp:txXfrm>
        <a:off x="2095494" y="9331836"/>
        <a:ext cx="3942380" cy="2445300"/>
      </dsp:txXfrm>
    </dsp:sp>
    <dsp:sp modelId="{68A70CF4-4C0D-4B48-B940-11CC3E21C9E7}">
      <dsp:nvSpPr>
        <dsp:cNvPr id="0" name=""/>
        <dsp:cNvSpPr/>
      </dsp:nvSpPr>
      <dsp:spPr>
        <a:xfrm>
          <a:off x="6037875" y="9255420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6D3CD-492D-450C-9781-4A1821515EBE}">
      <dsp:nvSpPr>
        <dsp:cNvPr id="0" name=""/>
        <dsp:cNvSpPr/>
      </dsp:nvSpPr>
      <dsp:spPr>
        <a:xfrm>
          <a:off x="6354747" y="9255420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Leverage </a:t>
          </a:r>
          <a:r>
            <a:rPr lang="en-US" sz="4100" kern="1200" dirty="0" err="1" smtClean="0"/>
            <a:t>Javascript</a:t>
          </a:r>
          <a:r>
            <a:rPr lang="en-US" sz="4100" kern="1200" dirty="0" smtClean="0"/>
            <a:t> libraries to display the final score and meta data </a:t>
          </a:r>
          <a:r>
            <a:rPr lang="en-US" sz="4100" kern="1200" smtClean="0"/>
            <a:t>in an easily </a:t>
          </a:r>
          <a:r>
            <a:rPr lang="en-US" sz="4100" kern="1200" dirty="0" smtClean="0"/>
            <a:t>readable form.</a:t>
          </a:r>
          <a:endParaRPr lang="en-US" sz="4100" kern="1200" dirty="0"/>
        </a:p>
      </dsp:txBody>
      <dsp:txXfrm>
        <a:off x="6354747" y="9255420"/>
        <a:ext cx="7315203" cy="259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0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4630400"/>
            <a:ext cx="32918400" cy="1463040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1" name="Rectangle 20"/>
          <p:cNvSpPr/>
          <p:nvPr/>
        </p:nvSpPr>
        <p:spPr>
          <a:xfrm>
            <a:off x="0" y="29260800"/>
            <a:ext cx="8229600" cy="14630400"/>
          </a:xfrm>
          <a:prstGeom prst="rect">
            <a:avLst/>
          </a:prstGeom>
          <a:solidFill>
            <a:srgbClr val="FF9393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29274310"/>
            <a:ext cx="8229600" cy="1197244"/>
          </a:xfrm>
          <a:prstGeom prst="rect">
            <a:avLst/>
          </a:prstGeom>
          <a:solidFill>
            <a:srgbClr val="FF717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29260800"/>
            <a:ext cx="8229600" cy="1210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Technical Solutions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Parsing </a:t>
            </a:r>
            <a:r>
              <a:rPr lang="en-US" sz="6000" dirty="0" err="1" smtClean="0">
                <a:solidFill>
                  <a:prstClr val="black"/>
                </a:solidFill>
              </a:rPr>
              <a:t>MusicXML</a:t>
            </a:r>
            <a:r>
              <a:rPr lang="en-US" sz="6000" dirty="0" smtClean="0">
                <a:solidFill>
                  <a:prstClr val="black"/>
                </a:solidFill>
              </a:rPr>
              <a:t> for certain key musical elements.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Mapping </a:t>
            </a:r>
            <a:r>
              <a:rPr lang="en-US" sz="6000" dirty="0" smtClean="0">
                <a:solidFill>
                  <a:prstClr val="black"/>
                </a:solidFill>
              </a:rPr>
              <a:t>musical elements </a:t>
            </a:r>
            <a:r>
              <a:rPr lang="en-US" sz="6000" dirty="0">
                <a:solidFill>
                  <a:prstClr val="black"/>
                </a:solidFill>
              </a:rPr>
              <a:t>to </a:t>
            </a:r>
            <a:r>
              <a:rPr lang="en-US" sz="6000" dirty="0" smtClean="0">
                <a:solidFill>
                  <a:prstClr val="black"/>
                </a:solidFill>
              </a:rPr>
              <a:t>difficulty settings in Java.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Outputting complexity measurements in JSON.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Displaying textual and graphical data to users with </a:t>
            </a:r>
            <a:r>
              <a:rPr lang="en-US" sz="6000" dirty="0" err="1" smtClean="0">
                <a:solidFill>
                  <a:prstClr val="black"/>
                </a:solidFill>
              </a:rPr>
              <a:t>Javascript</a:t>
            </a:r>
            <a:r>
              <a:rPr lang="en-US" sz="6000" dirty="0" smtClean="0">
                <a:solidFill>
                  <a:prstClr val="black"/>
                </a:solidFill>
              </a:rPr>
              <a:t>.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29600" y="29260800"/>
            <a:ext cx="8229600" cy="1463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29600" y="29266436"/>
            <a:ext cx="8229600" cy="11977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29600" y="29260800"/>
            <a:ext cx="8229600" cy="1118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Practical Impact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Offer </a:t>
            </a:r>
            <a:r>
              <a:rPr lang="en-US" sz="6000" dirty="0" smtClean="0">
                <a:solidFill>
                  <a:prstClr val="black"/>
                </a:solidFill>
              </a:rPr>
              <a:t>an objective, error-free measurement of any </a:t>
            </a:r>
            <a:r>
              <a:rPr lang="en-US" sz="6000" dirty="0" err="1" smtClean="0">
                <a:solidFill>
                  <a:prstClr val="black"/>
                </a:solidFill>
              </a:rPr>
              <a:t>MusicXML</a:t>
            </a:r>
            <a:r>
              <a:rPr lang="en-US" sz="6000" dirty="0" smtClean="0">
                <a:solidFill>
                  <a:prstClr val="black"/>
                </a:solidFill>
              </a:rPr>
              <a:t> piece.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Automate </a:t>
            </a:r>
            <a:r>
              <a:rPr lang="en-US" sz="6000" dirty="0" smtClean="0">
                <a:solidFill>
                  <a:prstClr val="black"/>
                </a:solidFill>
              </a:rPr>
              <a:t>tedious, subjective process</a:t>
            </a:r>
            <a:r>
              <a:rPr lang="en-US" sz="6000" dirty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Free </a:t>
            </a:r>
            <a:r>
              <a:rPr lang="en-US" sz="6000" dirty="0" smtClean="0">
                <a:solidFill>
                  <a:prstClr val="black"/>
                </a:solidFill>
              </a:rPr>
              <a:t>user resources </a:t>
            </a:r>
            <a:r>
              <a:rPr lang="en-US" sz="6000" dirty="0">
                <a:solidFill>
                  <a:prstClr val="black"/>
                </a:solidFill>
              </a:rPr>
              <a:t>for creative tasks.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Apply music pedagogy insights to novel computing paradigms.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400800"/>
            <a:ext cx="16459200" cy="822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400800"/>
            <a:ext cx="16459199" cy="798033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Problem Statement</a:t>
            </a:r>
          </a:p>
          <a:p>
            <a:pPr algn="ctr"/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Music educators and musicians need to accurately assess the complexity of music pieces to determine what they can best perform.</a:t>
            </a:r>
            <a:endParaRPr lang="en-US" sz="6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Current methods of scoring are subjective and are often inaccurate.</a:t>
            </a:r>
            <a:endParaRPr lang="en-US" sz="6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Users </a:t>
            </a:r>
            <a:r>
              <a:rPr lang="en-US" sz="6000" dirty="0" smtClean="0"/>
              <a:t>need a simple tool to quickly expose the underlying complexity of a piece automatically.</a:t>
            </a:r>
            <a:endParaRPr lang="en-US" sz="60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4688800" y="29260800"/>
            <a:ext cx="8229600" cy="14630400"/>
          </a:xfrm>
          <a:prstGeom prst="rect">
            <a:avLst/>
          </a:prstGeom>
          <a:solidFill>
            <a:srgbClr val="C6A7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688800" y="29260800"/>
            <a:ext cx="8229600" cy="1209242"/>
          </a:xfrm>
          <a:prstGeom prst="rect">
            <a:avLst/>
          </a:prstGeom>
          <a:solidFill>
            <a:srgbClr val="B78F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459200" y="29260800"/>
            <a:ext cx="8229600" cy="1463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459200" y="29260800"/>
            <a:ext cx="8229600" cy="12092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459200" y="6400800"/>
            <a:ext cx="16459200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46400" y="0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83464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338683"/>
            <a:ext cx="23774400" cy="601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 Objective Assessment of Musical Complexity:</a:t>
            </a:r>
          </a:p>
          <a:p>
            <a:pPr algn="ctr"/>
            <a:r>
              <a:rPr lang="en-US" sz="8000" dirty="0"/>
              <a:t>Translating Music Pedagogy’s Deep Insights with Novel Computing </a:t>
            </a:r>
            <a:r>
              <a:rPr lang="en-US" sz="8000" dirty="0" smtClean="0"/>
              <a:t>Paradigms</a:t>
            </a:r>
            <a:endParaRPr lang="en-US" sz="8000" dirty="0" smtClean="0"/>
          </a:p>
          <a:p>
            <a:pPr algn="ctr"/>
            <a:r>
              <a:rPr lang="en-US" dirty="0" smtClean="0"/>
              <a:t>Ethan </a:t>
            </a:r>
            <a:r>
              <a:rPr lang="en-US" dirty="0" smtClean="0"/>
              <a:t>Holder</a:t>
            </a:r>
          </a:p>
          <a:p>
            <a:pPr algn="ctr"/>
            <a:r>
              <a:rPr lang="en-US" dirty="0" smtClean="0"/>
              <a:t>Advisors: </a:t>
            </a:r>
            <a:r>
              <a:rPr lang="en-US" dirty="0" smtClean="0"/>
              <a:t>Dr. Eli </a:t>
            </a:r>
            <a:r>
              <a:rPr lang="en-US" dirty="0" err="1" smtClean="0"/>
              <a:t>Tilevich</a:t>
            </a:r>
            <a:r>
              <a:rPr lang="en-US" dirty="0" smtClean="0"/>
              <a:t>, Dr. Amy </a:t>
            </a:r>
            <a:r>
              <a:rPr lang="en-US" dirty="0" err="1" smtClean="0"/>
              <a:t>Gillick</a:t>
            </a:r>
            <a:r>
              <a:rPr lang="en-US" dirty="0" smtClean="0"/>
              <a:t>, Dr. R. Ben Knapp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Inspiration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Approach Overview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0" y="29260800"/>
            <a:ext cx="8229600" cy="1025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Applicability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Can </a:t>
            </a:r>
            <a:r>
              <a:rPr lang="en-US" sz="6000" dirty="0" smtClean="0"/>
              <a:t>analyze </a:t>
            </a:r>
            <a:r>
              <a:rPr lang="en-US" sz="6000" dirty="0" err="1" smtClean="0"/>
              <a:t>MusicXML</a:t>
            </a:r>
            <a:r>
              <a:rPr lang="en-US" sz="6000" dirty="0" smtClean="0"/>
              <a:t> for single or multi-part scores.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Limited instrument difficulty settings currently.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Need expert feedback to determine further difficulty settings.</a:t>
            </a:r>
            <a:endParaRPr lang="en-US" sz="60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88800" y="29296740"/>
            <a:ext cx="8229600" cy="1025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Future Work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Leverage </a:t>
            </a:r>
            <a:r>
              <a:rPr lang="en-US" sz="6000" dirty="0" err="1" smtClean="0"/>
              <a:t>Audiveris</a:t>
            </a:r>
            <a:r>
              <a:rPr lang="en-US" sz="6000" dirty="0" smtClean="0"/>
              <a:t> to support scanning PDF scores.</a:t>
            </a: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Support a broader set </a:t>
            </a:r>
          </a:p>
          <a:p>
            <a:pPr marL="457200"/>
            <a:r>
              <a:rPr lang="en-US" sz="6000" dirty="0" smtClean="0"/>
              <a:t>of </a:t>
            </a:r>
            <a:r>
              <a:rPr lang="en-US" sz="6000" dirty="0" smtClean="0"/>
              <a:t>instruments.</a:t>
            </a: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Offer this software side by side with music libraries, such as </a:t>
            </a:r>
            <a:r>
              <a:rPr lang="en-US" sz="6000" dirty="0" err="1" smtClean="0"/>
              <a:t>imslp.org</a:t>
            </a:r>
            <a:r>
              <a:rPr lang="en-US" sz="6000" dirty="0" smtClean="0"/>
              <a:t>.</a:t>
            </a:r>
            <a:endParaRPr lang="en-US" sz="60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0" y="-5636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224151" y="3965650"/>
            <a:ext cx="3341914" cy="1209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CS@</a:t>
            </a:r>
            <a:r>
              <a:rPr lang="en-US" dirty="0" smtClean="0"/>
              <a:t>VT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8" t="25137" r="22769" b="27502"/>
          <a:stretch/>
        </p:blipFill>
        <p:spPr>
          <a:xfrm>
            <a:off x="28698734" y="1520980"/>
            <a:ext cx="3867331" cy="20774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 descr="logo-software-inovations-lab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796" y="733077"/>
            <a:ext cx="2886407" cy="4923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16805793" y="8034499"/>
            <a:ext cx="15770624" cy="575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Which piano concerto is more difficult: Rachmaninoff’s Second or Third? </a:t>
            </a:r>
            <a:r>
              <a:rPr lang="en-US" sz="4400" dirty="0" smtClean="0"/>
              <a:t>Performers</a:t>
            </a:r>
            <a:r>
              <a:rPr lang="en-US" sz="4400" dirty="0"/>
              <a:t>, band directors, educators, and publishers encounter these non-trivial questions throughout their professional careers. Currently, the only way to answer these questions in a viable way is to carefully analyze music scores by hand, a tedious, error-prone, and time-consuming process. The stakeholders at hand would rather spend their precious time on more creative pursuits. </a:t>
            </a:r>
            <a:endParaRPr lang="en-US" sz="4400" dirty="0"/>
          </a:p>
          <a:p>
            <a:pPr lvl="0"/>
            <a:endParaRPr lang="en-US" sz="6000" dirty="0">
              <a:solidFill>
                <a:srgbClr val="764E18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840606276"/>
              </p:ext>
            </p:extLst>
          </p:nvPr>
        </p:nvGraphicFramePr>
        <p:xfrm>
          <a:off x="-1920240" y="16088916"/>
          <a:ext cx="15769521" cy="1275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 descr="Scorer - Page-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0" t="20117" r="5776" b="19695"/>
          <a:stretch/>
        </p:blipFill>
        <p:spPr>
          <a:xfrm>
            <a:off x="12578406" y="16680138"/>
            <a:ext cx="11618796" cy="113035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Future Plan - New Page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1" t="8475" r="25918" b="38497"/>
          <a:stretch/>
        </p:blipFill>
        <p:spPr>
          <a:xfrm>
            <a:off x="25061872" y="16682447"/>
            <a:ext cx="6925194" cy="1128268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4591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3991</TotalTime>
  <Words>390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Eeshan Shah</dc:creator>
  <cp:lastModifiedBy>Ethan Holder</cp:lastModifiedBy>
  <cp:revision>134</cp:revision>
  <dcterms:created xsi:type="dcterms:W3CDTF">2013-04-06T22:20:43Z</dcterms:created>
  <dcterms:modified xsi:type="dcterms:W3CDTF">2015-02-10T17:39:05Z</dcterms:modified>
</cp:coreProperties>
</file>