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9" r:id="rId4"/>
    <p:sldId id="271" r:id="rId5"/>
    <p:sldId id="270" r:id="rId6"/>
    <p:sldId id="268" r:id="rId7"/>
    <p:sldId id="258" r:id="rId8"/>
    <p:sldId id="259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0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hyperlink" Target="http://mickey.cs.vt.edu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wsxethan/MusicScoring" TargetMode="Externa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ickey.cs.vt.ed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Musiplectics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Ethan Holder</a:t>
            </a:r>
          </a:p>
          <a:p>
            <a:r>
              <a:rPr lang="en-US" dirty="0" smtClean="0"/>
              <a:t>Eli </a:t>
            </a:r>
            <a:r>
              <a:rPr lang="en-US" dirty="0" err="1" smtClean="0"/>
              <a:t>Tilevich</a:t>
            </a:r>
            <a:r>
              <a:rPr lang="en-US" dirty="0" smtClean="0"/>
              <a:t>, Amy </a:t>
            </a:r>
            <a:r>
              <a:rPr lang="en-US" dirty="0" err="1" smtClean="0"/>
              <a:t>Gillick</a:t>
            </a:r>
            <a:r>
              <a:rPr lang="en-US" dirty="0" smtClean="0"/>
              <a:t>, R. Ben Knapp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55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Cool?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Hasn’t really been done before. Could become a standard.</a:t>
            </a:r>
          </a:p>
          <a:p>
            <a:r>
              <a:rPr lang="en-US" dirty="0" smtClean="0"/>
              <a:t>Can leverage other research to make the process easier.</a:t>
            </a:r>
          </a:p>
          <a:p>
            <a:pPr lvl="1"/>
            <a:r>
              <a:rPr lang="en-US" dirty="0" smtClean="0"/>
              <a:t>Music OCR, </a:t>
            </a:r>
            <a:r>
              <a:rPr lang="en-US" dirty="0" smtClean="0"/>
              <a:t>MIDI </a:t>
            </a:r>
            <a:r>
              <a:rPr lang="en-US" dirty="0" smtClean="0"/>
              <a:t>conversion, dynamic assessment</a:t>
            </a:r>
          </a:p>
          <a:p>
            <a:r>
              <a:rPr lang="en-US" dirty="0"/>
              <a:t>It isn’t going to save the world, but it makes someone’s job easier.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4473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91857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Expanding instrument complexity parameters.</a:t>
            </a:r>
          </a:p>
          <a:p>
            <a:r>
              <a:rPr lang="en-US" dirty="0" smtClean="0"/>
              <a:t>Presenting </a:t>
            </a:r>
            <a:r>
              <a:rPr lang="en-US" dirty="0" smtClean="0"/>
              <a:t>at </a:t>
            </a:r>
            <a:r>
              <a:rPr lang="en-US" dirty="0" smtClean="0"/>
              <a:t>ICAT day in the Moss Arts Center.</a:t>
            </a:r>
            <a:endParaRPr lang="en-US" dirty="0" smtClean="0"/>
          </a:p>
          <a:p>
            <a:r>
              <a:rPr lang="en-US" dirty="0" smtClean="0"/>
              <a:t>Leveraging </a:t>
            </a:r>
            <a:r>
              <a:rPr lang="en-US" dirty="0" smtClean="0"/>
              <a:t>other research to expand the </a:t>
            </a:r>
            <a:r>
              <a:rPr lang="en-US" dirty="0" err="1" smtClean="0"/>
              <a:t>toolchain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Music OCR, MIDI conversion</a:t>
            </a:r>
            <a:endParaRPr lang="en-US" dirty="0" smtClean="0"/>
          </a:p>
          <a:p>
            <a:r>
              <a:rPr lang="en-US" dirty="0" smtClean="0"/>
              <a:t>Surveying </a:t>
            </a:r>
            <a:r>
              <a:rPr lang="en-US" dirty="0" smtClean="0"/>
              <a:t>experts </a:t>
            </a:r>
            <a:r>
              <a:rPr lang="en-US" dirty="0" smtClean="0"/>
              <a:t>for </a:t>
            </a:r>
            <a:r>
              <a:rPr lang="en-US" dirty="0" smtClean="0"/>
              <a:t>baseline complexity parameters.</a:t>
            </a:r>
            <a:endParaRPr lang="en-US" dirty="0" smtClean="0"/>
          </a:p>
          <a:p>
            <a:r>
              <a:rPr lang="en-US" dirty="0" smtClean="0"/>
              <a:t>Integrating with </a:t>
            </a:r>
            <a:r>
              <a:rPr lang="en-US" dirty="0" smtClean="0"/>
              <a:t>existing </a:t>
            </a:r>
            <a:r>
              <a:rPr lang="en-US" dirty="0"/>
              <a:t>m</a:t>
            </a:r>
            <a:r>
              <a:rPr lang="en-US" dirty="0" smtClean="0"/>
              <a:t>usic </a:t>
            </a:r>
            <a:r>
              <a:rPr lang="en-US" dirty="0" smtClean="0"/>
              <a:t>l</a:t>
            </a:r>
            <a:r>
              <a:rPr lang="en-US" dirty="0" smtClean="0"/>
              <a:t>ibraries.</a:t>
            </a:r>
          </a:p>
          <a:p>
            <a:pPr lvl="1"/>
            <a:r>
              <a:rPr lang="en-US" dirty="0" err="1" smtClean="0"/>
              <a:t>IMSLP.org</a:t>
            </a:r>
            <a:r>
              <a:rPr lang="en-US" dirty="0" smtClean="0"/>
              <a:t>, National Library</a:t>
            </a:r>
          </a:p>
          <a:p>
            <a:r>
              <a:rPr lang="en-US" dirty="0" smtClean="0"/>
              <a:t>Adding reference pieces to relate complexity scores to well known works.</a:t>
            </a:r>
          </a:p>
          <a:p>
            <a:r>
              <a:rPr lang="en-US" dirty="0" smtClean="0"/>
              <a:t>Measuring physiological signals to determine mental complexity.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6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  <a:p>
            <a:r>
              <a:rPr lang="en-US" dirty="0"/>
              <a:t>Website</a:t>
            </a:r>
            <a:endParaRPr lang="en-US" dirty="0" smtClean="0"/>
          </a:p>
          <a:p>
            <a:r>
              <a:rPr lang="en-US" dirty="0" smtClean="0"/>
              <a:t>Results</a:t>
            </a:r>
            <a:endParaRPr lang="en-US" dirty="0" smtClean="0"/>
          </a:p>
          <a:p>
            <a:r>
              <a:rPr lang="en-US" dirty="0" smtClean="0"/>
              <a:t>Questions?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46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Musiplectics</a:t>
            </a:r>
            <a:r>
              <a:rPr lang="en-US" sz="1800" dirty="0" smtClean="0"/>
              <a:t>-</a:t>
            </a:r>
            <a:r>
              <a:rPr lang="en-US" sz="1800" dirty="0"/>
              <a:t>a systematic and </a:t>
            </a:r>
            <a:r>
              <a:rPr lang="en-US" sz="1800" dirty="0" smtClean="0"/>
              <a:t>objective </a:t>
            </a:r>
            <a:r>
              <a:rPr lang="en-US" sz="1800" dirty="0"/>
              <a:t>approach to computational assessment of the </a:t>
            </a:r>
            <a:r>
              <a:rPr lang="en-US" sz="1800" dirty="0" smtClean="0"/>
              <a:t>complexity </a:t>
            </a:r>
            <a:r>
              <a:rPr lang="en-US" sz="1800" dirty="0"/>
              <a:t>of a music score for any </a:t>
            </a:r>
            <a:r>
              <a:rPr lang="en-US" sz="1800" dirty="0" smtClean="0"/>
              <a:t>instrument.</a:t>
            </a:r>
          </a:p>
          <a:p>
            <a:r>
              <a:rPr lang="en-US" sz="1800" dirty="0" smtClean="0"/>
              <a:t>Decompose a piece into its musical elements and extrapolate complexity measurements from their weights.</a:t>
            </a:r>
          </a:p>
          <a:p>
            <a:r>
              <a:rPr lang="en-US" sz="1800" dirty="0" smtClean="0"/>
              <a:t>Leverage experts to determine</a:t>
            </a:r>
            <a:br>
              <a:rPr lang="en-US" sz="1800" dirty="0" smtClean="0"/>
            </a:br>
            <a:r>
              <a:rPr lang="en-US" sz="1800" dirty="0" smtClean="0"/>
              <a:t>weights for individual musical</a:t>
            </a:r>
            <a:br>
              <a:rPr lang="en-US" sz="1800" dirty="0" smtClean="0"/>
            </a:br>
            <a:r>
              <a:rPr lang="en-US" sz="1800" dirty="0" smtClean="0"/>
              <a:t>elements on each instrument.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 descr="ComputationalThinkingAnalog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029" y="3999091"/>
            <a:ext cx="4326276" cy="275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3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76" y="2542406"/>
            <a:ext cx="3996685" cy="387766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Accepts </a:t>
            </a:r>
            <a:r>
              <a:rPr lang="en-US" dirty="0" err="1" smtClean="0"/>
              <a:t>MusicXML</a:t>
            </a:r>
            <a:r>
              <a:rPr lang="en-US" dirty="0" smtClean="0"/>
              <a:t> files as input (via notation software or OCR conversion).</a:t>
            </a:r>
          </a:p>
          <a:p>
            <a:r>
              <a:rPr lang="en-US" dirty="0" smtClean="0"/>
              <a:t>Tokenizes important musical elements for scoring (notes, intervals, dynamics, articulations, durations, and key signatures).</a:t>
            </a:r>
          </a:p>
          <a:p>
            <a:r>
              <a:rPr lang="en-US" dirty="0" smtClean="0"/>
              <a:t>Weights tokens based on specified complexity parameters.</a:t>
            </a:r>
          </a:p>
          <a:p>
            <a:r>
              <a:rPr lang="en-US" dirty="0" smtClean="0"/>
              <a:t>Aggregates and visualizes score data for consumption.</a:t>
            </a:r>
            <a:endParaRPr lang="en-US" dirty="0"/>
          </a:p>
        </p:txBody>
      </p:sp>
      <p:pic>
        <p:nvPicPr>
          <p:cNvPr id="6" name="Picture 5" descr="JoinedCropp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124" y="2414244"/>
            <a:ext cx="5714612" cy="41419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28826" y="6420067"/>
            <a:ext cx="361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http://mickey.cs.vt.edu/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8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16" y="2701444"/>
            <a:ext cx="5044943" cy="385477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Our complexity scores largely agree with subjective grades (Royal Conservatory instructional syllabus) of publicly available music pieces for B</a:t>
            </a:r>
            <a:r>
              <a:rPr lang="en-US" sz="1500" dirty="0" smtClean="0">
                <a:latin typeface="ＭＳ ゴシック"/>
                <a:ea typeface="ＭＳ ゴシック"/>
                <a:cs typeface="ＭＳ ゴシック"/>
              </a:rPr>
              <a:t>♭</a:t>
            </a:r>
            <a:r>
              <a:rPr lang="en-US" dirty="0" smtClean="0"/>
              <a:t> Clarinet. </a:t>
            </a:r>
          </a:p>
          <a:p>
            <a:r>
              <a:rPr lang="en-US" dirty="0" smtClean="0"/>
              <a:t>The website automates a meticulous, manual process and provides more consistent results on a ubiquitous platform.</a:t>
            </a:r>
          </a:p>
          <a:p>
            <a:r>
              <a:rPr lang="en-US" dirty="0" smtClean="0"/>
              <a:t>We submitted our results so far to ONWARD’15 for publication.</a:t>
            </a:r>
            <a:endParaRPr lang="en-US" dirty="0"/>
          </a:p>
        </p:txBody>
      </p:sp>
      <p:pic>
        <p:nvPicPr>
          <p:cNvPr id="6" name="Picture 5" descr="GradesVsAverageComplexityScoresST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89" y="3356832"/>
            <a:ext cx="3874115" cy="263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2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3800" dirty="0" smtClean="0"/>
              <a:t>?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10478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Questions and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2600917" cy="400352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How difficult is this piece</a:t>
            </a:r>
            <a:r>
              <a:rPr lang="en-US" dirty="0"/>
              <a:t> </a:t>
            </a:r>
            <a:r>
              <a:rPr lang="en-US" dirty="0" smtClean="0"/>
              <a:t>of music?</a:t>
            </a:r>
          </a:p>
          <a:p>
            <a:r>
              <a:rPr lang="en-US" dirty="0" smtClean="0"/>
              <a:t>What makes this piece of music more or less difficult than others?</a:t>
            </a:r>
          </a:p>
          <a:p>
            <a:r>
              <a:rPr lang="en-US" dirty="0" smtClean="0"/>
              <a:t>What portion of this piece is the most difficult?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5" name="Picture 4" descr="Screen Shot 2015-03-17 at 4.07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19" y="1830708"/>
            <a:ext cx="5209881" cy="479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8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Educators and performers need </a:t>
            </a:r>
            <a:r>
              <a:rPr lang="en-US" dirty="0" smtClean="0"/>
              <a:t>answers to those questions </a:t>
            </a:r>
            <a:r>
              <a:rPr lang="en-US" dirty="0"/>
              <a:t>at a glance before they decide to purchase or practice a piece.</a:t>
            </a:r>
            <a:endParaRPr lang="en-US" dirty="0" smtClean="0"/>
          </a:p>
          <a:p>
            <a:r>
              <a:rPr lang="en-US" dirty="0" smtClean="0"/>
              <a:t>There is currently no objective process for </a:t>
            </a:r>
            <a:r>
              <a:rPr lang="en-US" dirty="0" smtClean="0"/>
              <a:t>answering these questions.</a:t>
            </a:r>
            <a:endParaRPr lang="en-US" dirty="0" smtClean="0"/>
          </a:p>
          <a:p>
            <a:r>
              <a:rPr lang="en-US" dirty="0" smtClean="0"/>
              <a:t>Determining </a:t>
            </a:r>
            <a:r>
              <a:rPr lang="en-US" dirty="0" smtClean="0"/>
              <a:t>the answers </a:t>
            </a:r>
            <a:r>
              <a:rPr lang="en-US" dirty="0" smtClean="0"/>
              <a:t>for your own playing level is a tedious, error prone process.</a:t>
            </a:r>
          </a:p>
        </p:txBody>
      </p:sp>
    </p:spTree>
    <p:extLst>
      <p:ext uri="{BB962C8B-B14F-4D97-AF65-F5344CB8AC3E}">
        <p14:creationId xmlns:p14="http://schemas.microsoft.com/office/powerpoint/2010/main" val="2763426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educators and performers an objective means to quickly determine the complexity of a piece of music relative to their own level of play.</a:t>
            </a:r>
          </a:p>
          <a:p>
            <a:r>
              <a:rPr lang="en-US" dirty="0">
                <a:hlinkClick r:id="rId2"/>
              </a:rPr>
              <a:t>http://mickey.cs.vt.edu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https://github.com/xwsxethan/</a:t>
            </a:r>
            <a:r>
              <a:rPr lang="en-US" dirty="0" smtClean="0">
                <a:hlinkClick r:id="rId3"/>
              </a:rPr>
              <a:t>MusicScoring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qrcode.2755513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416" y="5038788"/>
            <a:ext cx="1819212" cy="181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76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1342</TotalTime>
  <Words>420</Words>
  <Application>Microsoft Macintosh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Genesis</vt:lpstr>
      <vt:lpstr>Musiplectics</vt:lpstr>
      <vt:lpstr>Contents</vt:lpstr>
      <vt:lpstr>Overview</vt:lpstr>
      <vt:lpstr>Website</vt:lpstr>
      <vt:lpstr>Results</vt:lpstr>
      <vt:lpstr>Questions</vt:lpstr>
      <vt:lpstr>User Questions and Needs</vt:lpstr>
      <vt:lpstr>Problem</vt:lpstr>
      <vt:lpstr>Solution</vt:lpstr>
      <vt:lpstr>Why is this Cool?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Musical Complexity Scoring</dc:title>
  <dc:creator>Ethan Holder</dc:creator>
  <cp:lastModifiedBy>Ethan Holder</cp:lastModifiedBy>
  <cp:revision>18</cp:revision>
  <dcterms:created xsi:type="dcterms:W3CDTF">2015-03-17T20:02:25Z</dcterms:created>
  <dcterms:modified xsi:type="dcterms:W3CDTF">2015-04-08T21:13:20Z</dcterms:modified>
</cp:coreProperties>
</file>