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72" r:id="rId4"/>
    <p:sldId id="276" r:id="rId5"/>
    <p:sldId id="274" r:id="rId6"/>
    <p:sldId id="275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88" r:id="rId21"/>
    <p:sldId id="271" r:id="rId22"/>
    <p:sldId id="270" r:id="rId23"/>
    <p:sldId id="268" r:id="rId24"/>
    <p:sldId id="273" r:id="rId25"/>
    <p:sldId id="258" r:id="rId26"/>
    <p:sldId id="259" r:id="rId27"/>
    <p:sldId id="264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5310-D129-BD41-ADEC-F3DCA2ABE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BB-2898-FC45-8D5E-0919D848A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bioinformatics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articulations so multiplied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dynamics so multiplied by 1.5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of C so multiplier</a:t>
            </a:r>
            <a:r>
              <a:rPr lang="en-US" baseline="0" dirty="0" smtClean="0"/>
              <a:t>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73BB-2898-FC45-8D5E-0919D848AC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mickey.cs.vt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Relationship Id="rId3" Type="http://schemas.openxmlformats.org/officeDocument/2006/relationships/hyperlink" Target="http://www.zsgenetics.com/wp-content/uploads/2013/01/dna-split-504x482.p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152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 smtClean="0">
                <a:solidFill>
                  <a:srgbClr val="FF0000"/>
                </a:solidFill>
              </a:rPr>
              <a:t>1      1     1     1       1     1      1           1      1     1     1       1      1     1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0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44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 smtClean="0">
                <a:solidFill>
                  <a:srgbClr val="FF0000"/>
                </a:solidFill>
              </a:rPr>
              <a:t>1     1     1    1       2     2    1           1    1     1    1       1    1     1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 smtClean="0">
                <a:solidFill>
                  <a:srgbClr val="FF0000"/>
                </a:solidFill>
              </a:rPr>
              <a:t>1      1     1     1       1     1      1           1      1     1     1       1      1     1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1     1      1     1       2     2     1            1     1     1     1       1     1      1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597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9034" y="4127341"/>
            <a:ext cx="62299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1.5      1.5  1.5  1.5  1.5   1.5  1.5  1.5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1.5  1.5  1.5   1.5   1.5  1.5   1.5        1.5   1.5  1.5   1.5   1.5  1.5  1.5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1.5  1.5  1.5  1.5     </a:t>
            </a:r>
            <a:r>
              <a:rPr lang="en-US" sz="1600" dirty="0" smtClean="0">
                <a:solidFill>
                  <a:srgbClr val="FF0000"/>
                </a:solidFill>
              </a:rPr>
              <a:t> 3     </a:t>
            </a:r>
            <a:r>
              <a:rPr lang="en-US" sz="1600" dirty="0">
                <a:solidFill>
                  <a:srgbClr val="FF0000"/>
                </a:solidFill>
              </a:rPr>
              <a:t>3   </a:t>
            </a:r>
            <a:r>
              <a:rPr lang="en-US" sz="1600" dirty="0" smtClean="0">
                <a:solidFill>
                  <a:srgbClr val="FF0000"/>
                </a:solidFill>
              </a:rPr>
              <a:t> 1.5        1.5  </a:t>
            </a:r>
            <a:r>
              <a:rPr lang="en-US" sz="1600" dirty="0">
                <a:solidFill>
                  <a:srgbClr val="FF0000"/>
                </a:solidFill>
              </a:rPr>
              <a:t>1.5  1.5  1.5   </a:t>
            </a:r>
            <a:r>
              <a:rPr lang="en-US" sz="1600" dirty="0" smtClean="0">
                <a:solidFill>
                  <a:srgbClr val="FF0000"/>
                </a:solidFill>
              </a:rPr>
              <a:t> 1.5  </a:t>
            </a:r>
            <a:r>
              <a:rPr lang="en-US" sz="1600" dirty="0">
                <a:solidFill>
                  <a:srgbClr val="FF0000"/>
                </a:solidFill>
              </a:rPr>
              <a:t>1.5  1.5</a:t>
            </a:r>
          </a:p>
        </p:txBody>
      </p:sp>
    </p:spTree>
    <p:extLst>
      <p:ext uri="{BB962C8B-B14F-4D97-AF65-F5344CB8AC3E}">
        <p14:creationId xmlns:p14="http://schemas.microsoft.com/office/powerpoint/2010/main" val="387655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752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8834" y="4127341"/>
            <a:ext cx="6295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1.5  1.5  1.5  1.5     3 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1.5      1.5  1.5  1.5  1.5   1.5  1.5  1.5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1.5  1.5  1.5   1.5   1.5  1.5   1.5        1.5   1.5  1.5   1.5   1.5  1.5  1.5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1.5  1.5  1.5  1.5     </a:t>
            </a:r>
            <a:r>
              <a:rPr lang="en-US" sz="1600" dirty="0" smtClean="0">
                <a:solidFill>
                  <a:srgbClr val="FF0000"/>
                </a:solidFill>
              </a:rPr>
              <a:t> 3     </a:t>
            </a:r>
            <a:r>
              <a:rPr lang="en-US" sz="1600" dirty="0">
                <a:solidFill>
                  <a:srgbClr val="FF0000"/>
                </a:solidFill>
              </a:rPr>
              <a:t>3   </a:t>
            </a:r>
            <a:r>
              <a:rPr lang="en-US" sz="1600" dirty="0" smtClean="0">
                <a:solidFill>
                  <a:srgbClr val="FF0000"/>
                </a:solidFill>
              </a:rPr>
              <a:t> 1.5        1.5  </a:t>
            </a:r>
            <a:r>
              <a:rPr lang="en-US" sz="1600" dirty="0">
                <a:solidFill>
                  <a:srgbClr val="FF0000"/>
                </a:solidFill>
              </a:rPr>
              <a:t>1.5  1.5  1.5   </a:t>
            </a:r>
            <a:r>
              <a:rPr lang="en-US" sz="1600" dirty="0" smtClean="0">
                <a:solidFill>
                  <a:srgbClr val="FF0000"/>
                </a:solidFill>
              </a:rPr>
              <a:t> 1.5  </a:t>
            </a:r>
            <a:r>
              <a:rPr lang="en-US" sz="1600" dirty="0">
                <a:solidFill>
                  <a:srgbClr val="FF0000"/>
                </a:solidFill>
              </a:rPr>
              <a:t>1.5  1.5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2100" y="4127341"/>
            <a:ext cx="1034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24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21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24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69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2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103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1     5    1       2     1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>
                <a:solidFill>
                  <a:srgbClr val="FF0000"/>
                </a:solidFill>
              </a:rPr>
              <a:t>      1     2     1       2     1      2           4      1     2     1       2      1     2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2     1      5     1       2     1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1     2     1       2     1      2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4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179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>
                <a:solidFill>
                  <a:srgbClr val="FF0000"/>
                </a:solidFill>
              </a:rPr>
              <a:t>      1     2     1       2     1      2           4      1     2     1       2      1     2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1     2     1       2     1      2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3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Multiplier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0747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1     5    1       8     1    8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1     2    1       2    1     2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>
                <a:solidFill>
                  <a:srgbClr val="FF0000"/>
                </a:solidFill>
              </a:rPr>
              <a:t>      1     2     1       2     1      2           4      1     2     1       2      1     2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2     1      5     1       8     1     8         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     1     2     1       2     1      2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624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 and Dynamics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034" y="4127341"/>
            <a:ext cx="62475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1.5  7.5  1.5    12  1.5  12         3    1.5   3   1.5     3  1.5    3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7.5   1.5   3   1.5      3    1.5    3           </a:t>
            </a:r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 smtClean="0">
                <a:solidFill>
                  <a:srgbClr val="FF0000"/>
                </a:solidFill>
              </a:rPr>
              <a:t>    1.5    3    1.5     3    1.5    3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1.5  7.5  1.5    12 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>
                <a:solidFill>
                  <a:srgbClr val="FF0000"/>
                </a:solidFill>
              </a:rPr>
              <a:t>1.5  </a:t>
            </a:r>
            <a:r>
              <a:rPr lang="en-US" sz="1600" dirty="0" smtClean="0">
                <a:solidFill>
                  <a:srgbClr val="FF0000"/>
                </a:solidFill>
              </a:rPr>
              <a:t> 12          </a:t>
            </a:r>
            <a:r>
              <a:rPr lang="en-US" sz="1600" dirty="0">
                <a:solidFill>
                  <a:srgbClr val="FF0000"/>
                </a:solidFill>
              </a:rPr>
              <a:t>3    1.5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3   1.5     </a:t>
            </a:r>
            <a:r>
              <a:rPr lang="en-US" sz="1600" dirty="0" smtClean="0">
                <a:solidFill>
                  <a:srgbClr val="FF0000"/>
                </a:solidFill>
              </a:rPr>
              <a:t> 3   </a:t>
            </a:r>
            <a:r>
              <a:rPr lang="en-US" sz="1600" dirty="0">
                <a:solidFill>
                  <a:srgbClr val="FF0000"/>
                </a:solidFill>
              </a:rPr>
              <a:t>1.5    3</a:t>
            </a:r>
          </a:p>
        </p:txBody>
      </p:sp>
    </p:spTree>
    <p:extLst>
      <p:ext uri="{BB962C8B-B14F-4D97-AF65-F5344CB8AC3E}">
        <p14:creationId xmlns:p14="http://schemas.microsoft.com/office/powerpoint/2010/main" val="301938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77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Weights with Articulations, Dynamics, and Key Signature Multipliers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834" y="4127341"/>
            <a:ext cx="62475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1.5  7.5  1.5    12  1.5  12         3    1.5   3   1.5     3  1.5    3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7.5   1.5   3   1.5      3    1.5    3           </a:t>
            </a:r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 smtClean="0">
                <a:solidFill>
                  <a:srgbClr val="FF0000"/>
                </a:solidFill>
              </a:rPr>
              <a:t>    1.5    3    1.5     3    1.5    3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1.5  7.5  1.5    12 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>
                <a:solidFill>
                  <a:srgbClr val="FF0000"/>
                </a:solidFill>
              </a:rPr>
              <a:t>1.5  </a:t>
            </a:r>
            <a:r>
              <a:rPr lang="en-US" sz="1600" dirty="0" smtClean="0">
                <a:solidFill>
                  <a:srgbClr val="FF0000"/>
                </a:solidFill>
              </a:rPr>
              <a:t> 12          </a:t>
            </a:r>
            <a:r>
              <a:rPr lang="en-US" sz="1600" dirty="0">
                <a:solidFill>
                  <a:srgbClr val="FF0000"/>
                </a:solidFill>
              </a:rPr>
              <a:t>3    1.5 </a:t>
            </a:r>
            <a:r>
              <a:rPr lang="en-US" sz="1600" dirty="0" smtClean="0">
                <a:solidFill>
                  <a:srgbClr val="FF0000"/>
                </a:solidFill>
              </a:rPr>
              <a:t>   </a:t>
            </a:r>
            <a:r>
              <a:rPr lang="en-US" sz="1600" dirty="0">
                <a:solidFill>
                  <a:srgbClr val="FF0000"/>
                </a:solidFill>
              </a:rPr>
              <a:t>3   1.5     </a:t>
            </a:r>
            <a:r>
              <a:rPr lang="en-US" sz="1600" dirty="0" smtClean="0">
                <a:solidFill>
                  <a:srgbClr val="FF0000"/>
                </a:solidFill>
              </a:rPr>
              <a:t> 3   </a:t>
            </a:r>
            <a:r>
              <a:rPr lang="en-US" sz="1600" dirty="0">
                <a:solidFill>
                  <a:srgbClr val="FF0000"/>
                </a:solidFill>
              </a:rPr>
              <a:t>1.5    3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2100" y="4127341"/>
            <a:ext cx="1034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52.5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= 40.5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= 55.5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________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148.5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460" y="2373416"/>
            <a:ext cx="88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Duration Multiplier  (Total Notes / Total Beats)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(Beats Per Minute / Sec Per Min)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1.75    =  (42 	  	/ 		48)	   *	(120			      /	60)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834" y="4127341"/>
            <a:ext cx="2042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2100" y="3440826"/>
            <a:ext cx="1034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Total Notes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42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Total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Beats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48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088" y="3833043"/>
            <a:ext cx="668024" cy="205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84753" y="4405139"/>
            <a:ext cx="194493" cy="423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r>
              <a:rPr lang="en-US" dirty="0" smtClean="0"/>
              <a:t>Proof of Concept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432" y="4679470"/>
            <a:ext cx="85549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Total 	= Note Weights * All Multipliers 	= 69 * 1.75 			= 120.75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Total 	= Interval Weights * All Multipliers	= 148.5 * 1.75 		= 259.875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Score 	= Note Total + Interval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		= 120.75 + 259.875	= 380.625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TwinkleTwinkleWebsiteJust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579"/>
            <a:ext cx="9144000" cy="1339866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7" idx="1"/>
          </p:cNvCxnSpPr>
          <p:nvPr/>
        </p:nvCxnSpPr>
        <p:spPr>
          <a:xfrm rot="10800000" flipH="1">
            <a:off x="237432" y="3524120"/>
            <a:ext cx="1169776" cy="2448013"/>
          </a:xfrm>
          <a:prstGeom prst="curvedConnector4">
            <a:avLst>
              <a:gd name="adj1" fmla="val -19542"/>
              <a:gd name="adj2" fmla="val 764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V="1">
            <a:off x="7403705" y="4048838"/>
            <a:ext cx="1807814" cy="75837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772910" y="3524119"/>
            <a:ext cx="1063987" cy="1155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1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http://www.zsgenetics.com/wp-content/uploads/2013/01/dna-split-504x482.</a:t>
            </a:r>
            <a:r>
              <a:rPr lang="en-US" dirty="0" smtClean="0">
                <a:hlinkClick r:id="rId3"/>
              </a:rPr>
              <a:t>png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7" y="1658291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806" y="27700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  <p:pic>
        <p:nvPicPr>
          <p:cNvPr id="6" name="Picture 5" descr="BGExample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9" y="5598090"/>
            <a:ext cx="5016500" cy="86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string and percussion instruments do not suffer as large a difference, but intervals between those notes impose varying difficulties analogously.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6" name="Picture 5" descr="BGViolinExample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98" y="5613056"/>
            <a:ext cx="5006375" cy="7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offers us the capability to build upon </a:t>
            </a:r>
            <a:r>
              <a:rPr lang="en-US" dirty="0" smtClean="0"/>
              <a:t>these insights </a:t>
            </a:r>
            <a:r>
              <a:rPr lang="en-US" dirty="0"/>
              <a:t>by relaxing the cognitive load required to measure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We can “decipher the music genome” through computing.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NAMus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2" b="6816"/>
          <a:stretch/>
        </p:blipFill>
        <p:spPr>
          <a:xfrm>
            <a:off x="1807634" y="4460500"/>
            <a:ext cx="5538257" cy="2221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7119" y="6428576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[2]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929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Educators, performers, professionals, composers, publishers, </a:t>
            </a:r>
            <a:r>
              <a:rPr lang="en-US" dirty="0" smtClean="0"/>
              <a:t>students, and </a:t>
            </a:r>
            <a:r>
              <a:rPr lang="en-US" dirty="0"/>
              <a:t>more can leverage this technology to simplify their work.</a:t>
            </a:r>
          </a:p>
        </p:txBody>
      </p:sp>
    </p:spTree>
    <p:extLst>
      <p:ext uri="{BB962C8B-B14F-4D97-AF65-F5344CB8AC3E}">
        <p14:creationId xmlns:p14="http://schemas.microsoft.com/office/powerpoint/2010/main" val="312758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TwinkleTwinkleLittle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0" y="3009900"/>
            <a:ext cx="7454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00" y="2527069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9034" y="4127341"/>
            <a:ext cx="62632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sz="1600" dirty="0" smtClean="0">
                <a:solidFill>
                  <a:srgbClr val="FF0000"/>
                </a:solidFill>
              </a:rPr>
              <a:t>C4  C4  G4  G4   A4  A4  G4      F4  F4  E4  E4     D4  D4  C4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G4  G4  F4  F4      E4  E4  D4          G4  G4  F4  F4     E4  E4   D4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C4  C4  G4  G4     A4  A4  G4        F4   F4   E4  E4     D4  D4  C4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5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12696</TotalTime>
  <Words>1172</Words>
  <Application>Microsoft Macintosh PowerPoint</Application>
  <PresentationFormat>On-screen Show (4:3)</PresentationFormat>
  <Paragraphs>227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Genesis</vt:lpstr>
      <vt:lpstr>Musiplectics Computational Assessment of the Complexity of Music Scores </vt:lpstr>
      <vt:lpstr>Contents</vt:lpstr>
      <vt:lpstr>Insights</vt:lpstr>
      <vt:lpstr>Insights</vt:lpstr>
      <vt:lpstr>Insights</vt:lpstr>
      <vt:lpstr>Insights</vt:lpstr>
      <vt:lpstr>Overview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Proof of Concept</vt:lpstr>
      <vt:lpstr>Contributions</vt:lpstr>
      <vt:lpstr>Questions</vt:lpstr>
      <vt:lpstr>Images</vt:lpstr>
      <vt:lpstr>User Questions and Needs</vt:lpstr>
      <vt:lpstr>Problem</vt:lpstr>
      <vt:lpstr>Solution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52</cp:revision>
  <dcterms:created xsi:type="dcterms:W3CDTF">2015-03-17T20:02:25Z</dcterms:created>
  <dcterms:modified xsi:type="dcterms:W3CDTF">2015-04-16T18:27:57Z</dcterms:modified>
</cp:coreProperties>
</file>