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1"/>
  </p:notesMasterIdLst>
  <p:sldIdLst>
    <p:sldId id="256" r:id="rId2"/>
    <p:sldId id="257" r:id="rId3"/>
    <p:sldId id="272" r:id="rId4"/>
    <p:sldId id="276" r:id="rId5"/>
    <p:sldId id="274" r:id="rId6"/>
    <p:sldId id="275" r:id="rId7"/>
    <p:sldId id="269" r:id="rId8"/>
    <p:sldId id="295" r:id="rId9"/>
    <p:sldId id="296" r:id="rId10"/>
    <p:sldId id="297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9" r:id="rId23"/>
    <p:sldId id="288" r:id="rId24"/>
    <p:sldId id="271" r:id="rId25"/>
    <p:sldId id="291" r:id="rId26"/>
    <p:sldId id="292" r:id="rId27"/>
    <p:sldId id="293" r:id="rId28"/>
    <p:sldId id="294" r:id="rId29"/>
    <p:sldId id="298" r:id="rId30"/>
    <p:sldId id="299" r:id="rId31"/>
    <p:sldId id="300" r:id="rId32"/>
    <p:sldId id="270" r:id="rId33"/>
    <p:sldId id="268" r:id="rId34"/>
    <p:sldId id="273" r:id="rId35"/>
    <p:sldId id="258" r:id="rId36"/>
    <p:sldId id="259" r:id="rId37"/>
    <p:sldId id="264" r:id="rId38"/>
    <p:sldId id="266" r:id="rId39"/>
    <p:sldId id="301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6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35310-D129-BD41-ADEC-F3DCA2ABEF1F}" type="datetimeFigureOut">
              <a:rPr lang="en-US" smtClean="0"/>
              <a:t>4/16/15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E73BB-2898-FC45-8D5E-0919D848A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3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bioinformatics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www.zsgenetics.com</a:t>
            </a:r>
            <a:r>
              <a:rPr lang="en-US" dirty="0" smtClean="0"/>
              <a:t>/sample-preparation/#!</a:t>
            </a:r>
            <a:r>
              <a:rPr lang="en-US" dirty="0" err="1" smtClean="0"/>
              <a:t>prettyPhoto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E73BB-2898-FC45-8D5E-0919D848AC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43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articulations so multiplied by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E73BB-2898-FC45-8D5E-0919D848AC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73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dynamics so multiplied by 1.5 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E73BB-2898-FC45-8D5E-0919D848AC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73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of C so multiplier</a:t>
            </a:r>
            <a:r>
              <a:rPr lang="en-US" baseline="0" dirty="0" smtClean="0"/>
              <a:t> is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E73BB-2898-FC45-8D5E-0919D848AC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7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E73BB-2898-FC45-8D5E-0919D848AC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55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ickey.cs.vt.edu/" TargetMode="External"/><Relationship Id="rId3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sgenetics.com/wp-content/uploads/2013/01/dna-split-504x482.png" TargetMode="External"/><Relationship Id="rId4" Type="http://schemas.openxmlformats.org/officeDocument/2006/relationships/hyperlink" Target="https://s-media-cache-ak0.pinimg.com/originals/49/0a/eb/490aeb9159c5b3044035cfbf7e4a19f3.jp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dfuneralguide.co.uk/wordpress/wp-content/uploads/2013/04/two-cartoon-men-yelling.jpg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wsxethan/MusicScoring" TargetMode="External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ickey.cs.vt.edu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Musiplectics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/>
              <a:t>Computational Assessment of the Complexity of Music Scores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Ethan Holder</a:t>
            </a:r>
          </a:p>
          <a:p>
            <a:r>
              <a:rPr lang="en-US" dirty="0" smtClean="0"/>
              <a:t>Advisor: Eli </a:t>
            </a:r>
            <a:r>
              <a:rPr lang="en-US" dirty="0" err="1" smtClean="0"/>
              <a:t>Tilevich</a:t>
            </a:r>
            <a:r>
              <a:rPr lang="en-US" dirty="0" smtClean="0"/>
              <a:t> (CS)</a:t>
            </a:r>
            <a:endParaRPr lang="en-US" dirty="0"/>
          </a:p>
          <a:p>
            <a:r>
              <a:rPr lang="en-US" dirty="0" smtClean="0"/>
              <a:t>Committee Members: Amy </a:t>
            </a:r>
            <a:r>
              <a:rPr lang="en-US" dirty="0" err="1" smtClean="0"/>
              <a:t>Gillick</a:t>
            </a:r>
            <a:r>
              <a:rPr lang="en-US" dirty="0"/>
              <a:t> </a:t>
            </a:r>
            <a:r>
              <a:rPr lang="en-US" dirty="0" smtClean="0"/>
              <a:t>(Music) and</a:t>
            </a:r>
            <a:r>
              <a:rPr lang="en-US" dirty="0" smtClean="0"/>
              <a:t> </a:t>
            </a:r>
            <a:r>
              <a:rPr lang="en-US" dirty="0" smtClean="0"/>
              <a:t>R. Ben </a:t>
            </a:r>
            <a:r>
              <a:rPr lang="en-US" dirty="0" smtClean="0"/>
              <a:t>Knapp (ICAT)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55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Leverage </a:t>
            </a:r>
            <a:r>
              <a:rPr lang="en-US" sz="2400" dirty="0" smtClean="0"/>
              <a:t>outside experts </a:t>
            </a:r>
            <a:r>
              <a:rPr lang="en-US" sz="2400" dirty="0"/>
              <a:t>to </a:t>
            </a:r>
            <a:r>
              <a:rPr lang="en-US" sz="2400" dirty="0" smtClean="0"/>
              <a:t>determine complexity parameters for </a:t>
            </a:r>
            <a:r>
              <a:rPr lang="en-US" sz="2400" dirty="0"/>
              <a:t>individual </a:t>
            </a:r>
            <a:r>
              <a:rPr lang="en-US" sz="2400" dirty="0" smtClean="0"/>
              <a:t>musical elements </a:t>
            </a:r>
            <a:r>
              <a:rPr lang="en-US" sz="2400" dirty="0"/>
              <a:t>on each instrument</a:t>
            </a:r>
            <a:r>
              <a:rPr lang="en-US" sz="2400" dirty="0" smtClean="0"/>
              <a:t>.</a:t>
            </a:r>
          </a:p>
          <a:p>
            <a:pPr lvl="1"/>
            <a:r>
              <a:rPr lang="en-US" dirty="0" err="1" smtClean="0"/>
              <a:t>Qualtrics</a:t>
            </a:r>
            <a:r>
              <a:rPr lang="en-US" dirty="0" smtClean="0"/>
              <a:t> Survey</a:t>
            </a:r>
          </a:p>
          <a:p>
            <a:pPr lvl="1"/>
            <a:r>
              <a:rPr lang="en-US" dirty="0" smtClean="0"/>
              <a:t>Awaiting IRB Approval</a:t>
            </a:r>
          </a:p>
          <a:p>
            <a:r>
              <a:rPr lang="en-US" sz="2400" dirty="0" smtClean="0"/>
              <a:t>Use our own parameters until we have conclusive new ones.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08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 descr="TwinkleTwinkleLittleSt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0" y="3009900"/>
            <a:ext cx="74549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42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 descr="TwinkleTwinkleLittleSt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0" y="3009900"/>
            <a:ext cx="7454900" cy="3848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7400" y="2527069"/>
            <a:ext cx="76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99034" y="4127341"/>
            <a:ext cx="62632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</a:t>
            </a:r>
            <a:r>
              <a:rPr lang="en-US" sz="1600" dirty="0" smtClean="0">
                <a:solidFill>
                  <a:srgbClr val="FF0000"/>
                </a:solidFill>
              </a:rPr>
              <a:t>C4  C4  G4  G4   A4  A4  G4      F4  F4  E4  E4     D4  D4  C4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sz="1600" dirty="0" smtClean="0">
                <a:solidFill>
                  <a:srgbClr val="FF0000"/>
                </a:solidFill>
              </a:rPr>
              <a:t>G4  G4  F4  F4      E4  E4  D4          G4  G4  F4  F4     E4  E4   D4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  </a:t>
            </a:r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C4  C4  G4  G4     A4  A4  G4        F4   F4   E4  E4     D4  D4  C4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559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 descr="TwinkleTwinkleLittleSt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0" y="3009900"/>
            <a:ext cx="7454900" cy="3848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7400" y="2527069"/>
            <a:ext cx="152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 Weights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99034" y="4127341"/>
            <a:ext cx="607472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sz="1600" dirty="0" smtClean="0">
                <a:solidFill>
                  <a:srgbClr val="FF0000"/>
                </a:solidFill>
              </a:rPr>
              <a:t>1     1     1    1       2     2    1           1    1     1    1       1    1     1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sz="1600" dirty="0" smtClean="0">
                <a:solidFill>
                  <a:srgbClr val="FF0000"/>
                </a:solidFill>
              </a:rPr>
              <a:t>1      1     1     1       1     1      1           1      1     1     1       1      1     1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  </a:t>
            </a:r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1     1      1     1       2     2     1            1     1     1     1       1     1      1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704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 descr="TwinkleTwinkleLittleSt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0" y="3009900"/>
            <a:ext cx="7454900" cy="3848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7400" y="2527069"/>
            <a:ext cx="4400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 Weights with Articulations Multiplier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99034" y="4127341"/>
            <a:ext cx="607472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sz="1600" dirty="0" smtClean="0">
                <a:solidFill>
                  <a:srgbClr val="FF0000"/>
                </a:solidFill>
              </a:rPr>
              <a:t>1     1     1    1       2     2    1           1    1     1    1       1    1     1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sz="1600" dirty="0" smtClean="0">
                <a:solidFill>
                  <a:srgbClr val="FF0000"/>
                </a:solidFill>
              </a:rPr>
              <a:t>1      1     1     1       1     1      1           1      1     1     1       1      1     1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  </a:t>
            </a:r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1     1      1     1       2     2     1            1     1     1     1       1     1      1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14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 descr="TwinkleTwinkleLittleSt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0" y="3009900"/>
            <a:ext cx="7454900" cy="3848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7400" y="2527069"/>
            <a:ext cx="5970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 Weights with Articulations and Dynamics Multipliers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99034" y="4127341"/>
            <a:ext cx="622996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</a:t>
            </a:r>
            <a:r>
              <a:rPr lang="en-US" sz="1600" dirty="0" smtClean="0">
                <a:solidFill>
                  <a:srgbClr val="FF0000"/>
                </a:solidFill>
              </a:rPr>
              <a:t>1.5  1.5  1.5  1.5     3     </a:t>
            </a:r>
            <a:r>
              <a:rPr lang="en-US" sz="1600" dirty="0">
                <a:solidFill>
                  <a:srgbClr val="FF0000"/>
                </a:solidFill>
              </a:rPr>
              <a:t>3</a:t>
            </a:r>
            <a:r>
              <a:rPr lang="en-US" sz="1600" dirty="0" smtClean="0">
                <a:solidFill>
                  <a:srgbClr val="FF0000"/>
                </a:solidFill>
              </a:rPr>
              <a:t>   1.5      1.5  1.5  1.5  1.5   1.5  1.5  1.5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sz="1600" dirty="0" smtClean="0">
                <a:solidFill>
                  <a:srgbClr val="FF0000"/>
                </a:solidFill>
              </a:rPr>
              <a:t>1.5  1.5  1.5   1.5   1.5  1.5   1.5        1.5   1.5  1.5   1.5   1.5  1.5  1.5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  </a:t>
            </a:r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</a:t>
            </a:r>
            <a:r>
              <a:rPr lang="en-US" sz="1600" dirty="0">
                <a:solidFill>
                  <a:srgbClr val="FF0000"/>
                </a:solidFill>
              </a:rPr>
              <a:t>1.5  1.5  1.5  1.5     </a:t>
            </a:r>
            <a:r>
              <a:rPr lang="en-US" sz="1600" dirty="0" smtClean="0">
                <a:solidFill>
                  <a:srgbClr val="FF0000"/>
                </a:solidFill>
              </a:rPr>
              <a:t> 3     </a:t>
            </a:r>
            <a:r>
              <a:rPr lang="en-US" sz="1600" dirty="0">
                <a:solidFill>
                  <a:srgbClr val="FF0000"/>
                </a:solidFill>
              </a:rPr>
              <a:t>3   </a:t>
            </a:r>
            <a:r>
              <a:rPr lang="en-US" sz="1600" dirty="0" smtClean="0">
                <a:solidFill>
                  <a:srgbClr val="FF0000"/>
                </a:solidFill>
              </a:rPr>
              <a:t> 1.5        1.5  </a:t>
            </a:r>
            <a:r>
              <a:rPr lang="en-US" sz="1600" dirty="0">
                <a:solidFill>
                  <a:srgbClr val="FF0000"/>
                </a:solidFill>
              </a:rPr>
              <a:t>1.5  1.5  1.5   </a:t>
            </a:r>
            <a:r>
              <a:rPr lang="en-US" sz="1600" dirty="0" smtClean="0">
                <a:solidFill>
                  <a:srgbClr val="FF0000"/>
                </a:solidFill>
              </a:rPr>
              <a:t> 1.5  </a:t>
            </a:r>
            <a:r>
              <a:rPr lang="en-US" sz="1600" dirty="0">
                <a:solidFill>
                  <a:srgbClr val="FF0000"/>
                </a:solidFill>
              </a:rPr>
              <a:t>1.5  1.5</a:t>
            </a:r>
          </a:p>
        </p:txBody>
      </p:sp>
    </p:spTree>
    <p:extLst>
      <p:ext uri="{BB962C8B-B14F-4D97-AF65-F5344CB8AC3E}">
        <p14:creationId xmlns:p14="http://schemas.microsoft.com/office/powerpoint/2010/main" val="3876558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 descr="TwinkleTwinkleLittleSt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09900"/>
            <a:ext cx="7454900" cy="3848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7400" y="2527069"/>
            <a:ext cx="7524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 Weights with Articulations, Dynamics, and Key Signature Multipliers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8834" y="4127341"/>
            <a:ext cx="62950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</a:t>
            </a:r>
            <a:r>
              <a:rPr lang="en-US" sz="1600" dirty="0" smtClean="0">
                <a:solidFill>
                  <a:srgbClr val="FF0000"/>
                </a:solidFill>
              </a:rPr>
              <a:t>1.5  1.5  1.5  1.5     3     </a:t>
            </a:r>
            <a:r>
              <a:rPr lang="en-US" sz="1600" dirty="0">
                <a:solidFill>
                  <a:srgbClr val="FF0000"/>
                </a:solidFill>
              </a:rPr>
              <a:t>3</a:t>
            </a:r>
            <a:r>
              <a:rPr lang="en-US" sz="1600" dirty="0" smtClean="0">
                <a:solidFill>
                  <a:srgbClr val="FF0000"/>
                </a:solidFill>
              </a:rPr>
              <a:t>   1.5      1.5  1.5  1.5  1.5   1.5  1.5  1.5   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sz="1600" dirty="0" smtClean="0">
                <a:solidFill>
                  <a:srgbClr val="FF0000"/>
                </a:solidFill>
              </a:rPr>
              <a:t>1.5  1.5  1.5   1.5   1.5  1.5   1.5        1.5   1.5  1.5   1.5   1.5  1.5  1.5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  </a:t>
            </a:r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</a:t>
            </a:r>
            <a:r>
              <a:rPr lang="en-US" sz="1600" dirty="0">
                <a:solidFill>
                  <a:srgbClr val="FF0000"/>
                </a:solidFill>
              </a:rPr>
              <a:t>1.5  1.5  1.5  1.5     </a:t>
            </a:r>
            <a:r>
              <a:rPr lang="en-US" sz="1600" dirty="0" smtClean="0">
                <a:solidFill>
                  <a:srgbClr val="FF0000"/>
                </a:solidFill>
              </a:rPr>
              <a:t> 3     </a:t>
            </a:r>
            <a:r>
              <a:rPr lang="en-US" sz="1600" dirty="0">
                <a:solidFill>
                  <a:srgbClr val="FF0000"/>
                </a:solidFill>
              </a:rPr>
              <a:t>3   </a:t>
            </a:r>
            <a:r>
              <a:rPr lang="en-US" sz="1600" dirty="0" smtClean="0">
                <a:solidFill>
                  <a:srgbClr val="FF0000"/>
                </a:solidFill>
              </a:rPr>
              <a:t> 1.5        1.5  </a:t>
            </a:r>
            <a:r>
              <a:rPr lang="en-US" sz="1600" dirty="0">
                <a:solidFill>
                  <a:srgbClr val="FF0000"/>
                </a:solidFill>
              </a:rPr>
              <a:t>1.5  1.5  1.5   </a:t>
            </a:r>
            <a:r>
              <a:rPr lang="en-US" sz="1600" dirty="0" smtClean="0">
                <a:solidFill>
                  <a:srgbClr val="FF0000"/>
                </a:solidFill>
              </a:rPr>
              <a:t> 1.5  </a:t>
            </a:r>
            <a:r>
              <a:rPr lang="en-US" sz="1600" dirty="0">
                <a:solidFill>
                  <a:srgbClr val="FF0000"/>
                </a:solidFill>
              </a:rPr>
              <a:t>1.5  1.5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12100" y="4127341"/>
            <a:ext cx="10343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1600" dirty="0" smtClean="0">
                <a:solidFill>
                  <a:srgbClr val="FF0000"/>
                </a:solidFill>
              </a:rPr>
              <a:t>= 24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sz="1600" dirty="0" smtClean="0">
                <a:solidFill>
                  <a:srgbClr val="FF0000"/>
                </a:solidFill>
              </a:rPr>
              <a:t>= 21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  </a:t>
            </a:r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= 24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________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 69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928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 descr="TwinkleTwinkleLittleSt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0" y="3009900"/>
            <a:ext cx="7454900" cy="3848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7400" y="2527069"/>
            <a:ext cx="103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Intervals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9034" y="4127341"/>
            <a:ext cx="607472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 1     5    1       2     1    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 smtClean="0">
                <a:solidFill>
                  <a:srgbClr val="FF0000"/>
                </a:solidFill>
              </a:rPr>
              <a:t>           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 smtClean="0">
                <a:solidFill>
                  <a:srgbClr val="FF0000"/>
                </a:solidFill>
              </a:rPr>
              <a:t>    1     2    1       2    1     2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sz="1600" dirty="0">
                <a:solidFill>
                  <a:srgbClr val="FF0000"/>
                </a:solidFill>
              </a:rPr>
              <a:t>5</a:t>
            </a:r>
            <a:r>
              <a:rPr lang="en-US" sz="1600" dirty="0" smtClean="0">
                <a:solidFill>
                  <a:srgbClr val="FF0000"/>
                </a:solidFill>
              </a:rPr>
              <a:t>      1     2     1       2     1      2           4      1     2     1       2      1     2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  </a:t>
            </a:r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2     1      5     1       2     1     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 smtClean="0">
                <a:solidFill>
                  <a:srgbClr val="FF0000"/>
                </a:solidFill>
              </a:rPr>
              <a:t>            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 smtClean="0">
                <a:solidFill>
                  <a:srgbClr val="FF0000"/>
                </a:solidFill>
              </a:rPr>
              <a:t>     1     2     1       2     1      2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349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 descr="TwinkleTwinkleLittleSt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0" y="3009900"/>
            <a:ext cx="7454900" cy="3848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7400" y="2527069"/>
            <a:ext cx="179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Interval Weights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9034" y="4127341"/>
            <a:ext cx="607472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 1     5    1       8     1    8           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 smtClean="0">
                <a:solidFill>
                  <a:srgbClr val="FF0000"/>
                </a:solidFill>
              </a:rPr>
              <a:t>    1     2    1       2    1     2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sz="1600" dirty="0">
                <a:solidFill>
                  <a:srgbClr val="FF0000"/>
                </a:solidFill>
              </a:rPr>
              <a:t>5</a:t>
            </a:r>
            <a:r>
              <a:rPr lang="en-US" sz="1600" dirty="0" smtClean="0">
                <a:solidFill>
                  <a:srgbClr val="FF0000"/>
                </a:solidFill>
              </a:rPr>
              <a:t>      1     2     1       2     1      2           4      1     2     1       2      1     2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  </a:t>
            </a:r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2     1      5     1       8     1     8            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 smtClean="0">
                <a:solidFill>
                  <a:srgbClr val="FF0000"/>
                </a:solidFill>
              </a:rPr>
              <a:t>     1     2     1       2     1      2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533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 descr="TwinkleTwinkleLittleSt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0" y="3009900"/>
            <a:ext cx="7454900" cy="3848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7400" y="2527069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Interval Weights with Articulations Multiplier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9034" y="4127341"/>
            <a:ext cx="607472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 1     5    1       8     1    8           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 smtClean="0">
                <a:solidFill>
                  <a:srgbClr val="FF0000"/>
                </a:solidFill>
              </a:rPr>
              <a:t>    1     2    1       2    1     2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sz="1600" dirty="0">
                <a:solidFill>
                  <a:srgbClr val="FF0000"/>
                </a:solidFill>
              </a:rPr>
              <a:t>5</a:t>
            </a:r>
            <a:r>
              <a:rPr lang="en-US" sz="1600" dirty="0" smtClean="0">
                <a:solidFill>
                  <a:srgbClr val="FF0000"/>
                </a:solidFill>
              </a:rPr>
              <a:t>      1     2     1       2     1      2           4      1     2     1       2      1     2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  </a:t>
            </a:r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2     1      5     1       8     1     8            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 smtClean="0">
                <a:solidFill>
                  <a:srgbClr val="FF0000"/>
                </a:solidFill>
              </a:rPr>
              <a:t>     1     2     1       2     1      2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48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Insights</a:t>
            </a:r>
          </a:p>
          <a:p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Example</a:t>
            </a:r>
            <a:endParaRPr lang="en-US" dirty="0"/>
          </a:p>
          <a:p>
            <a:r>
              <a:rPr lang="en-US" dirty="0" smtClean="0"/>
              <a:t>Proof of Concept</a:t>
            </a:r>
          </a:p>
          <a:p>
            <a:r>
              <a:rPr lang="en-US" dirty="0" smtClean="0"/>
              <a:t>Findings</a:t>
            </a:r>
            <a:endParaRPr lang="en-US" dirty="0" smtClean="0"/>
          </a:p>
          <a:p>
            <a:r>
              <a:rPr lang="en-US" dirty="0" smtClean="0"/>
              <a:t>Contributions</a:t>
            </a:r>
            <a:endParaRPr lang="en-US" dirty="0" smtClean="0"/>
          </a:p>
          <a:p>
            <a:r>
              <a:rPr lang="en-US" dirty="0" smtClean="0"/>
              <a:t>Questions?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346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 descr="TwinkleTwinkleLittleSt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0" y="3009900"/>
            <a:ext cx="7454900" cy="3848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7400" y="2527069"/>
            <a:ext cx="624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Interval Weights with Articulations and Dynamics Multipliers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9034" y="4127341"/>
            <a:ext cx="624754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1.5  7.5  1.5    12  1.5  12         3    1.5   3   1.5     3  1.5    3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sz="1600" dirty="0" smtClean="0">
                <a:solidFill>
                  <a:srgbClr val="FF0000"/>
                </a:solidFill>
              </a:rPr>
              <a:t>7.5   1.5   3   1.5      3    1.5    3           </a:t>
            </a:r>
            <a:r>
              <a:rPr lang="en-US" sz="1600" dirty="0">
                <a:solidFill>
                  <a:srgbClr val="FF0000"/>
                </a:solidFill>
              </a:rPr>
              <a:t>6</a:t>
            </a:r>
            <a:r>
              <a:rPr lang="en-US" sz="1600" dirty="0" smtClean="0">
                <a:solidFill>
                  <a:srgbClr val="FF0000"/>
                </a:solidFill>
              </a:rPr>
              <a:t>    1.5    3    1.5     3    1.5    3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  </a:t>
            </a:r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</a:t>
            </a:r>
            <a:r>
              <a:rPr lang="en-US" sz="1600" dirty="0">
                <a:solidFill>
                  <a:srgbClr val="FF0000"/>
                </a:solidFill>
              </a:rPr>
              <a:t>3</a:t>
            </a:r>
            <a:r>
              <a:rPr lang="en-US" sz="1600" dirty="0" smtClean="0">
                <a:solidFill>
                  <a:srgbClr val="FF0000"/>
                </a:solidFill>
              </a:rPr>
              <a:t>    </a:t>
            </a:r>
            <a:r>
              <a:rPr lang="en-US" sz="1600" dirty="0">
                <a:solidFill>
                  <a:srgbClr val="FF0000"/>
                </a:solidFill>
              </a:rPr>
              <a:t>1.5  7.5  1.5    12 </a:t>
            </a:r>
            <a:r>
              <a:rPr lang="en-US" sz="1600" dirty="0" smtClean="0">
                <a:solidFill>
                  <a:srgbClr val="FF0000"/>
                </a:solidFill>
              </a:rPr>
              <a:t>  </a:t>
            </a:r>
            <a:r>
              <a:rPr lang="en-US" sz="1600" dirty="0">
                <a:solidFill>
                  <a:srgbClr val="FF0000"/>
                </a:solidFill>
              </a:rPr>
              <a:t>1.5  </a:t>
            </a:r>
            <a:r>
              <a:rPr lang="en-US" sz="1600" dirty="0" smtClean="0">
                <a:solidFill>
                  <a:srgbClr val="FF0000"/>
                </a:solidFill>
              </a:rPr>
              <a:t> 12          </a:t>
            </a:r>
            <a:r>
              <a:rPr lang="en-US" sz="1600" dirty="0">
                <a:solidFill>
                  <a:srgbClr val="FF0000"/>
                </a:solidFill>
              </a:rPr>
              <a:t>3    1.5 </a:t>
            </a:r>
            <a:r>
              <a:rPr lang="en-US" sz="1600" dirty="0" smtClean="0">
                <a:solidFill>
                  <a:srgbClr val="FF0000"/>
                </a:solidFill>
              </a:rPr>
              <a:t>   </a:t>
            </a:r>
            <a:r>
              <a:rPr lang="en-US" sz="1600" dirty="0">
                <a:solidFill>
                  <a:srgbClr val="FF0000"/>
                </a:solidFill>
              </a:rPr>
              <a:t>3   1.5     </a:t>
            </a:r>
            <a:r>
              <a:rPr lang="en-US" sz="1600" dirty="0" smtClean="0">
                <a:solidFill>
                  <a:srgbClr val="FF0000"/>
                </a:solidFill>
              </a:rPr>
              <a:t> 3   </a:t>
            </a:r>
            <a:r>
              <a:rPr lang="en-US" sz="1600" dirty="0">
                <a:solidFill>
                  <a:srgbClr val="FF0000"/>
                </a:solidFill>
              </a:rPr>
              <a:t>1.5    3</a:t>
            </a:r>
          </a:p>
        </p:txBody>
      </p:sp>
    </p:spTree>
    <p:extLst>
      <p:ext uri="{BB962C8B-B14F-4D97-AF65-F5344CB8AC3E}">
        <p14:creationId xmlns:p14="http://schemas.microsoft.com/office/powerpoint/2010/main" val="3019380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 descr="TwinkleTwinkleLittleSt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09900"/>
            <a:ext cx="7454900" cy="3848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7400" y="2527069"/>
            <a:ext cx="779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Interval Weights with Articulations, Dynamics, and Key Signature Multipliers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8834" y="4127341"/>
            <a:ext cx="624754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1.5  7.5  1.5    12  1.5  12         3    1.5   3   1.5     3  1.5    3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sz="1600" dirty="0" smtClean="0">
                <a:solidFill>
                  <a:srgbClr val="FF0000"/>
                </a:solidFill>
              </a:rPr>
              <a:t>7.5   1.5   3   1.5      3    1.5    3           </a:t>
            </a:r>
            <a:r>
              <a:rPr lang="en-US" sz="1600" dirty="0">
                <a:solidFill>
                  <a:srgbClr val="FF0000"/>
                </a:solidFill>
              </a:rPr>
              <a:t>6</a:t>
            </a:r>
            <a:r>
              <a:rPr lang="en-US" sz="1600" dirty="0" smtClean="0">
                <a:solidFill>
                  <a:srgbClr val="FF0000"/>
                </a:solidFill>
              </a:rPr>
              <a:t>    1.5    3    1.5     3    1.5    3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  </a:t>
            </a:r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</a:t>
            </a:r>
            <a:r>
              <a:rPr lang="en-US" sz="1600" dirty="0">
                <a:solidFill>
                  <a:srgbClr val="FF0000"/>
                </a:solidFill>
              </a:rPr>
              <a:t>3</a:t>
            </a:r>
            <a:r>
              <a:rPr lang="en-US" sz="1600" dirty="0" smtClean="0">
                <a:solidFill>
                  <a:srgbClr val="FF0000"/>
                </a:solidFill>
              </a:rPr>
              <a:t>    </a:t>
            </a:r>
            <a:r>
              <a:rPr lang="en-US" sz="1600" dirty="0">
                <a:solidFill>
                  <a:srgbClr val="FF0000"/>
                </a:solidFill>
              </a:rPr>
              <a:t>1.5  7.5  1.5    12 </a:t>
            </a:r>
            <a:r>
              <a:rPr lang="en-US" sz="1600" dirty="0" smtClean="0">
                <a:solidFill>
                  <a:srgbClr val="FF0000"/>
                </a:solidFill>
              </a:rPr>
              <a:t>  </a:t>
            </a:r>
            <a:r>
              <a:rPr lang="en-US" sz="1600" dirty="0">
                <a:solidFill>
                  <a:srgbClr val="FF0000"/>
                </a:solidFill>
              </a:rPr>
              <a:t>1.5  </a:t>
            </a:r>
            <a:r>
              <a:rPr lang="en-US" sz="1600" dirty="0" smtClean="0">
                <a:solidFill>
                  <a:srgbClr val="FF0000"/>
                </a:solidFill>
              </a:rPr>
              <a:t> 12          </a:t>
            </a:r>
            <a:r>
              <a:rPr lang="en-US" sz="1600" dirty="0">
                <a:solidFill>
                  <a:srgbClr val="FF0000"/>
                </a:solidFill>
              </a:rPr>
              <a:t>3    1.5 </a:t>
            </a:r>
            <a:r>
              <a:rPr lang="en-US" sz="1600" dirty="0" smtClean="0">
                <a:solidFill>
                  <a:srgbClr val="FF0000"/>
                </a:solidFill>
              </a:rPr>
              <a:t>   </a:t>
            </a:r>
            <a:r>
              <a:rPr lang="en-US" sz="1600" dirty="0">
                <a:solidFill>
                  <a:srgbClr val="FF0000"/>
                </a:solidFill>
              </a:rPr>
              <a:t>3   1.5     </a:t>
            </a:r>
            <a:r>
              <a:rPr lang="en-US" sz="1600" dirty="0" smtClean="0">
                <a:solidFill>
                  <a:srgbClr val="FF0000"/>
                </a:solidFill>
              </a:rPr>
              <a:t> 3   </a:t>
            </a:r>
            <a:r>
              <a:rPr lang="en-US" sz="1600" dirty="0">
                <a:solidFill>
                  <a:srgbClr val="FF0000"/>
                </a:solidFill>
              </a:rPr>
              <a:t>1.5    3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12100" y="4127341"/>
            <a:ext cx="10343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1600" dirty="0" smtClean="0">
                <a:solidFill>
                  <a:srgbClr val="FF0000"/>
                </a:solidFill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52.5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sz="1600" dirty="0" smtClean="0">
                <a:solidFill>
                  <a:srgbClr val="FF0000"/>
                </a:solidFill>
              </a:rPr>
              <a:t>= 40.5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  </a:t>
            </a:r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= 55.5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________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148.5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99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 descr="TwinkleTwinkleLittleSt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09900"/>
            <a:ext cx="7454900" cy="3848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7460" y="2373416"/>
            <a:ext cx="8890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 Duration Multiplier  (Total Notes / Total Beats)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(Beats Per Minute / Sec Per Min)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1.75    =  (42 	  	/ 		48)	   *	(120			      /	60)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8834" y="4127341"/>
            <a:ext cx="20427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 </a:t>
            </a:r>
            <a:endParaRPr lang="en-US" sz="1600" dirty="0" smtClean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  </a:t>
            </a:r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12100" y="3440826"/>
            <a:ext cx="10343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Total Notes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42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Total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Beats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48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088" y="3833043"/>
            <a:ext cx="668024" cy="205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84753" y="4405139"/>
            <a:ext cx="194493" cy="4233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19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7432" y="4679470"/>
            <a:ext cx="855493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 Total 	= Note Weights * All Multipliers 	= 69 * 1.75 			= 120.75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Interval Total 	= Interval Weights * All Multipliers	= 148.5 * 1.75 		= 259.875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Score 	= Note Total + Interval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Total		= 120.75 + 259.875	= 380.625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 descr="TwinkleTwinkleWebsiteJustSco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1579"/>
            <a:ext cx="9144000" cy="1339866"/>
          </a:xfrm>
          <a:prstGeom prst="rect">
            <a:avLst/>
          </a:prstGeom>
        </p:spPr>
      </p:pic>
      <p:cxnSp>
        <p:nvCxnSpPr>
          <p:cNvPr id="21" name="Curved Connector 20"/>
          <p:cNvCxnSpPr>
            <a:stCxn id="7" idx="1"/>
          </p:cNvCxnSpPr>
          <p:nvPr/>
        </p:nvCxnSpPr>
        <p:spPr>
          <a:xfrm rot="10800000" flipH="1">
            <a:off x="237432" y="3524120"/>
            <a:ext cx="1169776" cy="2448013"/>
          </a:xfrm>
          <a:prstGeom prst="curvedConnector4">
            <a:avLst>
              <a:gd name="adj1" fmla="val -19542"/>
              <a:gd name="adj2" fmla="val 7640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16200000" flipV="1">
            <a:off x="7403705" y="4048838"/>
            <a:ext cx="1807814" cy="75837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772910" y="3524119"/>
            <a:ext cx="1063987" cy="1155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010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76" y="2542406"/>
            <a:ext cx="3996685" cy="387766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Accepts </a:t>
            </a:r>
            <a:r>
              <a:rPr lang="en-US" dirty="0" err="1" smtClean="0"/>
              <a:t>MusicXML</a:t>
            </a:r>
            <a:r>
              <a:rPr lang="en-US" dirty="0" smtClean="0"/>
              <a:t> files as input (via notation software or OCR conversion).</a:t>
            </a:r>
          </a:p>
          <a:p>
            <a:r>
              <a:rPr lang="en-US" dirty="0" smtClean="0"/>
              <a:t>Tokenizes important musical elements for scoring (notes, intervals, dynamics, articulations, durations, and key signatures).</a:t>
            </a:r>
          </a:p>
          <a:p>
            <a:r>
              <a:rPr lang="en-US" dirty="0" smtClean="0"/>
              <a:t>Weights tokens based on specified complexity parameters.</a:t>
            </a:r>
          </a:p>
          <a:p>
            <a:r>
              <a:rPr lang="en-US" dirty="0" smtClean="0"/>
              <a:t>Aggregates and visualizes score data for consumption.</a:t>
            </a:r>
            <a:endParaRPr lang="en-US" dirty="0"/>
          </a:p>
        </p:txBody>
      </p:sp>
      <p:pic>
        <p:nvPicPr>
          <p:cNvPr id="6" name="Picture 5" descr="JoinedCropp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124" y="2414244"/>
            <a:ext cx="5714612" cy="414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89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 interface for generating complexity scores.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http://mickey.cs.vt.edu/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qrcode.275551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290" y="4187796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40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WebsiteLandingInp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5949"/>
            <a:ext cx="9144000" cy="554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13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Concept</a:t>
            </a:r>
            <a:endParaRPr lang="en-US" dirty="0"/>
          </a:p>
        </p:txBody>
      </p:sp>
      <p:pic>
        <p:nvPicPr>
          <p:cNvPr id="4" name="Content Placeholder 3" descr="WebsiteTab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" b="329"/>
          <a:stretch>
            <a:fillRect/>
          </a:stretch>
        </p:blipFill>
        <p:spPr>
          <a:xfrm>
            <a:off x="0" y="2973859"/>
            <a:ext cx="9109920" cy="3884141"/>
          </a:xfrm>
        </p:spPr>
      </p:pic>
    </p:spTree>
    <p:extLst>
      <p:ext uri="{BB962C8B-B14F-4D97-AF65-F5344CB8AC3E}">
        <p14:creationId xmlns:p14="http://schemas.microsoft.com/office/powerpoint/2010/main" val="2473166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WebsiteDetai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66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 Setup: </a:t>
            </a:r>
          </a:p>
          <a:p>
            <a:pPr lvl="1"/>
            <a:r>
              <a:rPr lang="en-US" dirty="0" smtClean="0"/>
              <a:t>Find manually scored pieces of music </a:t>
            </a:r>
            <a:r>
              <a:rPr lang="en-US" dirty="0"/>
              <a:t>for Bb Clarinet </a:t>
            </a:r>
            <a:r>
              <a:rPr lang="en-US" dirty="0" smtClean="0"/>
              <a:t>from an outside source (Royal Conservatory syllabus).</a:t>
            </a:r>
          </a:p>
          <a:p>
            <a:pPr lvl="1"/>
            <a:r>
              <a:rPr lang="en-US" dirty="0" smtClean="0"/>
              <a:t>Convert these manually scored pieces into </a:t>
            </a:r>
            <a:r>
              <a:rPr lang="en-US" dirty="0" err="1" smtClean="0"/>
              <a:t>MusicXML</a:t>
            </a:r>
            <a:r>
              <a:rPr lang="en-US" dirty="0" smtClean="0"/>
              <a:t> (music OCR software).</a:t>
            </a:r>
          </a:p>
          <a:p>
            <a:pPr lvl="1"/>
            <a:r>
              <a:rPr lang="en-US" dirty="0" smtClean="0"/>
              <a:t>Generate complexity scores for these pieces with our system.</a:t>
            </a:r>
          </a:p>
          <a:p>
            <a:pPr lvl="1"/>
            <a:r>
              <a:rPr lang="en-US" dirty="0" smtClean="0"/>
              <a:t>Compare our complexity scores to the manual scores.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5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408790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Musicians can agree that notes in different registers pose different difficulties on wind instruments, although they may not agree on the magnitude of the difference.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267" y="1658291"/>
            <a:ext cx="3343552" cy="22236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06806" y="2770094"/>
            <a:ext cx="377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[1]</a:t>
            </a:r>
            <a:endParaRPr lang="en-US" sz="1050" dirty="0"/>
          </a:p>
        </p:txBody>
      </p:sp>
      <p:pic>
        <p:nvPicPr>
          <p:cNvPr id="6" name="Picture 5" descr="BGExample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319" y="5598090"/>
            <a:ext cx="5016500" cy="8636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609102" y="4980921"/>
            <a:ext cx="2350495" cy="17923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endParaRPr lang="en-US" dirty="0" smtClean="0"/>
          </a:p>
          <a:p>
            <a:pPr marL="0" indent="0" algn="ctr">
              <a:buFont typeface="Wingdings" pitchFamily="2" charset="2"/>
              <a:buNone/>
            </a:pPr>
            <a:r>
              <a:rPr lang="en-US" sz="13800" dirty="0" smtClean="0"/>
              <a:t>?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4080678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pic>
        <p:nvPicPr>
          <p:cNvPr id="5" name="Picture 4" descr="GradesVsComplexitySco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650" y="2300501"/>
            <a:ext cx="6318868" cy="43057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42807" y="6488668"/>
            <a:ext cx="476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Pieces by Manual Scores (Royal Conservatory)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050" y="3169412"/>
            <a:ext cx="1330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595959"/>
                </a:solidFill>
              </a:rPr>
              <a:t>Complexity</a:t>
            </a:r>
          </a:p>
          <a:p>
            <a:pPr algn="ctr"/>
            <a:r>
              <a:rPr lang="en-US" dirty="0" smtClean="0">
                <a:solidFill>
                  <a:srgbClr val="595959"/>
                </a:solidFill>
              </a:rPr>
              <a:t>Scores</a:t>
            </a: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071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pic>
        <p:nvPicPr>
          <p:cNvPr id="4" name="Picture 3" descr="GradesVsAverageComplexityScoresST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839" y="2308078"/>
            <a:ext cx="6135151" cy="41805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050" y="3169412"/>
            <a:ext cx="1330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595959"/>
                </a:solidFill>
              </a:rPr>
              <a:t>Average</a:t>
            </a:r>
          </a:p>
          <a:p>
            <a:pPr algn="ctr"/>
            <a:r>
              <a:rPr lang="en-US" dirty="0" smtClean="0">
                <a:solidFill>
                  <a:srgbClr val="595959"/>
                </a:solidFill>
              </a:rPr>
              <a:t>Complexity</a:t>
            </a:r>
          </a:p>
          <a:p>
            <a:pPr algn="ctr"/>
            <a:r>
              <a:rPr lang="en-US" dirty="0" smtClean="0">
                <a:solidFill>
                  <a:srgbClr val="595959"/>
                </a:solidFill>
              </a:rPr>
              <a:t>Scores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2807" y="6488668"/>
            <a:ext cx="476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Pieces by Manual Scores (Royal Conservatory)</a:t>
            </a:r>
          </a:p>
        </p:txBody>
      </p:sp>
    </p:spTree>
    <p:extLst>
      <p:ext uri="{BB962C8B-B14F-4D97-AF65-F5344CB8AC3E}">
        <p14:creationId xmlns:p14="http://schemas.microsoft.com/office/powerpoint/2010/main" val="3377909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416" y="2701444"/>
            <a:ext cx="5044943" cy="385477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Our complexity scores largely agree with subjective grades (Royal Conservatory instructional syllabus) of publicly available music pieces for B</a:t>
            </a:r>
            <a:r>
              <a:rPr lang="en-US" sz="1500" dirty="0" smtClean="0">
                <a:latin typeface="ＭＳ ゴシック"/>
                <a:ea typeface="ＭＳ ゴシック"/>
                <a:cs typeface="ＭＳ ゴシック"/>
              </a:rPr>
              <a:t>♭</a:t>
            </a:r>
            <a:r>
              <a:rPr lang="en-US" dirty="0" smtClean="0"/>
              <a:t> Clarinet. </a:t>
            </a:r>
          </a:p>
          <a:p>
            <a:r>
              <a:rPr lang="en-US" dirty="0" smtClean="0"/>
              <a:t>The website automates a meticulous, manual process and provides more consistent results on a ubiquitous platform.</a:t>
            </a:r>
          </a:p>
          <a:p>
            <a:pPr lvl="1"/>
            <a:r>
              <a:rPr lang="en-US" dirty="0" smtClean="0"/>
              <a:t>Also a proof of concept for future instruments.</a:t>
            </a:r>
          </a:p>
          <a:p>
            <a:r>
              <a:rPr lang="en-US" dirty="0" smtClean="0"/>
              <a:t>The initial results have been submitted to ONWARD’15 for publication.</a:t>
            </a:r>
            <a:endParaRPr lang="en-US" dirty="0"/>
          </a:p>
        </p:txBody>
      </p:sp>
      <p:pic>
        <p:nvPicPr>
          <p:cNvPr id="6" name="Picture 5" descr="GradesVsAverageComplexityScoresST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189" y="3356832"/>
            <a:ext cx="3874115" cy="263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23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3800" dirty="0" smtClean="0"/>
              <a:t>?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104780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http://www.goodfuneralguide.co.uk/wordpress/wp-content/uploads/2013/04/two-cartoon-men-</a:t>
            </a:r>
            <a:r>
              <a:rPr lang="en-US" dirty="0" smtClean="0">
                <a:hlinkClick r:id="rId2"/>
              </a:rPr>
              <a:t>yelling.jpg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http://www.zsgenetics.com/wp-content/uploads/2013/01/dna-split-504x482.</a:t>
            </a:r>
            <a:r>
              <a:rPr lang="en-US" dirty="0" smtClean="0">
                <a:hlinkClick r:id="rId3"/>
              </a:rPr>
              <a:t>png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4"/>
              </a:rPr>
              <a:t>https://s-media-cache-ak0.pinimg.com/originals/49/0a/eb/490aeb9159c5b3044035cfbf7e4a19f3.</a:t>
            </a:r>
            <a:r>
              <a:rPr lang="en-US" dirty="0" smtClean="0">
                <a:hlinkClick r:id="rId4"/>
              </a:rPr>
              <a:t>jpg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85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Questions and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2600917" cy="400352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How difficult is this piece</a:t>
            </a:r>
            <a:r>
              <a:rPr lang="en-US" dirty="0"/>
              <a:t> </a:t>
            </a:r>
            <a:r>
              <a:rPr lang="en-US" dirty="0" smtClean="0"/>
              <a:t>of music?</a:t>
            </a:r>
          </a:p>
          <a:p>
            <a:r>
              <a:rPr lang="en-US" dirty="0" smtClean="0"/>
              <a:t>What makes this piece of music more or less difficult than others?</a:t>
            </a:r>
          </a:p>
          <a:p>
            <a:r>
              <a:rPr lang="en-US" dirty="0" smtClean="0"/>
              <a:t>What portion of this piece is the most difficult?</a:t>
            </a:r>
          </a:p>
          <a:p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5" name="Picture 4" descr="Screen Shot 2015-03-17 at 4.07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319" y="1830708"/>
            <a:ext cx="5209881" cy="479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87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Educators and performers need </a:t>
            </a:r>
            <a:r>
              <a:rPr lang="en-US" dirty="0" smtClean="0"/>
              <a:t>answers to those questions </a:t>
            </a:r>
            <a:r>
              <a:rPr lang="en-US" dirty="0"/>
              <a:t>at a glance before they decide to purchase or practice a piece.</a:t>
            </a:r>
            <a:endParaRPr lang="en-US" dirty="0" smtClean="0"/>
          </a:p>
          <a:p>
            <a:r>
              <a:rPr lang="en-US" dirty="0" smtClean="0"/>
              <a:t>There is currently no objective process for </a:t>
            </a:r>
            <a:r>
              <a:rPr lang="en-US" dirty="0" smtClean="0"/>
              <a:t>answering these questions.</a:t>
            </a:r>
            <a:endParaRPr lang="en-US" dirty="0" smtClean="0"/>
          </a:p>
          <a:p>
            <a:r>
              <a:rPr lang="en-US" dirty="0" smtClean="0"/>
              <a:t>Determining </a:t>
            </a:r>
            <a:r>
              <a:rPr lang="en-US" dirty="0" smtClean="0"/>
              <a:t>the answers </a:t>
            </a:r>
            <a:r>
              <a:rPr lang="en-US" dirty="0" smtClean="0"/>
              <a:t>for your own playing level is a tedious, error prone process.</a:t>
            </a:r>
          </a:p>
        </p:txBody>
      </p:sp>
    </p:spTree>
    <p:extLst>
      <p:ext uri="{BB962C8B-B14F-4D97-AF65-F5344CB8AC3E}">
        <p14:creationId xmlns:p14="http://schemas.microsoft.com/office/powerpoint/2010/main" val="2763426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educators and performers an objective means to quickly determine the complexity of a piece of music relative to their own level of play.</a:t>
            </a:r>
          </a:p>
          <a:p>
            <a:r>
              <a:rPr lang="en-US" dirty="0">
                <a:hlinkClick r:id="rId2"/>
              </a:rPr>
              <a:t>http://mickey.cs.vt.edu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https://github.com/xwsxethan/</a:t>
            </a:r>
            <a:r>
              <a:rPr lang="en-US" dirty="0" smtClean="0">
                <a:hlinkClick r:id="rId3"/>
              </a:rPr>
              <a:t>MusicScoring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qrcode.2755513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416" y="5038788"/>
            <a:ext cx="1819212" cy="181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765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91857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Expanding instrument complexity parameters.</a:t>
            </a:r>
          </a:p>
          <a:p>
            <a:r>
              <a:rPr lang="en-US" dirty="0" smtClean="0"/>
              <a:t>Presenting </a:t>
            </a:r>
            <a:r>
              <a:rPr lang="en-US" dirty="0" smtClean="0"/>
              <a:t>at </a:t>
            </a:r>
            <a:r>
              <a:rPr lang="en-US" dirty="0" smtClean="0"/>
              <a:t>ICAT day in the Moss Arts Center.</a:t>
            </a:r>
            <a:endParaRPr lang="en-US" dirty="0" smtClean="0"/>
          </a:p>
          <a:p>
            <a:r>
              <a:rPr lang="en-US" dirty="0" smtClean="0"/>
              <a:t>Leveraging </a:t>
            </a:r>
            <a:r>
              <a:rPr lang="en-US" dirty="0" smtClean="0"/>
              <a:t>other research to expand the </a:t>
            </a:r>
            <a:r>
              <a:rPr lang="en-US" dirty="0" err="1" smtClean="0"/>
              <a:t>toolchain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Music OCR, MIDI conversion</a:t>
            </a:r>
            <a:endParaRPr lang="en-US" dirty="0" smtClean="0"/>
          </a:p>
          <a:p>
            <a:r>
              <a:rPr lang="en-US" dirty="0" smtClean="0"/>
              <a:t>Surveying </a:t>
            </a:r>
            <a:r>
              <a:rPr lang="en-US" dirty="0" smtClean="0"/>
              <a:t>experts </a:t>
            </a:r>
            <a:r>
              <a:rPr lang="en-US" dirty="0" smtClean="0"/>
              <a:t>for </a:t>
            </a:r>
            <a:r>
              <a:rPr lang="en-US" dirty="0" smtClean="0"/>
              <a:t>baseline complexity parameters.</a:t>
            </a:r>
            <a:endParaRPr lang="en-US" dirty="0" smtClean="0"/>
          </a:p>
          <a:p>
            <a:r>
              <a:rPr lang="en-US" dirty="0" smtClean="0"/>
              <a:t>Integrating with </a:t>
            </a:r>
            <a:r>
              <a:rPr lang="en-US" dirty="0" smtClean="0"/>
              <a:t>existing </a:t>
            </a:r>
            <a:r>
              <a:rPr lang="en-US" dirty="0"/>
              <a:t>m</a:t>
            </a:r>
            <a:r>
              <a:rPr lang="en-US" dirty="0" smtClean="0"/>
              <a:t>usic </a:t>
            </a:r>
            <a:r>
              <a:rPr lang="en-US" dirty="0" smtClean="0"/>
              <a:t>l</a:t>
            </a:r>
            <a:r>
              <a:rPr lang="en-US" dirty="0" smtClean="0"/>
              <a:t>ibraries.</a:t>
            </a:r>
          </a:p>
          <a:p>
            <a:pPr lvl="1"/>
            <a:r>
              <a:rPr lang="en-US" dirty="0" err="1" smtClean="0"/>
              <a:t>IMSLP.org</a:t>
            </a:r>
            <a:r>
              <a:rPr lang="en-US" dirty="0" smtClean="0"/>
              <a:t>, National Library</a:t>
            </a:r>
          </a:p>
          <a:p>
            <a:r>
              <a:rPr lang="en-US" dirty="0" smtClean="0"/>
              <a:t>Adding reference pieces to relate complexity scores to well known works.</a:t>
            </a:r>
          </a:p>
          <a:p>
            <a:r>
              <a:rPr lang="en-US" dirty="0" smtClean="0"/>
              <a:t>Measuring physiological signals to determine mental complexity.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611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of Music OCR</a:t>
            </a:r>
            <a:endParaRPr lang="en-US" dirty="0"/>
          </a:p>
        </p:txBody>
      </p:sp>
      <p:pic>
        <p:nvPicPr>
          <p:cNvPr id="4" name="Picture 3" descr="PercentageOC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75" y="2440210"/>
            <a:ext cx="5937737" cy="40484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84752" y="6501210"/>
            <a:ext cx="556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Music Pieces Converted with Music OCR (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MuseScore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886" y="3169412"/>
            <a:ext cx="1408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595959"/>
                </a:solidFill>
              </a:rPr>
              <a:t>Percentage</a:t>
            </a:r>
          </a:p>
          <a:p>
            <a:pPr algn="ctr"/>
            <a:r>
              <a:rPr lang="en-US" dirty="0" smtClean="0">
                <a:solidFill>
                  <a:srgbClr val="595959"/>
                </a:solidFill>
              </a:rPr>
              <a:t>Difference</a:t>
            </a:r>
          </a:p>
          <a:p>
            <a:pPr algn="ctr"/>
            <a:r>
              <a:rPr lang="en-US" dirty="0" smtClean="0">
                <a:solidFill>
                  <a:srgbClr val="595959"/>
                </a:solidFill>
              </a:rPr>
              <a:t>By Category</a:t>
            </a: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37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Notes on string and percussion instruments do not suffer as large a difference, but intervals between those notes impose varying difficulties analogously.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09102" y="4980921"/>
            <a:ext cx="2350495" cy="17923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endParaRPr lang="en-US" dirty="0" smtClean="0"/>
          </a:p>
          <a:p>
            <a:pPr marL="0" indent="0" algn="ctr">
              <a:buFont typeface="Wingdings" pitchFamily="2" charset="2"/>
              <a:buNone/>
            </a:pPr>
            <a:r>
              <a:rPr lang="en-US" sz="13800" dirty="0" smtClean="0"/>
              <a:t>?</a:t>
            </a:r>
            <a:endParaRPr lang="en-US" sz="13800" dirty="0"/>
          </a:p>
        </p:txBody>
      </p:sp>
      <p:pic>
        <p:nvPicPr>
          <p:cNvPr id="6" name="Picture 5" descr="BGViolinExample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98" y="5613056"/>
            <a:ext cx="5006375" cy="77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00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/>
              <a:t>offers us the capability to build upon </a:t>
            </a:r>
            <a:r>
              <a:rPr lang="en-US" dirty="0" smtClean="0"/>
              <a:t>these insights </a:t>
            </a:r>
            <a:r>
              <a:rPr lang="en-US" dirty="0"/>
              <a:t>by relaxing the cognitive load required to measure </a:t>
            </a:r>
            <a:r>
              <a:rPr lang="en-US" dirty="0" smtClean="0"/>
              <a:t>them.</a:t>
            </a:r>
          </a:p>
          <a:p>
            <a:r>
              <a:rPr lang="en-US" dirty="0" smtClean="0"/>
              <a:t>We can “decipher the music genome” through computing.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DNAMusi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2" b="6816"/>
          <a:stretch/>
        </p:blipFill>
        <p:spPr>
          <a:xfrm>
            <a:off x="1807634" y="4460500"/>
            <a:ext cx="5538257" cy="22219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57119" y="6428576"/>
            <a:ext cx="377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[2]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92939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Educators, performers, professionals, composers, publishers, </a:t>
            </a:r>
            <a:r>
              <a:rPr lang="en-US" dirty="0" smtClean="0"/>
              <a:t>students, and </a:t>
            </a:r>
            <a:r>
              <a:rPr lang="en-US" dirty="0"/>
              <a:t>more can leverage this technology to simplify their 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571" y="3892692"/>
            <a:ext cx="3755417" cy="2816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57119" y="6428576"/>
            <a:ext cx="377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[3]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127582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Musiplectics</a:t>
            </a:r>
            <a:r>
              <a:rPr lang="en-US" sz="1800" dirty="0" smtClean="0"/>
              <a:t>-</a:t>
            </a:r>
            <a:r>
              <a:rPr lang="en-US" sz="1800" dirty="0"/>
              <a:t>a systematic and </a:t>
            </a:r>
            <a:r>
              <a:rPr lang="en-US" sz="1800" dirty="0" smtClean="0"/>
              <a:t>objective </a:t>
            </a:r>
            <a:r>
              <a:rPr lang="en-US" sz="1800" dirty="0"/>
              <a:t>approach to computational assessment of the </a:t>
            </a:r>
            <a:r>
              <a:rPr lang="en-US" sz="1800" dirty="0" smtClean="0"/>
              <a:t>complexity </a:t>
            </a:r>
            <a:r>
              <a:rPr lang="en-US" sz="1800" dirty="0"/>
              <a:t>of a music score for any </a:t>
            </a:r>
            <a:r>
              <a:rPr lang="en-US" sz="1800" dirty="0" smtClean="0"/>
              <a:t>instrument.</a:t>
            </a:r>
          </a:p>
          <a:p>
            <a:r>
              <a:rPr lang="en-US" sz="1800" dirty="0" smtClean="0"/>
              <a:t>Decompose a piece into its musical elements and extrapolate complexity measurements from their weights.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 descr="ComputationalThinkingAnalog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891" y="4104915"/>
            <a:ext cx="4326276" cy="275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38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Complexity parameters</a:t>
            </a:r>
          </a:p>
          <a:p>
            <a:pPr lvl="1"/>
            <a:r>
              <a:rPr lang="en-US" sz="2400" dirty="0"/>
              <a:t>“What” (i.e., is being played)</a:t>
            </a:r>
          </a:p>
          <a:p>
            <a:pPr lvl="2"/>
            <a:r>
              <a:rPr lang="en-US" sz="2000" dirty="0"/>
              <a:t>Individual notes</a:t>
            </a:r>
          </a:p>
          <a:p>
            <a:pPr lvl="2"/>
            <a:r>
              <a:rPr lang="en-US" sz="2000" dirty="0"/>
              <a:t>Intervals</a:t>
            </a:r>
          </a:p>
          <a:p>
            <a:pPr lvl="1"/>
            <a:r>
              <a:rPr lang="en-US" sz="2400" dirty="0"/>
              <a:t>“How” (i.e., how “what” components are played)</a:t>
            </a:r>
          </a:p>
          <a:p>
            <a:pPr lvl="2"/>
            <a:r>
              <a:rPr lang="en-US" sz="2000" dirty="0"/>
              <a:t>Key signature</a:t>
            </a:r>
          </a:p>
          <a:p>
            <a:pPr lvl="2"/>
            <a:r>
              <a:rPr lang="en-US" sz="2000" dirty="0"/>
              <a:t>Dynamics</a:t>
            </a:r>
          </a:p>
          <a:p>
            <a:pPr lvl="2"/>
            <a:r>
              <a:rPr lang="en-US" sz="2000" dirty="0" smtClean="0"/>
              <a:t>Tempo/Duration</a:t>
            </a:r>
            <a:endParaRPr lang="en-US" sz="2000" dirty="0"/>
          </a:p>
          <a:p>
            <a:pPr lvl="2"/>
            <a:r>
              <a:rPr lang="en-US" sz="2000" dirty="0"/>
              <a:t>Articulation: Slurred/Separated (i.e., legato/staccato)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7948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Rank </a:t>
            </a:r>
            <a:r>
              <a:rPr lang="en-US" sz="2400" dirty="0"/>
              <a:t>each of the predefined complexity </a:t>
            </a:r>
            <a:r>
              <a:rPr lang="en-US" sz="2400" dirty="0" smtClean="0"/>
              <a:t>parameters.</a:t>
            </a:r>
            <a:endParaRPr lang="en-US" sz="2400" dirty="0"/>
          </a:p>
          <a:p>
            <a:r>
              <a:rPr lang="en-US" sz="2400" dirty="0"/>
              <a:t>Use default values for unranked </a:t>
            </a:r>
            <a:r>
              <a:rPr lang="en-US" sz="2400" dirty="0" smtClean="0"/>
              <a:t>parameters.</a:t>
            </a:r>
            <a:endParaRPr lang="en-US" sz="2400" dirty="0"/>
          </a:p>
          <a:p>
            <a:r>
              <a:rPr lang="en-US" sz="2400" dirty="0"/>
              <a:t>The “what” components get specific </a:t>
            </a:r>
            <a:r>
              <a:rPr lang="en-US" sz="2400" dirty="0" smtClean="0"/>
              <a:t>values.</a:t>
            </a:r>
            <a:endParaRPr lang="en-US" sz="2400" dirty="0"/>
          </a:p>
          <a:p>
            <a:r>
              <a:rPr lang="en-US" sz="2400" dirty="0"/>
              <a:t>The “how” parameters become multipliers for “what” </a:t>
            </a:r>
            <a:r>
              <a:rPr lang="en-US" sz="2400" dirty="0" smtClean="0"/>
              <a:t>components.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3174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13119</TotalTime>
  <Words>1445</Words>
  <Application>Microsoft Macintosh PowerPoint</Application>
  <PresentationFormat>On-screen Show (4:3)</PresentationFormat>
  <Paragraphs>276</Paragraphs>
  <Slides>39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Genesis</vt:lpstr>
      <vt:lpstr>Musiplectics Computational Assessment of the Complexity of Music Scores </vt:lpstr>
      <vt:lpstr>Contents</vt:lpstr>
      <vt:lpstr>Insights</vt:lpstr>
      <vt:lpstr>Insights</vt:lpstr>
      <vt:lpstr>Insights</vt:lpstr>
      <vt:lpstr>Insights</vt:lpstr>
      <vt:lpstr>Overview</vt:lpstr>
      <vt:lpstr>Overview</vt:lpstr>
      <vt:lpstr>Overview</vt:lpstr>
      <vt:lpstr>Overview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Proof of Concept</vt:lpstr>
      <vt:lpstr>Proof of Concept</vt:lpstr>
      <vt:lpstr>Proof of Concept</vt:lpstr>
      <vt:lpstr>Proof of Concept</vt:lpstr>
      <vt:lpstr>Proof of Concept</vt:lpstr>
      <vt:lpstr>Findings</vt:lpstr>
      <vt:lpstr>Findings</vt:lpstr>
      <vt:lpstr>Findings</vt:lpstr>
      <vt:lpstr>Contributions</vt:lpstr>
      <vt:lpstr>Questions</vt:lpstr>
      <vt:lpstr>Images</vt:lpstr>
      <vt:lpstr>User Questions and Needs</vt:lpstr>
      <vt:lpstr>Problem</vt:lpstr>
      <vt:lpstr>Solution</vt:lpstr>
      <vt:lpstr>Future Work</vt:lpstr>
      <vt:lpstr>Reliability of Music OCR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Musical Complexity Scoring</dc:title>
  <dc:creator>Ethan Holder</dc:creator>
  <cp:lastModifiedBy>Ethan Holder</cp:lastModifiedBy>
  <cp:revision>73</cp:revision>
  <dcterms:created xsi:type="dcterms:W3CDTF">2015-03-17T20:02:25Z</dcterms:created>
  <dcterms:modified xsi:type="dcterms:W3CDTF">2015-04-17T01:31:10Z</dcterms:modified>
</cp:coreProperties>
</file>