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0" r:id="rId8"/>
    <p:sldId id="261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34" d="100"/>
          <a:sy n="134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8FAD-087B-49C6-99C7-F0C7DA24786F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BC52-2C89-403A-82C3-EA6CFEC7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gillick@vt.edu" TargetMode="External"/><Relationship Id="rId3" Type="http://schemas.openxmlformats.org/officeDocument/2006/relationships/hyperlink" Target="mailto:tilevich@cs.v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5459"/>
            <a:ext cx="9144000" cy="3953716"/>
          </a:xfrm>
        </p:spPr>
        <p:txBody>
          <a:bodyPr>
            <a:normAutofit/>
          </a:bodyPr>
          <a:lstStyle/>
          <a:p>
            <a:r>
              <a:rPr lang="en-US" dirty="0"/>
              <a:t>An Objective </a:t>
            </a:r>
            <a:r>
              <a:rPr lang="en-US" dirty="0" smtClean="0"/>
              <a:t>Approach for </a:t>
            </a:r>
            <a:r>
              <a:rPr lang="en-US" dirty="0"/>
              <a:t>Systematically Evaluating the Difficulty of Music Scores for Educators and </a:t>
            </a:r>
            <a:r>
              <a:rPr lang="en-US" dirty="0" smtClean="0"/>
              <a:t>Performers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73638"/>
            <a:ext cx="9144000" cy="1212010"/>
          </a:xfrm>
        </p:spPr>
        <p:txBody>
          <a:bodyPr/>
          <a:lstStyle/>
          <a:p>
            <a:r>
              <a:rPr lang="en-US" dirty="0" smtClean="0"/>
              <a:t>Amy Gillick (</a:t>
            </a:r>
            <a:r>
              <a:rPr lang="en-US" dirty="0" smtClean="0">
                <a:hlinkClick r:id="rId2"/>
              </a:rPr>
              <a:t>agillick@vt.edu</a:t>
            </a:r>
            <a:r>
              <a:rPr lang="en-US" dirty="0" smtClean="0"/>
              <a:t>) Dept. of Music, Virginia Tech</a:t>
            </a:r>
            <a:br>
              <a:rPr lang="en-US" dirty="0" smtClean="0"/>
            </a:br>
            <a:r>
              <a:rPr lang="en-US" dirty="0" smtClean="0"/>
              <a:t>Eli Tilevich (</a:t>
            </a:r>
            <a:r>
              <a:rPr lang="en-US" dirty="0" smtClean="0">
                <a:hlinkClick r:id="rId3"/>
              </a:rPr>
              <a:t>tilevich@cs.vt.edu</a:t>
            </a:r>
            <a:r>
              <a:rPr lang="en-US" dirty="0" smtClean="0"/>
              <a:t>) Dept. of Computer Science, Virginia Tech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0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vel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9" y="515504"/>
            <a:ext cx="6841709" cy="88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1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vel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6" y="635978"/>
            <a:ext cx="7546862" cy="97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Complexity of Music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Complexity parameters</a:t>
            </a:r>
          </a:p>
          <a:p>
            <a:pPr lvl="1"/>
            <a:r>
              <a:rPr lang="en-US" dirty="0" smtClean="0"/>
              <a:t>“What” (i.e., is being played)</a:t>
            </a:r>
          </a:p>
          <a:p>
            <a:pPr lvl="2"/>
            <a:r>
              <a:rPr lang="en-US" dirty="0" smtClean="0"/>
              <a:t>Individual notes</a:t>
            </a:r>
          </a:p>
          <a:p>
            <a:pPr lvl="2"/>
            <a:r>
              <a:rPr lang="en-US" dirty="0" smtClean="0"/>
              <a:t>Intervals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How” (i.e., how “what” components are played)</a:t>
            </a:r>
          </a:p>
          <a:p>
            <a:pPr lvl="2"/>
            <a:r>
              <a:rPr lang="en-US" dirty="0"/>
              <a:t>Key </a:t>
            </a:r>
            <a:r>
              <a:rPr lang="en-US" dirty="0" smtClean="0"/>
              <a:t>signature</a:t>
            </a:r>
            <a:endParaRPr lang="en-US" dirty="0" smtClean="0"/>
          </a:p>
          <a:p>
            <a:pPr lvl="2"/>
            <a:r>
              <a:rPr lang="en-US" dirty="0" smtClean="0"/>
              <a:t>Dynamics</a:t>
            </a:r>
            <a:endParaRPr lang="en-US" dirty="0" smtClean="0"/>
          </a:p>
          <a:p>
            <a:pPr lvl="2"/>
            <a:r>
              <a:rPr lang="en-US" dirty="0" smtClean="0"/>
              <a:t>Tempo</a:t>
            </a:r>
          </a:p>
          <a:p>
            <a:pPr lvl="2"/>
            <a:r>
              <a:rPr lang="en-US" dirty="0" smtClean="0"/>
              <a:t>Articulation: Slurred/Separated (i.e., legato/staccato)</a:t>
            </a:r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Rank each of the predefined complexity parameters</a:t>
            </a:r>
          </a:p>
          <a:p>
            <a:pPr lvl="1"/>
            <a:r>
              <a:rPr lang="en-US" dirty="0" smtClean="0"/>
              <a:t>Use default values for unranked parameters</a:t>
            </a:r>
          </a:p>
          <a:p>
            <a:pPr lvl="1"/>
            <a:r>
              <a:rPr lang="en-US" dirty="0" smtClean="0"/>
              <a:t>The “what” components get specific values</a:t>
            </a:r>
          </a:p>
          <a:p>
            <a:pPr lvl="1"/>
            <a:r>
              <a:rPr lang="en-US" dirty="0" smtClean="0"/>
              <a:t>The “how” parameters become multipliers for “what” components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3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Complexity Ranking: Individual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Target Domain: Introductory Clarinet</a:t>
            </a:r>
            <a:endParaRPr lang="en-US" dirty="0"/>
          </a:p>
          <a:p>
            <a:pPr lvl="1"/>
            <a:r>
              <a:rPr lang="en-US" dirty="0" smtClean="0"/>
              <a:t>Notes assigned complexity rankings from </a:t>
            </a:r>
          </a:p>
          <a:p>
            <a:pPr lvl="1"/>
            <a:r>
              <a:rPr lang="en-US" dirty="0" smtClean="0"/>
              <a:t>1 to 10</a:t>
            </a:r>
          </a:p>
          <a:p>
            <a:pPr lvl="2"/>
            <a:r>
              <a:rPr lang="en-US" dirty="0" smtClean="0"/>
              <a:t>G3-G4 – 1</a:t>
            </a:r>
          </a:p>
          <a:p>
            <a:pPr lvl="2"/>
            <a:r>
              <a:rPr lang="en-US" dirty="0" smtClean="0"/>
              <a:t>A4-2</a:t>
            </a:r>
          </a:p>
          <a:p>
            <a:pPr lvl="2"/>
            <a:r>
              <a:rPr lang="en-US" dirty="0" smtClean="0"/>
              <a:t>B4-C5 – 5</a:t>
            </a:r>
          </a:p>
          <a:p>
            <a:pPr lvl="2"/>
            <a:r>
              <a:rPr lang="en-US" dirty="0" smtClean="0"/>
              <a:t>C#5 and up - 10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47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Complexity Ranking: </a:t>
            </a:r>
            <a:r>
              <a:rPr lang="en-US" dirty="0" smtClean="0"/>
              <a:t>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Target Domain: Introductory Clarinet</a:t>
            </a:r>
            <a:endParaRPr lang="en-US" dirty="0"/>
          </a:p>
          <a:p>
            <a:pPr lvl="1"/>
            <a:r>
              <a:rPr lang="en-US" dirty="0" smtClean="0"/>
              <a:t>Intervals assigned complexity rankings from </a:t>
            </a:r>
          </a:p>
          <a:p>
            <a:pPr lvl="1"/>
            <a:r>
              <a:rPr lang="en-US" dirty="0" smtClean="0"/>
              <a:t>1 to 10</a:t>
            </a:r>
          </a:p>
          <a:p>
            <a:pPr lvl="2"/>
            <a:r>
              <a:rPr lang="en-US" dirty="0" smtClean="0"/>
              <a:t>Unisons in any range – 1</a:t>
            </a:r>
          </a:p>
          <a:p>
            <a:pPr lvl="2"/>
            <a:r>
              <a:rPr lang="en-US" dirty="0" smtClean="0"/>
              <a:t>Seconds in the G3-G4 range – 2</a:t>
            </a:r>
          </a:p>
          <a:p>
            <a:pPr lvl="2"/>
            <a:r>
              <a:rPr lang="en-US" dirty="0" smtClean="0"/>
              <a:t>Thirds in the G3-G4 range – 3</a:t>
            </a:r>
          </a:p>
          <a:p>
            <a:pPr lvl="2"/>
            <a:r>
              <a:rPr lang="en-US" dirty="0" smtClean="0"/>
              <a:t>Fourths in G3-G4 range – 4</a:t>
            </a:r>
          </a:p>
          <a:p>
            <a:pPr lvl="2"/>
            <a:r>
              <a:rPr lang="en-US" dirty="0" smtClean="0"/>
              <a:t>Fifths in G3-G4 range – 5</a:t>
            </a:r>
          </a:p>
          <a:p>
            <a:pPr lvl="2"/>
            <a:r>
              <a:rPr lang="en-US" dirty="0" smtClean="0"/>
              <a:t>Any intervals between the G3-G4  and B4-C5 ranges – 8</a:t>
            </a:r>
          </a:p>
          <a:p>
            <a:pPr lvl="2"/>
            <a:r>
              <a:rPr lang="en-US" dirty="0" smtClean="0"/>
              <a:t>Any intervals between the B4-C5 and C#5 and up </a:t>
            </a:r>
            <a:r>
              <a:rPr lang="en-US" dirty="0" smtClean="0"/>
              <a:t>– 10</a:t>
            </a:r>
          </a:p>
          <a:p>
            <a:pPr lvl="2"/>
            <a:r>
              <a:rPr lang="en-US" dirty="0" smtClean="0"/>
              <a:t>Any intervals (in any range) of a sixth-eighth – 9</a:t>
            </a:r>
          </a:p>
          <a:p>
            <a:pPr lvl="2"/>
            <a:r>
              <a:rPr lang="en-US" dirty="0" smtClean="0"/>
              <a:t>Any intervals exceeding one octave - 10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65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646" y="308262"/>
            <a:ext cx="9410851" cy="1186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Complexity Rankings: </a:t>
            </a:r>
            <a:r>
              <a:rPr lang="en-US" dirty="0" smtClean="0"/>
              <a:t>Individual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Domain: Introductory Saxophone</a:t>
            </a:r>
          </a:p>
          <a:p>
            <a:r>
              <a:rPr lang="en-US" dirty="0" smtClean="0"/>
              <a:t>Notes assigned complexity rankings from 1-10</a:t>
            </a:r>
          </a:p>
          <a:p>
            <a:r>
              <a:rPr lang="en-US" dirty="0" smtClean="0"/>
              <a:t>Bb</a:t>
            </a:r>
            <a:r>
              <a:rPr lang="en-US" dirty="0" smtClean="0"/>
              <a:t>3 </a:t>
            </a:r>
            <a:r>
              <a:rPr lang="en-US" dirty="0" smtClean="0"/>
              <a:t>to </a:t>
            </a:r>
            <a:r>
              <a:rPr lang="en-US" dirty="0" smtClean="0"/>
              <a:t>C#</a:t>
            </a:r>
            <a:r>
              <a:rPr lang="en-US" dirty="0" smtClean="0"/>
              <a:t>3 </a:t>
            </a:r>
            <a:r>
              <a:rPr lang="en-US" dirty="0" smtClean="0"/>
              <a:t>– 10</a:t>
            </a:r>
          </a:p>
          <a:p>
            <a:r>
              <a:rPr lang="en-US" dirty="0"/>
              <a:t>D</a:t>
            </a:r>
            <a:r>
              <a:rPr lang="en-US" dirty="0" smtClean="0"/>
              <a:t>3 </a:t>
            </a:r>
            <a:r>
              <a:rPr lang="en-US" dirty="0" smtClean="0"/>
              <a:t>to </a:t>
            </a:r>
            <a:r>
              <a:rPr lang="en-US" dirty="0" smtClean="0"/>
              <a:t>F#3 </a:t>
            </a:r>
            <a:r>
              <a:rPr lang="en-US" dirty="0" smtClean="0"/>
              <a:t>-	8</a:t>
            </a:r>
          </a:p>
          <a:p>
            <a:r>
              <a:rPr lang="en-US" dirty="0"/>
              <a:t>G</a:t>
            </a:r>
            <a:r>
              <a:rPr lang="en-US" dirty="0" smtClean="0"/>
              <a:t>3 </a:t>
            </a:r>
            <a:r>
              <a:rPr lang="en-US" dirty="0" smtClean="0"/>
              <a:t>to </a:t>
            </a:r>
            <a:r>
              <a:rPr lang="en-US" dirty="0" smtClean="0"/>
              <a:t>C#4 </a:t>
            </a:r>
            <a:r>
              <a:rPr lang="en-US" dirty="0" smtClean="0"/>
              <a:t>– 1</a:t>
            </a:r>
          </a:p>
          <a:p>
            <a:r>
              <a:rPr lang="en-US" dirty="0"/>
              <a:t>D</a:t>
            </a:r>
            <a:r>
              <a:rPr lang="en-US" dirty="0" smtClean="0"/>
              <a:t>4 </a:t>
            </a:r>
            <a:r>
              <a:rPr lang="en-US" dirty="0" smtClean="0"/>
              <a:t>to </a:t>
            </a:r>
            <a:r>
              <a:rPr lang="en-US" dirty="0"/>
              <a:t>G</a:t>
            </a:r>
            <a:r>
              <a:rPr lang="en-US" dirty="0" smtClean="0"/>
              <a:t>4 </a:t>
            </a:r>
            <a:r>
              <a:rPr lang="en-US" dirty="0" smtClean="0"/>
              <a:t>– 6</a:t>
            </a:r>
          </a:p>
          <a:p>
            <a:r>
              <a:rPr lang="en-US" dirty="0" smtClean="0"/>
              <a:t>G#</a:t>
            </a:r>
            <a:r>
              <a:rPr lang="en-US" dirty="0" smtClean="0"/>
              <a:t>4 </a:t>
            </a:r>
            <a:r>
              <a:rPr lang="en-US" dirty="0" smtClean="0"/>
              <a:t>to </a:t>
            </a:r>
            <a:r>
              <a:rPr lang="en-US" dirty="0" smtClean="0"/>
              <a:t>C#5 </a:t>
            </a:r>
            <a:r>
              <a:rPr lang="en-US" dirty="0" smtClean="0"/>
              <a:t>– 8</a:t>
            </a:r>
          </a:p>
          <a:p>
            <a:r>
              <a:rPr lang="en-US" dirty="0"/>
              <a:t>D</a:t>
            </a:r>
            <a:r>
              <a:rPr lang="en-US" dirty="0" smtClean="0"/>
              <a:t>5 </a:t>
            </a:r>
            <a:r>
              <a:rPr lang="en-US" dirty="0" smtClean="0"/>
              <a:t>to </a:t>
            </a:r>
            <a:r>
              <a:rPr lang="en-US" dirty="0" smtClean="0"/>
              <a:t>F#5 </a:t>
            </a:r>
            <a:r>
              <a:rPr lang="en-US" dirty="0" smtClean="0"/>
              <a:t>- 10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77" y="3079291"/>
            <a:ext cx="7671788" cy="27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9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5" y="147147"/>
            <a:ext cx="9127118" cy="1325563"/>
          </a:xfrm>
        </p:spPr>
        <p:txBody>
          <a:bodyPr/>
          <a:lstStyle/>
          <a:p>
            <a:pPr algn="ctr"/>
            <a:r>
              <a:rPr lang="en-US" dirty="0" smtClean="0"/>
              <a:t>Example Complexity Ranking: Intervals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498" y="1389670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Target Domain: Introductory Saxophone</a:t>
            </a:r>
          </a:p>
          <a:p>
            <a:pPr lvl="1"/>
            <a:r>
              <a:rPr lang="en-US" dirty="0"/>
              <a:t>Intervals assigned complexity rankings from </a:t>
            </a:r>
            <a:r>
              <a:rPr lang="en-US" dirty="0" smtClean="0"/>
              <a:t>1 </a:t>
            </a:r>
            <a:r>
              <a:rPr lang="en-US" dirty="0"/>
              <a:t>to 10</a:t>
            </a:r>
          </a:p>
          <a:p>
            <a:pPr lvl="2"/>
            <a:r>
              <a:rPr lang="en-US" dirty="0"/>
              <a:t>Unisons in any range – 1</a:t>
            </a:r>
          </a:p>
          <a:p>
            <a:pPr lvl="2"/>
            <a:r>
              <a:rPr lang="en-US" dirty="0"/>
              <a:t>2nds-3rds in the B-flat 3 – Db3 range – 5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-3rds in the D3-F# range – 3</a:t>
            </a:r>
          </a:p>
          <a:p>
            <a:pPr lvl="2"/>
            <a:r>
              <a:rPr lang="en-US" dirty="0"/>
              <a:t>2nds-4ths in the G3 to C#4 range – 1</a:t>
            </a:r>
          </a:p>
          <a:p>
            <a:pPr lvl="2"/>
            <a:r>
              <a:rPr lang="en-US" dirty="0"/>
              <a:t>2nds-4ths in D4-B-G4 range – 5</a:t>
            </a:r>
          </a:p>
          <a:p>
            <a:pPr lvl="2"/>
            <a:r>
              <a:rPr lang="en-US" dirty="0"/>
              <a:t>Any intervals between and ranges G#4-C#5 – 8</a:t>
            </a:r>
          </a:p>
          <a:p>
            <a:pPr lvl="2"/>
            <a:r>
              <a:rPr lang="en-US" dirty="0"/>
              <a:t>Any intervals D5 and above – 10</a:t>
            </a:r>
          </a:p>
          <a:p>
            <a:pPr lvl="2"/>
            <a:r>
              <a:rPr lang="en-US" dirty="0"/>
              <a:t>Any intervals (in any range) of a sixth-eighth – 9</a:t>
            </a:r>
          </a:p>
          <a:p>
            <a:pPr lvl="2"/>
            <a:r>
              <a:rPr lang="en-US" dirty="0"/>
              <a:t>Any intervals exceeding one octave - 10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Complexity Ranking: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Target Domain: Introductory Clarinet/Sax</a:t>
            </a:r>
            <a:endParaRPr lang="en-US" dirty="0"/>
          </a:p>
          <a:p>
            <a:pPr lvl="1"/>
            <a:r>
              <a:rPr lang="en-US" dirty="0" smtClean="0"/>
              <a:t>Dynamics assigned complexity scores from </a:t>
            </a:r>
          </a:p>
          <a:p>
            <a:pPr lvl="1"/>
            <a:r>
              <a:rPr lang="en-US" dirty="0" smtClean="0"/>
              <a:t>1 to 10, which become multipliers for notes and intervals</a:t>
            </a:r>
          </a:p>
          <a:p>
            <a:pPr lvl="2"/>
            <a:r>
              <a:rPr lang="en-US" dirty="0" smtClean="0"/>
              <a:t>mf &amp; </a:t>
            </a:r>
            <a:r>
              <a:rPr lang="en-US" dirty="0" err="1" smtClean="0"/>
              <a:t>mp</a:t>
            </a:r>
            <a:r>
              <a:rPr lang="en-US" dirty="0" smtClean="0"/>
              <a:t> – 1</a:t>
            </a:r>
          </a:p>
          <a:p>
            <a:pPr lvl="2"/>
            <a:r>
              <a:rPr lang="en-US" dirty="0" smtClean="0"/>
              <a:t>f – </a:t>
            </a:r>
            <a:r>
              <a:rPr lang="en-US" dirty="0" smtClean="0"/>
              <a:t>1.1</a:t>
            </a:r>
            <a:endParaRPr lang="en-US" dirty="0" smtClean="0"/>
          </a:p>
          <a:p>
            <a:pPr lvl="2"/>
            <a:r>
              <a:rPr lang="en-US" dirty="0" err="1" smtClean="0"/>
              <a:t>ff</a:t>
            </a:r>
            <a:r>
              <a:rPr lang="en-US" dirty="0" smtClean="0"/>
              <a:t> – </a:t>
            </a:r>
            <a:r>
              <a:rPr lang="en-US" dirty="0" smtClean="0"/>
              <a:t>1.2</a:t>
            </a:r>
            <a:endParaRPr lang="en-US" dirty="0" smtClean="0"/>
          </a:p>
          <a:p>
            <a:pPr lvl="2"/>
            <a:r>
              <a:rPr lang="en-US" dirty="0" smtClean="0"/>
              <a:t>p – </a:t>
            </a:r>
            <a:r>
              <a:rPr lang="en-US" dirty="0" smtClean="0"/>
              <a:t>1.3</a:t>
            </a:r>
            <a:endParaRPr lang="en-US" dirty="0" smtClean="0"/>
          </a:p>
          <a:p>
            <a:pPr lvl="2"/>
            <a:r>
              <a:rPr lang="en-US" dirty="0" smtClean="0"/>
              <a:t>pp – </a:t>
            </a:r>
            <a:r>
              <a:rPr lang="en-US" dirty="0" smtClean="0"/>
              <a:t>1.5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39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Complexity </a:t>
            </a:r>
            <a:r>
              <a:rPr lang="en-US" dirty="0" smtClean="0"/>
              <a:t>Ranking: Tempo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Target Domain: Introductory Clarinet/Sax</a:t>
            </a:r>
            <a:endParaRPr lang="en-US" dirty="0"/>
          </a:p>
          <a:p>
            <a:pPr lvl="1"/>
            <a:r>
              <a:rPr lang="en-US" dirty="0" smtClean="0"/>
              <a:t>Tempo ranges assigned complexity scores</a:t>
            </a:r>
          </a:p>
          <a:p>
            <a:pPr lvl="1"/>
            <a:r>
              <a:rPr lang="en-US" dirty="0" smtClean="0"/>
              <a:t>Metric: number of notes played per second</a:t>
            </a:r>
          </a:p>
          <a:p>
            <a:pPr lvl="2"/>
            <a:r>
              <a:rPr lang="en-US" dirty="0" smtClean="0"/>
              <a:t>E.g., tempo 60; 1 group of 4 16</a:t>
            </a:r>
            <a:r>
              <a:rPr lang="en-US" baseline="30000" dirty="0" smtClean="0"/>
              <a:t>th</a:t>
            </a:r>
            <a:r>
              <a:rPr lang="en-US" dirty="0" smtClean="0"/>
              <a:t> notes: 4 notes per second</a:t>
            </a:r>
          </a:p>
          <a:p>
            <a:pPr lvl="1"/>
            <a:r>
              <a:rPr lang="en-US" dirty="0" smtClean="0"/>
              <a:t>1 to 10, which become multipliers for “what” metrics</a:t>
            </a:r>
          </a:p>
          <a:p>
            <a:pPr lvl="2"/>
            <a:r>
              <a:rPr lang="en-US" dirty="0" smtClean="0"/>
              <a:t>1 note per second 1</a:t>
            </a:r>
          </a:p>
          <a:p>
            <a:pPr lvl="2"/>
            <a:r>
              <a:rPr lang="en-US" dirty="0" smtClean="0"/>
              <a:t>2 notes per second 2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10 notes per second 10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9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two slides present two versions of “Twinkle Twinkle Little Star,” labeled as level 1 and Level 2.</a:t>
            </a:r>
          </a:p>
          <a:p>
            <a:r>
              <a:rPr lang="en-US" dirty="0" smtClean="0"/>
              <a:t>Each example is manually ranked to be played on saxophone, in accordance with the parameters discussed in previous slides.</a:t>
            </a:r>
          </a:p>
          <a:p>
            <a:r>
              <a:rPr lang="en-US" dirty="0" smtClean="0"/>
              <a:t>Based on these parameters, the second example is more than twice as difficult as the first example.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8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31605</TotalTime>
  <Words>594</Words>
  <Application>Microsoft Macintosh PowerPoint</Application>
  <PresentationFormat>Custom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 Objective Approach for Systematically Evaluating the Difficulty of Music Scores for Educators and Performers</vt:lpstr>
      <vt:lpstr>Ranking Complexity of Music Components</vt:lpstr>
      <vt:lpstr>Example Complexity Ranking: Individual Notes</vt:lpstr>
      <vt:lpstr>Example Complexity Ranking: Intervals</vt:lpstr>
      <vt:lpstr>Example Complexity Rankings: Individual Notes</vt:lpstr>
      <vt:lpstr>Example Complexity Ranking: Intervals</vt:lpstr>
      <vt:lpstr>Example Complexity Ranking: Dynamics</vt:lpstr>
      <vt:lpstr>Example Complexity Ranking: Tempo</vt:lpstr>
      <vt:lpstr>Specific Examples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Complexity Assessment for Music Scores</dc:title>
  <dc:creator>Eli Tilevich</dc:creator>
  <cp:lastModifiedBy>Amy  Gillick</cp:lastModifiedBy>
  <cp:revision>43</cp:revision>
  <dcterms:created xsi:type="dcterms:W3CDTF">2014-11-13T18:33:09Z</dcterms:created>
  <dcterms:modified xsi:type="dcterms:W3CDTF">2015-01-04T01:22:24Z</dcterms:modified>
</cp:coreProperties>
</file>