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2" r:id="rId4"/>
    <p:sldId id="269" r:id="rId5"/>
    <p:sldId id="271" r:id="rId6"/>
    <p:sldId id="270" r:id="rId7"/>
    <p:sldId id="268" r:id="rId8"/>
    <p:sldId id="258" r:id="rId9"/>
    <p:sldId id="259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mickey.cs.vt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Holder</a:t>
            </a:r>
          </a:p>
          <a:p>
            <a:r>
              <a:rPr lang="en-US" dirty="0" smtClean="0"/>
              <a:t>Advisor: Eli </a:t>
            </a:r>
            <a:r>
              <a:rPr lang="en-US" dirty="0" err="1" smtClean="0"/>
              <a:t>Tilevich</a:t>
            </a:r>
            <a:r>
              <a:rPr lang="en-US" dirty="0" smtClean="0"/>
              <a:t> (CS)</a:t>
            </a:r>
            <a:endParaRPr lang="en-US" dirty="0"/>
          </a:p>
          <a:p>
            <a:r>
              <a:rPr lang="en-US" dirty="0" smtClean="0"/>
              <a:t>Committee Members: Amy </a:t>
            </a:r>
            <a:r>
              <a:rPr lang="en-US" dirty="0" err="1" smtClean="0"/>
              <a:t>Gillick</a:t>
            </a:r>
            <a:r>
              <a:rPr lang="en-US" dirty="0"/>
              <a:t> </a:t>
            </a:r>
            <a:r>
              <a:rPr lang="en-US" dirty="0" smtClean="0"/>
              <a:t>(Music) and</a:t>
            </a:r>
            <a:r>
              <a:rPr lang="en-US" dirty="0" smtClean="0"/>
              <a:t> </a:t>
            </a:r>
            <a:r>
              <a:rPr lang="en-US" dirty="0" smtClean="0"/>
              <a:t>R. Ben </a:t>
            </a:r>
            <a:r>
              <a:rPr lang="en-US" dirty="0" smtClean="0"/>
              <a:t>Knapp (ICAT)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educators and performers an objective means to quickly determine the complexity of a piece of music relative to their own level of play.</a:t>
            </a:r>
          </a:p>
          <a:p>
            <a:r>
              <a:rPr lang="en-US" dirty="0">
                <a:hlinkClick r:id="rId2"/>
              </a:rPr>
              <a:t>http://mickey.cs.vt.edu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https://github.com/xwsxethan/</a:t>
            </a:r>
            <a:r>
              <a:rPr lang="en-US" dirty="0" smtClean="0">
                <a:hlinkClick r:id="rId3"/>
              </a:rPr>
              <a:t>MusicScoring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16" y="5038788"/>
            <a:ext cx="1819212" cy="18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185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</a:t>
            </a:r>
            <a:r>
              <a:rPr lang="en-US" dirty="0" smtClean="0"/>
              <a:t>at </a:t>
            </a:r>
            <a:r>
              <a:rPr lang="en-US" dirty="0" smtClean="0"/>
              <a:t>ICAT day in the Moss Arts Center.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other research to expand the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Music OCR, MIDI conversion</a:t>
            </a:r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experts </a:t>
            </a:r>
            <a:r>
              <a:rPr lang="en-US" dirty="0" smtClean="0"/>
              <a:t>for </a:t>
            </a:r>
            <a:r>
              <a:rPr lang="en-US" dirty="0" smtClean="0"/>
              <a:t>baseline complexity parameters.</a:t>
            </a:r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existing </a:t>
            </a:r>
            <a:r>
              <a:rPr lang="en-US" dirty="0"/>
              <a:t>m</a:t>
            </a:r>
            <a:r>
              <a:rPr lang="en-US" dirty="0" smtClean="0"/>
              <a:t>usic </a:t>
            </a:r>
            <a:r>
              <a:rPr lang="en-US" dirty="0" smtClean="0"/>
              <a:t>l</a:t>
            </a:r>
            <a:r>
              <a:rPr lang="en-US" dirty="0" smtClean="0"/>
              <a:t>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Insights</a:t>
            </a:r>
          </a:p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Proof of Concept</a:t>
            </a:r>
            <a:endParaRPr lang="en-US" dirty="0" smtClean="0"/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Musicians can agree that notes in different registers pose different difficulties on wind instruments, although they may not agree on the magnitude of the difference.</a:t>
            </a:r>
          </a:p>
          <a:p>
            <a:r>
              <a:rPr lang="en-US" dirty="0" smtClean="0"/>
              <a:t>Computing offers us the capability to build upon that insight by relaxing the cognitive load required to measure it.</a:t>
            </a:r>
          </a:p>
          <a:p>
            <a:r>
              <a:rPr lang="en-US" dirty="0" smtClean="0"/>
              <a:t>Educators, performers, professionals, composers, publishers, and more can leverage this technology to simplify their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Musiplectics</a:t>
            </a:r>
            <a:r>
              <a:rPr lang="en-US" sz="1800" dirty="0" smtClean="0"/>
              <a:t>-</a:t>
            </a:r>
            <a:r>
              <a:rPr lang="en-US" sz="1800" dirty="0"/>
              <a:t>a systematic and </a:t>
            </a:r>
            <a:r>
              <a:rPr lang="en-US" sz="1800" dirty="0" smtClean="0"/>
              <a:t>objective </a:t>
            </a:r>
            <a:r>
              <a:rPr lang="en-US" sz="1800" dirty="0"/>
              <a:t>approach to computational assessment of the </a:t>
            </a:r>
            <a:r>
              <a:rPr lang="en-US" sz="1800" dirty="0" smtClean="0"/>
              <a:t>complexity </a:t>
            </a:r>
            <a:r>
              <a:rPr lang="en-US" sz="1800" dirty="0"/>
              <a:t>of a music score for any </a:t>
            </a:r>
            <a:r>
              <a:rPr lang="en-US" sz="1800" dirty="0" smtClean="0"/>
              <a:t>instrument.</a:t>
            </a:r>
          </a:p>
          <a:p>
            <a:r>
              <a:rPr lang="en-US" sz="1800" dirty="0" smtClean="0"/>
              <a:t>Decompose a piece into its musical elements and extrapolate complexity measurements from their weights.</a:t>
            </a:r>
          </a:p>
          <a:p>
            <a:r>
              <a:rPr lang="en-US" sz="1800" dirty="0" smtClean="0"/>
              <a:t>Leverage experts to determine</a:t>
            </a:r>
            <a:br>
              <a:rPr lang="en-US" sz="1800" dirty="0" smtClean="0"/>
            </a:br>
            <a:r>
              <a:rPr lang="en-US" sz="1800" dirty="0" smtClean="0"/>
              <a:t>weights for individual musical</a:t>
            </a:r>
            <a:br>
              <a:rPr lang="en-US" sz="1800" dirty="0" smtClean="0"/>
            </a:br>
            <a:r>
              <a:rPr lang="en-US" sz="1800" dirty="0" smtClean="0"/>
              <a:t>elements on each instrument.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29" y="3999091"/>
            <a:ext cx="4326276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414244"/>
            <a:ext cx="5714612" cy="4141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826" y="6420067"/>
            <a:ext cx="36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http://mickey.cs.vt.edu/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6" y="2701444"/>
            <a:ext cx="5044943" cy="38547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complexity scores largely agree with subjective grades (Royal Conservatory instructional syllabus) of publicly available music pieces for B</a:t>
            </a:r>
            <a:r>
              <a:rPr lang="en-US" sz="15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smtClean="0"/>
              <a:t>The website automates a meticulous, manual process and provides more consistent results on a ubiquitous platform.</a:t>
            </a:r>
          </a:p>
          <a:p>
            <a:pPr lvl="1"/>
            <a:r>
              <a:rPr lang="en-US" dirty="0" smtClean="0"/>
              <a:t>Also a proof of concept for future instruments.</a:t>
            </a:r>
          </a:p>
          <a:p>
            <a:r>
              <a:rPr lang="en-US" dirty="0" smtClean="0"/>
              <a:t>We submitted our results so far to ONWARD’15 for publication.</a:t>
            </a:r>
            <a:endParaRPr lang="en-US" dirty="0"/>
          </a:p>
        </p:txBody>
      </p:sp>
      <p:pic>
        <p:nvPicPr>
          <p:cNvPr id="6" name="Picture 5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9" y="3356832"/>
            <a:ext cx="3874115" cy="2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 and performers need </a:t>
            </a:r>
            <a:r>
              <a:rPr lang="en-US" dirty="0" smtClean="0"/>
              <a:t>answers to those questions </a:t>
            </a:r>
            <a:r>
              <a:rPr lang="en-US" dirty="0"/>
              <a:t>at a glance before they decide to purchase or practice a piece.</a:t>
            </a:r>
            <a:endParaRPr lang="en-US" dirty="0" smtClean="0"/>
          </a:p>
          <a:p>
            <a:r>
              <a:rPr lang="en-US" dirty="0" smtClean="0"/>
              <a:t>There is currently no objective process for </a:t>
            </a:r>
            <a:r>
              <a:rPr lang="en-US" dirty="0" smtClean="0"/>
              <a:t>answering these questions.</a:t>
            </a:r>
            <a:endParaRPr lang="en-US" dirty="0" smtClean="0"/>
          </a:p>
          <a:p>
            <a:r>
              <a:rPr lang="en-US" dirty="0" smtClean="0"/>
              <a:t>Determining </a:t>
            </a:r>
            <a:r>
              <a:rPr lang="en-US" dirty="0" smtClean="0"/>
              <a:t>the answers </a:t>
            </a:r>
            <a:r>
              <a:rPr lang="en-US" dirty="0" smtClean="0"/>
              <a:t>for your own playing level is a tedious, error prone process.</a:t>
            </a:r>
          </a:p>
        </p:txBody>
      </p:sp>
    </p:spTree>
    <p:extLst>
      <p:ext uri="{BB962C8B-B14F-4D97-AF65-F5344CB8AC3E}">
        <p14:creationId xmlns:p14="http://schemas.microsoft.com/office/powerpoint/2010/main" val="276342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2537</TotalTime>
  <Words>467</Words>
  <Application>Microsoft Macintosh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Musiplectics Computational Assessment of the Complexity of Music Scores </vt:lpstr>
      <vt:lpstr>Contents</vt:lpstr>
      <vt:lpstr>Insights</vt:lpstr>
      <vt:lpstr>Overview</vt:lpstr>
      <vt:lpstr>Proof of Concept</vt:lpstr>
      <vt:lpstr>Contributions</vt:lpstr>
      <vt:lpstr>Questions</vt:lpstr>
      <vt:lpstr>User Questions and Needs</vt:lpstr>
      <vt:lpstr>Problem</vt:lpstr>
      <vt:lpstr>Solution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25</cp:revision>
  <dcterms:created xsi:type="dcterms:W3CDTF">2015-03-17T20:02:25Z</dcterms:created>
  <dcterms:modified xsi:type="dcterms:W3CDTF">2015-04-09T17:09:00Z</dcterms:modified>
</cp:coreProperties>
</file>