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256" r:id="rId2"/>
    <p:sldId id="297" r:id="rId3"/>
    <p:sldId id="355" r:id="rId4"/>
    <p:sldId id="356" r:id="rId5"/>
    <p:sldId id="357" r:id="rId6"/>
    <p:sldId id="358" r:id="rId7"/>
    <p:sldId id="359" r:id="rId8"/>
    <p:sldId id="360" r:id="rId9"/>
    <p:sldId id="361" r:id="rId10"/>
    <p:sldId id="362" r:id="rId11"/>
    <p:sldId id="363" r:id="rId12"/>
    <p:sldId id="364" r:id="rId13"/>
    <p:sldId id="381" r:id="rId14"/>
    <p:sldId id="382" r:id="rId15"/>
    <p:sldId id="383" r:id="rId16"/>
    <p:sldId id="384" r:id="rId17"/>
    <p:sldId id="385" r:id="rId18"/>
    <p:sldId id="386" r:id="rId19"/>
    <p:sldId id="365" r:id="rId20"/>
    <p:sldId id="366" r:id="rId21"/>
    <p:sldId id="367" r:id="rId22"/>
    <p:sldId id="368" r:id="rId23"/>
    <p:sldId id="369" r:id="rId24"/>
    <p:sldId id="378" r:id="rId25"/>
    <p:sldId id="379" r:id="rId26"/>
    <p:sldId id="388" r:id="rId27"/>
    <p:sldId id="389" r:id="rId28"/>
    <p:sldId id="390" r:id="rId29"/>
    <p:sldId id="387" r:id="rId30"/>
    <p:sldId id="354"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ssema" initials="o" lastIdx="1" clrIdx="0">
    <p:extLst>
      <p:ext uri="{19B8F6BF-5375-455C-9EA6-DF929625EA0E}">
        <p15:presenceInfo xmlns:p15="http://schemas.microsoft.com/office/powerpoint/2012/main" userId="ousse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4" autoAdjust="0"/>
    <p:restoredTop sz="86121" autoAdjust="0"/>
  </p:normalViewPr>
  <p:slideViewPr>
    <p:cSldViewPr snapToGrid="0">
      <p:cViewPr varScale="1">
        <p:scale>
          <a:sx n="62" d="100"/>
          <a:sy n="62" d="100"/>
        </p:scale>
        <p:origin x="35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19T20:26:50.323"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1C7D3F-A0F0-43DF-9705-E8E3050DA11A}" type="doc">
      <dgm:prSet loTypeId="urn:microsoft.com/office/officeart/2005/8/layout/venn2" loCatId="relationship" qsTypeId="urn:microsoft.com/office/officeart/2005/8/quickstyle/simple5" qsCatId="simple" csTypeId="urn:microsoft.com/office/officeart/2005/8/colors/colorful4" csCatId="colorful" phldr="1"/>
      <dgm:spPr/>
      <dgm:t>
        <a:bodyPr/>
        <a:lstStyle/>
        <a:p>
          <a:endParaRPr lang="fr-FR"/>
        </a:p>
      </dgm:t>
    </dgm:pt>
    <dgm:pt modelId="{EB1D01A4-DDE6-4A6F-8FD3-6E10BC61655F}">
      <dgm:prSet phldrT="[Text]" custT="1"/>
      <dgm:spPr/>
      <dgm:t>
        <a:bodyPr/>
        <a:lstStyle/>
        <a:p>
          <a:pPr algn="ctr"/>
          <a:r>
            <a:rPr lang="fr-FR" sz="2400" b="1" dirty="0"/>
            <a:t>ECONOMIQUE</a:t>
          </a:r>
        </a:p>
      </dgm:t>
    </dgm:pt>
    <dgm:pt modelId="{BC778CE7-E9A5-46CA-BADD-32BE9BE08C35}" type="parTrans" cxnId="{FBAC976B-C747-4916-9EC9-F63E6E9BBF9E}">
      <dgm:prSet/>
      <dgm:spPr/>
      <dgm:t>
        <a:bodyPr/>
        <a:lstStyle/>
        <a:p>
          <a:pPr algn="ctr"/>
          <a:endParaRPr lang="fr-FR"/>
        </a:p>
      </dgm:t>
    </dgm:pt>
    <dgm:pt modelId="{64C2AB68-9FD2-4681-939F-0CBCD330314B}" type="sibTrans" cxnId="{FBAC976B-C747-4916-9EC9-F63E6E9BBF9E}">
      <dgm:prSet/>
      <dgm:spPr/>
      <dgm:t>
        <a:bodyPr/>
        <a:lstStyle/>
        <a:p>
          <a:pPr algn="ctr"/>
          <a:endParaRPr lang="fr-FR"/>
        </a:p>
      </dgm:t>
    </dgm:pt>
    <dgm:pt modelId="{82FE07B3-592F-44C8-BEFE-114ADE99361F}">
      <dgm:prSet phldrT="[Text]" custT="1"/>
      <dgm:spPr/>
      <dgm:t>
        <a:bodyPr/>
        <a:lstStyle/>
        <a:p>
          <a:pPr algn="ctr"/>
          <a:r>
            <a:rPr lang="fr-FR" sz="2000" b="1" dirty="0"/>
            <a:t>SOCIO CULTUREL</a:t>
          </a:r>
        </a:p>
      </dgm:t>
    </dgm:pt>
    <dgm:pt modelId="{98941FDE-CCD8-438D-BF43-D9626C172994}" type="parTrans" cxnId="{EBD58F77-37DF-4317-BA63-4F13F0A25D19}">
      <dgm:prSet/>
      <dgm:spPr/>
      <dgm:t>
        <a:bodyPr/>
        <a:lstStyle/>
        <a:p>
          <a:pPr algn="ctr"/>
          <a:endParaRPr lang="fr-FR"/>
        </a:p>
      </dgm:t>
    </dgm:pt>
    <dgm:pt modelId="{F9783CF3-A5D7-41F8-9C0A-9136DDE7BE3C}" type="sibTrans" cxnId="{EBD58F77-37DF-4317-BA63-4F13F0A25D19}">
      <dgm:prSet/>
      <dgm:spPr/>
      <dgm:t>
        <a:bodyPr/>
        <a:lstStyle/>
        <a:p>
          <a:pPr algn="ctr"/>
          <a:endParaRPr lang="fr-FR"/>
        </a:p>
      </dgm:t>
    </dgm:pt>
    <dgm:pt modelId="{C9D1F6DB-45DB-485E-8E3E-A15801A52094}">
      <dgm:prSet phldrT="[Text]" custT="1"/>
      <dgm:spPr/>
      <dgm:t>
        <a:bodyPr/>
        <a:lstStyle/>
        <a:p>
          <a:pPr algn="ctr"/>
          <a:r>
            <a:rPr lang="fr-FR" sz="2000" b="1" dirty="0"/>
            <a:t>TECHNOLOGIQUE</a:t>
          </a:r>
        </a:p>
      </dgm:t>
    </dgm:pt>
    <dgm:pt modelId="{567BF6DB-B63E-4940-BAF0-451E8ACE4591}" type="parTrans" cxnId="{D2498040-A4C6-4D5E-A713-443A8A78F0CE}">
      <dgm:prSet/>
      <dgm:spPr/>
      <dgm:t>
        <a:bodyPr/>
        <a:lstStyle/>
        <a:p>
          <a:pPr algn="ctr"/>
          <a:endParaRPr lang="fr-FR"/>
        </a:p>
      </dgm:t>
    </dgm:pt>
    <dgm:pt modelId="{0EAB929A-2A2C-473B-8F72-E8867BC7F9CB}" type="sibTrans" cxnId="{D2498040-A4C6-4D5E-A713-443A8A78F0CE}">
      <dgm:prSet/>
      <dgm:spPr/>
      <dgm:t>
        <a:bodyPr/>
        <a:lstStyle/>
        <a:p>
          <a:pPr algn="ctr"/>
          <a:endParaRPr lang="fr-FR"/>
        </a:p>
      </dgm:t>
    </dgm:pt>
    <dgm:pt modelId="{36CDE395-7C6C-4A3C-856A-008B16AA7DD5}">
      <dgm:prSet phldrT="[Text]" custT="1"/>
      <dgm:spPr/>
      <dgm:t>
        <a:bodyPr/>
        <a:lstStyle/>
        <a:p>
          <a:pPr algn="ctr"/>
          <a:r>
            <a:rPr lang="fr-FR" sz="2000" b="1" dirty="0"/>
            <a:t>Ecologique</a:t>
          </a:r>
        </a:p>
      </dgm:t>
    </dgm:pt>
    <dgm:pt modelId="{91AE1EEC-DF80-47B8-8D3E-CC71ADC9CC76}" type="parTrans" cxnId="{F7E80E8D-2DEA-4E7E-A2DB-7787CCC0C92E}">
      <dgm:prSet/>
      <dgm:spPr/>
      <dgm:t>
        <a:bodyPr/>
        <a:lstStyle/>
        <a:p>
          <a:pPr algn="ctr"/>
          <a:endParaRPr lang="fr-FR"/>
        </a:p>
      </dgm:t>
    </dgm:pt>
    <dgm:pt modelId="{EF656C5E-B2F0-40D7-8421-457A3A4D6482}" type="sibTrans" cxnId="{F7E80E8D-2DEA-4E7E-A2DB-7787CCC0C92E}">
      <dgm:prSet/>
      <dgm:spPr/>
      <dgm:t>
        <a:bodyPr/>
        <a:lstStyle/>
        <a:p>
          <a:pPr algn="ctr"/>
          <a:endParaRPr lang="fr-FR"/>
        </a:p>
      </dgm:t>
    </dgm:pt>
    <dgm:pt modelId="{103880E8-C3A6-4CD2-A3FC-CD4194CC64C4}">
      <dgm:prSet phldrT="[Text]" custT="1"/>
      <dgm:spPr/>
      <dgm:t>
        <a:bodyPr/>
        <a:lstStyle/>
        <a:p>
          <a:pPr algn="ctr"/>
          <a:r>
            <a:rPr lang="fr-FR" sz="2400" b="1" dirty="0"/>
            <a:t>POLITIQUE</a:t>
          </a:r>
        </a:p>
      </dgm:t>
    </dgm:pt>
    <dgm:pt modelId="{8C695C95-490B-4F8C-84B5-A30132E8DB62}" type="parTrans" cxnId="{7447673B-C436-414C-94B9-E13E4CA447B0}">
      <dgm:prSet/>
      <dgm:spPr/>
      <dgm:t>
        <a:bodyPr/>
        <a:lstStyle/>
        <a:p>
          <a:pPr algn="ctr"/>
          <a:endParaRPr lang="fr-FR"/>
        </a:p>
      </dgm:t>
    </dgm:pt>
    <dgm:pt modelId="{B7C407BD-1831-4A8E-9456-E7FEB2D6266D}" type="sibTrans" cxnId="{7447673B-C436-414C-94B9-E13E4CA447B0}">
      <dgm:prSet/>
      <dgm:spPr/>
      <dgm:t>
        <a:bodyPr/>
        <a:lstStyle/>
        <a:p>
          <a:pPr algn="ctr"/>
          <a:endParaRPr lang="fr-FR"/>
        </a:p>
      </dgm:t>
    </dgm:pt>
    <dgm:pt modelId="{033F22F2-F375-47EA-BBB0-462CD62ABAD6}">
      <dgm:prSet phldrT="[Text]" custT="1"/>
      <dgm:spPr/>
      <dgm:t>
        <a:bodyPr/>
        <a:lstStyle/>
        <a:p>
          <a:pPr algn="ctr"/>
          <a:r>
            <a:rPr lang="fr-FR" sz="2000" b="1" dirty="0"/>
            <a:t>Légal</a:t>
          </a:r>
        </a:p>
      </dgm:t>
    </dgm:pt>
    <dgm:pt modelId="{7F56EB76-52CE-4EC2-A53F-30B4D4D8FCA1}" type="sibTrans" cxnId="{16CFE5B3-B0F5-4AA1-9D7A-1F4F7536C857}">
      <dgm:prSet/>
      <dgm:spPr/>
      <dgm:t>
        <a:bodyPr/>
        <a:lstStyle/>
        <a:p>
          <a:pPr algn="ctr"/>
          <a:endParaRPr lang="fr-FR"/>
        </a:p>
      </dgm:t>
    </dgm:pt>
    <dgm:pt modelId="{FB6B3880-A19C-483A-9D7B-1B8693E9A336}" type="parTrans" cxnId="{16CFE5B3-B0F5-4AA1-9D7A-1F4F7536C857}">
      <dgm:prSet/>
      <dgm:spPr/>
      <dgm:t>
        <a:bodyPr/>
        <a:lstStyle/>
        <a:p>
          <a:pPr algn="ctr"/>
          <a:endParaRPr lang="fr-FR"/>
        </a:p>
      </dgm:t>
    </dgm:pt>
    <dgm:pt modelId="{1A681089-13E1-4099-BC50-8D06D56E93CF}" type="pres">
      <dgm:prSet presAssocID="{681C7D3F-A0F0-43DF-9705-E8E3050DA11A}" presName="Name0" presStyleCnt="0">
        <dgm:presLayoutVars>
          <dgm:chMax val="7"/>
          <dgm:resizeHandles val="exact"/>
        </dgm:presLayoutVars>
      </dgm:prSet>
      <dgm:spPr/>
    </dgm:pt>
    <dgm:pt modelId="{E26D3AD6-BC77-4956-8D18-C15D51A545F6}" type="pres">
      <dgm:prSet presAssocID="{681C7D3F-A0F0-43DF-9705-E8E3050DA11A}" presName="comp1" presStyleCnt="0"/>
      <dgm:spPr/>
    </dgm:pt>
    <dgm:pt modelId="{B016356C-20C8-4E55-B77D-942423350D3D}" type="pres">
      <dgm:prSet presAssocID="{681C7D3F-A0F0-43DF-9705-E8E3050DA11A}" presName="circle1" presStyleLbl="node1" presStyleIdx="0" presStyleCnt="6"/>
      <dgm:spPr/>
    </dgm:pt>
    <dgm:pt modelId="{A18BE153-FDA0-4BB5-A679-023203BE4862}" type="pres">
      <dgm:prSet presAssocID="{681C7D3F-A0F0-43DF-9705-E8E3050DA11A}" presName="c1text" presStyleLbl="node1" presStyleIdx="0" presStyleCnt="6">
        <dgm:presLayoutVars>
          <dgm:bulletEnabled val="1"/>
        </dgm:presLayoutVars>
      </dgm:prSet>
      <dgm:spPr/>
    </dgm:pt>
    <dgm:pt modelId="{C42C75C3-BF51-4770-B485-9DF0DB2DEF85}" type="pres">
      <dgm:prSet presAssocID="{681C7D3F-A0F0-43DF-9705-E8E3050DA11A}" presName="comp2" presStyleCnt="0"/>
      <dgm:spPr/>
    </dgm:pt>
    <dgm:pt modelId="{BA9D93EB-4392-4B38-B03C-95B2FD3C3876}" type="pres">
      <dgm:prSet presAssocID="{681C7D3F-A0F0-43DF-9705-E8E3050DA11A}" presName="circle2" presStyleLbl="node1" presStyleIdx="1" presStyleCnt="6" custScaleY="102428"/>
      <dgm:spPr/>
    </dgm:pt>
    <dgm:pt modelId="{592E76E9-B63D-44EE-A968-62BF1DDE55D7}" type="pres">
      <dgm:prSet presAssocID="{681C7D3F-A0F0-43DF-9705-E8E3050DA11A}" presName="c2text" presStyleLbl="node1" presStyleIdx="1" presStyleCnt="6">
        <dgm:presLayoutVars>
          <dgm:bulletEnabled val="1"/>
        </dgm:presLayoutVars>
      </dgm:prSet>
      <dgm:spPr/>
    </dgm:pt>
    <dgm:pt modelId="{19B9CDEC-F3CA-4952-BE23-0D699872D094}" type="pres">
      <dgm:prSet presAssocID="{681C7D3F-A0F0-43DF-9705-E8E3050DA11A}" presName="comp3" presStyleCnt="0"/>
      <dgm:spPr/>
    </dgm:pt>
    <dgm:pt modelId="{BBFCF5D2-8A64-4F12-88D6-9C75250C42AB}" type="pres">
      <dgm:prSet presAssocID="{681C7D3F-A0F0-43DF-9705-E8E3050DA11A}" presName="circle3" presStyleLbl="node1" presStyleIdx="2" presStyleCnt="6"/>
      <dgm:spPr/>
    </dgm:pt>
    <dgm:pt modelId="{697BC716-FFD7-41BA-87B4-0B54DB2F1296}" type="pres">
      <dgm:prSet presAssocID="{681C7D3F-A0F0-43DF-9705-E8E3050DA11A}" presName="c3text" presStyleLbl="node1" presStyleIdx="2" presStyleCnt="6">
        <dgm:presLayoutVars>
          <dgm:bulletEnabled val="1"/>
        </dgm:presLayoutVars>
      </dgm:prSet>
      <dgm:spPr/>
    </dgm:pt>
    <dgm:pt modelId="{6BD8C228-A05E-4840-AF16-0BD1EF4B09C7}" type="pres">
      <dgm:prSet presAssocID="{681C7D3F-A0F0-43DF-9705-E8E3050DA11A}" presName="comp4" presStyleCnt="0"/>
      <dgm:spPr/>
    </dgm:pt>
    <dgm:pt modelId="{1B5F031D-5FE3-46F2-9AFC-28A35CA8D085}" type="pres">
      <dgm:prSet presAssocID="{681C7D3F-A0F0-43DF-9705-E8E3050DA11A}" presName="circle4" presStyleLbl="node1" presStyleIdx="3" presStyleCnt="6" custScaleX="120443"/>
      <dgm:spPr/>
    </dgm:pt>
    <dgm:pt modelId="{E0E33158-7829-45DA-BB05-F9C9AB6D900C}" type="pres">
      <dgm:prSet presAssocID="{681C7D3F-A0F0-43DF-9705-E8E3050DA11A}" presName="c4text" presStyleLbl="node1" presStyleIdx="3" presStyleCnt="6">
        <dgm:presLayoutVars>
          <dgm:bulletEnabled val="1"/>
        </dgm:presLayoutVars>
      </dgm:prSet>
      <dgm:spPr/>
    </dgm:pt>
    <dgm:pt modelId="{B6735C5E-5275-4668-982E-167C3ABE100F}" type="pres">
      <dgm:prSet presAssocID="{681C7D3F-A0F0-43DF-9705-E8E3050DA11A}" presName="comp5" presStyleCnt="0"/>
      <dgm:spPr/>
    </dgm:pt>
    <dgm:pt modelId="{E73593C6-EF3C-4795-A254-912EA75BD7A1}" type="pres">
      <dgm:prSet presAssocID="{681C7D3F-A0F0-43DF-9705-E8E3050DA11A}" presName="circle5" presStyleLbl="node1" presStyleIdx="4" presStyleCnt="6" custScaleX="149735"/>
      <dgm:spPr/>
    </dgm:pt>
    <dgm:pt modelId="{902DFDBC-F60B-4C2A-87BC-D822DAC06BEE}" type="pres">
      <dgm:prSet presAssocID="{681C7D3F-A0F0-43DF-9705-E8E3050DA11A}" presName="c5text" presStyleLbl="node1" presStyleIdx="4" presStyleCnt="6">
        <dgm:presLayoutVars>
          <dgm:bulletEnabled val="1"/>
        </dgm:presLayoutVars>
      </dgm:prSet>
      <dgm:spPr/>
    </dgm:pt>
    <dgm:pt modelId="{06A61EFF-BD07-4688-859D-824A3151B62F}" type="pres">
      <dgm:prSet presAssocID="{681C7D3F-A0F0-43DF-9705-E8E3050DA11A}" presName="comp6" presStyleCnt="0"/>
      <dgm:spPr/>
    </dgm:pt>
    <dgm:pt modelId="{F47BA7E2-73C6-4B75-B163-ECA33B790BDE}" type="pres">
      <dgm:prSet presAssocID="{681C7D3F-A0F0-43DF-9705-E8E3050DA11A}" presName="circle6" presStyleLbl="node1" presStyleIdx="5" presStyleCnt="6"/>
      <dgm:spPr/>
    </dgm:pt>
    <dgm:pt modelId="{4C3DF6F2-64C3-4426-BABA-E6E37249401E}" type="pres">
      <dgm:prSet presAssocID="{681C7D3F-A0F0-43DF-9705-E8E3050DA11A}" presName="c6text" presStyleLbl="node1" presStyleIdx="5" presStyleCnt="6">
        <dgm:presLayoutVars>
          <dgm:bulletEnabled val="1"/>
        </dgm:presLayoutVars>
      </dgm:prSet>
      <dgm:spPr/>
    </dgm:pt>
  </dgm:ptLst>
  <dgm:cxnLst>
    <dgm:cxn modelId="{748DCE05-444A-4BA3-882B-11DA9AE72E50}" type="presOf" srcId="{82FE07B3-592F-44C8-BEFE-114ADE99361F}" destId="{697BC716-FFD7-41BA-87B4-0B54DB2F1296}" srcOrd="1" destOrd="0" presId="urn:microsoft.com/office/officeart/2005/8/layout/venn2"/>
    <dgm:cxn modelId="{5499AF1B-E504-4FE3-9A2B-E7D882FF7707}" type="presOf" srcId="{EB1D01A4-DDE6-4A6F-8FD3-6E10BC61655F}" destId="{592E76E9-B63D-44EE-A968-62BF1DDE55D7}" srcOrd="1" destOrd="0" presId="urn:microsoft.com/office/officeart/2005/8/layout/venn2"/>
    <dgm:cxn modelId="{5172D426-EBD0-455F-B079-F2579B923153}" type="presOf" srcId="{C9D1F6DB-45DB-485E-8E3E-A15801A52094}" destId="{E0E33158-7829-45DA-BB05-F9C9AB6D900C}" srcOrd="1" destOrd="0" presId="urn:microsoft.com/office/officeart/2005/8/layout/venn2"/>
    <dgm:cxn modelId="{8311BD29-8E3E-4FEE-9BFF-5BACC2E5ED98}" type="presOf" srcId="{82FE07B3-592F-44C8-BEFE-114ADE99361F}" destId="{BBFCF5D2-8A64-4F12-88D6-9C75250C42AB}" srcOrd="0" destOrd="0" presId="urn:microsoft.com/office/officeart/2005/8/layout/venn2"/>
    <dgm:cxn modelId="{3E9CE134-798D-4AC6-AF86-737BB4A30933}" type="presOf" srcId="{103880E8-C3A6-4CD2-A3FC-CD4194CC64C4}" destId="{B016356C-20C8-4E55-B77D-942423350D3D}" srcOrd="0" destOrd="0" presId="urn:microsoft.com/office/officeart/2005/8/layout/venn2"/>
    <dgm:cxn modelId="{7447673B-C436-414C-94B9-E13E4CA447B0}" srcId="{681C7D3F-A0F0-43DF-9705-E8E3050DA11A}" destId="{103880E8-C3A6-4CD2-A3FC-CD4194CC64C4}" srcOrd="0" destOrd="0" parTransId="{8C695C95-490B-4F8C-84B5-A30132E8DB62}" sibTransId="{B7C407BD-1831-4A8E-9456-E7FEB2D6266D}"/>
    <dgm:cxn modelId="{60114F3E-CD71-4AE8-BDF5-2A8126681FE1}" type="presOf" srcId="{36CDE395-7C6C-4A3C-856A-008B16AA7DD5}" destId="{E73593C6-EF3C-4795-A254-912EA75BD7A1}" srcOrd="0" destOrd="0" presId="urn:microsoft.com/office/officeart/2005/8/layout/venn2"/>
    <dgm:cxn modelId="{D2498040-A4C6-4D5E-A713-443A8A78F0CE}" srcId="{681C7D3F-A0F0-43DF-9705-E8E3050DA11A}" destId="{C9D1F6DB-45DB-485E-8E3E-A15801A52094}" srcOrd="3" destOrd="0" parTransId="{567BF6DB-B63E-4940-BAF0-451E8ACE4591}" sibTransId="{0EAB929A-2A2C-473B-8F72-E8867BC7F9CB}"/>
    <dgm:cxn modelId="{E3F6AE40-AD82-4244-865E-BF4971BDA071}" type="presOf" srcId="{033F22F2-F375-47EA-BBB0-462CD62ABAD6}" destId="{F47BA7E2-73C6-4B75-B163-ECA33B790BDE}" srcOrd="0" destOrd="0" presId="urn:microsoft.com/office/officeart/2005/8/layout/venn2"/>
    <dgm:cxn modelId="{F76FA767-6D3F-40F1-BB6C-70A439F93E7F}" type="presOf" srcId="{C9D1F6DB-45DB-485E-8E3E-A15801A52094}" destId="{1B5F031D-5FE3-46F2-9AFC-28A35CA8D085}" srcOrd="0" destOrd="0" presId="urn:microsoft.com/office/officeart/2005/8/layout/venn2"/>
    <dgm:cxn modelId="{FBAC976B-C747-4916-9EC9-F63E6E9BBF9E}" srcId="{681C7D3F-A0F0-43DF-9705-E8E3050DA11A}" destId="{EB1D01A4-DDE6-4A6F-8FD3-6E10BC61655F}" srcOrd="1" destOrd="0" parTransId="{BC778CE7-E9A5-46CA-BADD-32BE9BE08C35}" sibTransId="{64C2AB68-9FD2-4681-939F-0CBCD330314B}"/>
    <dgm:cxn modelId="{EBD58F77-37DF-4317-BA63-4F13F0A25D19}" srcId="{681C7D3F-A0F0-43DF-9705-E8E3050DA11A}" destId="{82FE07B3-592F-44C8-BEFE-114ADE99361F}" srcOrd="2" destOrd="0" parTransId="{98941FDE-CCD8-438D-BF43-D9626C172994}" sibTransId="{F9783CF3-A5D7-41F8-9C0A-9136DDE7BE3C}"/>
    <dgm:cxn modelId="{DD6EB17D-719E-4889-8293-5DD419FF4BAF}" type="presOf" srcId="{103880E8-C3A6-4CD2-A3FC-CD4194CC64C4}" destId="{A18BE153-FDA0-4BB5-A679-023203BE4862}" srcOrd="1" destOrd="0" presId="urn:microsoft.com/office/officeart/2005/8/layout/venn2"/>
    <dgm:cxn modelId="{F7E80E8D-2DEA-4E7E-A2DB-7787CCC0C92E}" srcId="{681C7D3F-A0F0-43DF-9705-E8E3050DA11A}" destId="{36CDE395-7C6C-4A3C-856A-008B16AA7DD5}" srcOrd="4" destOrd="0" parTransId="{91AE1EEC-DF80-47B8-8D3E-CC71ADC9CC76}" sibTransId="{EF656C5E-B2F0-40D7-8421-457A3A4D6482}"/>
    <dgm:cxn modelId="{4676379D-0303-43E5-AC46-0BA88C57AC16}" type="presOf" srcId="{EB1D01A4-DDE6-4A6F-8FD3-6E10BC61655F}" destId="{BA9D93EB-4392-4B38-B03C-95B2FD3C3876}" srcOrd="0" destOrd="0" presId="urn:microsoft.com/office/officeart/2005/8/layout/venn2"/>
    <dgm:cxn modelId="{16CFE5B3-B0F5-4AA1-9D7A-1F4F7536C857}" srcId="{681C7D3F-A0F0-43DF-9705-E8E3050DA11A}" destId="{033F22F2-F375-47EA-BBB0-462CD62ABAD6}" srcOrd="5" destOrd="0" parTransId="{FB6B3880-A19C-483A-9D7B-1B8693E9A336}" sibTransId="{7F56EB76-52CE-4EC2-A53F-30B4D4D8FCA1}"/>
    <dgm:cxn modelId="{BFC56DD4-D453-412E-897C-FCC79FC6E32B}" type="presOf" srcId="{033F22F2-F375-47EA-BBB0-462CD62ABAD6}" destId="{4C3DF6F2-64C3-4426-BABA-E6E37249401E}" srcOrd="1" destOrd="0" presId="urn:microsoft.com/office/officeart/2005/8/layout/venn2"/>
    <dgm:cxn modelId="{82851BE1-E4A6-46FE-841F-AB4DDDD99BDA}" type="presOf" srcId="{36CDE395-7C6C-4A3C-856A-008B16AA7DD5}" destId="{902DFDBC-F60B-4C2A-87BC-D822DAC06BEE}" srcOrd="1" destOrd="0" presId="urn:microsoft.com/office/officeart/2005/8/layout/venn2"/>
    <dgm:cxn modelId="{38B0F6FB-D3BB-434F-BB13-F36F893B68E4}" type="presOf" srcId="{681C7D3F-A0F0-43DF-9705-E8E3050DA11A}" destId="{1A681089-13E1-4099-BC50-8D06D56E93CF}" srcOrd="0" destOrd="0" presId="urn:microsoft.com/office/officeart/2005/8/layout/venn2"/>
    <dgm:cxn modelId="{CE1CFD60-68D7-4315-A0B7-D2B239DC0871}" type="presParOf" srcId="{1A681089-13E1-4099-BC50-8D06D56E93CF}" destId="{E26D3AD6-BC77-4956-8D18-C15D51A545F6}" srcOrd="0" destOrd="0" presId="urn:microsoft.com/office/officeart/2005/8/layout/venn2"/>
    <dgm:cxn modelId="{EF14C2E9-8403-4BA5-A6A2-4852E5103393}" type="presParOf" srcId="{E26D3AD6-BC77-4956-8D18-C15D51A545F6}" destId="{B016356C-20C8-4E55-B77D-942423350D3D}" srcOrd="0" destOrd="0" presId="urn:microsoft.com/office/officeart/2005/8/layout/venn2"/>
    <dgm:cxn modelId="{41FACA91-A9C6-4247-BAA8-C500B908D550}" type="presParOf" srcId="{E26D3AD6-BC77-4956-8D18-C15D51A545F6}" destId="{A18BE153-FDA0-4BB5-A679-023203BE4862}" srcOrd="1" destOrd="0" presId="urn:microsoft.com/office/officeart/2005/8/layout/venn2"/>
    <dgm:cxn modelId="{888D3242-B245-4E26-89E7-655C8677DCC2}" type="presParOf" srcId="{1A681089-13E1-4099-BC50-8D06D56E93CF}" destId="{C42C75C3-BF51-4770-B485-9DF0DB2DEF85}" srcOrd="1" destOrd="0" presId="urn:microsoft.com/office/officeart/2005/8/layout/venn2"/>
    <dgm:cxn modelId="{0FC1A6B7-2190-4B8A-84BF-42EA9B24E541}" type="presParOf" srcId="{C42C75C3-BF51-4770-B485-9DF0DB2DEF85}" destId="{BA9D93EB-4392-4B38-B03C-95B2FD3C3876}" srcOrd="0" destOrd="0" presId="urn:microsoft.com/office/officeart/2005/8/layout/venn2"/>
    <dgm:cxn modelId="{DFB080AD-CD4B-4352-AA1D-3CB5AA3AE37B}" type="presParOf" srcId="{C42C75C3-BF51-4770-B485-9DF0DB2DEF85}" destId="{592E76E9-B63D-44EE-A968-62BF1DDE55D7}" srcOrd="1" destOrd="0" presId="urn:microsoft.com/office/officeart/2005/8/layout/venn2"/>
    <dgm:cxn modelId="{31EB8AB6-F8CF-447E-8734-CA685ED239D2}" type="presParOf" srcId="{1A681089-13E1-4099-BC50-8D06D56E93CF}" destId="{19B9CDEC-F3CA-4952-BE23-0D699872D094}" srcOrd="2" destOrd="0" presId="urn:microsoft.com/office/officeart/2005/8/layout/venn2"/>
    <dgm:cxn modelId="{7C4EEC33-AE64-4E97-910C-6DFC53F4B9F7}" type="presParOf" srcId="{19B9CDEC-F3CA-4952-BE23-0D699872D094}" destId="{BBFCF5D2-8A64-4F12-88D6-9C75250C42AB}" srcOrd="0" destOrd="0" presId="urn:microsoft.com/office/officeart/2005/8/layout/venn2"/>
    <dgm:cxn modelId="{3DDCB3E7-6275-4D45-9367-2FAE81CBE3BA}" type="presParOf" srcId="{19B9CDEC-F3CA-4952-BE23-0D699872D094}" destId="{697BC716-FFD7-41BA-87B4-0B54DB2F1296}" srcOrd="1" destOrd="0" presId="urn:microsoft.com/office/officeart/2005/8/layout/venn2"/>
    <dgm:cxn modelId="{C9DC9BC5-CAC2-4DA4-9BE6-C75F913C60B0}" type="presParOf" srcId="{1A681089-13E1-4099-BC50-8D06D56E93CF}" destId="{6BD8C228-A05E-4840-AF16-0BD1EF4B09C7}" srcOrd="3" destOrd="0" presId="urn:microsoft.com/office/officeart/2005/8/layout/venn2"/>
    <dgm:cxn modelId="{F7F0A007-161F-4528-B5D9-70F531E1A2E2}" type="presParOf" srcId="{6BD8C228-A05E-4840-AF16-0BD1EF4B09C7}" destId="{1B5F031D-5FE3-46F2-9AFC-28A35CA8D085}" srcOrd="0" destOrd="0" presId="urn:microsoft.com/office/officeart/2005/8/layout/venn2"/>
    <dgm:cxn modelId="{469E54D0-94C3-4756-A84B-08CDA4FAB00A}" type="presParOf" srcId="{6BD8C228-A05E-4840-AF16-0BD1EF4B09C7}" destId="{E0E33158-7829-45DA-BB05-F9C9AB6D900C}" srcOrd="1" destOrd="0" presId="urn:microsoft.com/office/officeart/2005/8/layout/venn2"/>
    <dgm:cxn modelId="{22954DB7-9D58-4C13-87AA-EEE601DA8E58}" type="presParOf" srcId="{1A681089-13E1-4099-BC50-8D06D56E93CF}" destId="{B6735C5E-5275-4668-982E-167C3ABE100F}" srcOrd="4" destOrd="0" presId="urn:microsoft.com/office/officeart/2005/8/layout/venn2"/>
    <dgm:cxn modelId="{94A2C0B5-C68E-4800-A73B-554B88E6CB09}" type="presParOf" srcId="{B6735C5E-5275-4668-982E-167C3ABE100F}" destId="{E73593C6-EF3C-4795-A254-912EA75BD7A1}" srcOrd="0" destOrd="0" presId="urn:microsoft.com/office/officeart/2005/8/layout/venn2"/>
    <dgm:cxn modelId="{A4D9A593-1999-48CF-916E-55748DCBFC3E}" type="presParOf" srcId="{B6735C5E-5275-4668-982E-167C3ABE100F}" destId="{902DFDBC-F60B-4C2A-87BC-D822DAC06BEE}" srcOrd="1" destOrd="0" presId="urn:microsoft.com/office/officeart/2005/8/layout/venn2"/>
    <dgm:cxn modelId="{C6AEBCD1-1014-4BD2-B017-5D1767D3E214}" type="presParOf" srcId="{1A681089-13E1-4099-BC50-8D06D56E93CF}" destId="{06A61EFF-BD07-4688-859D-824A3151B62F}" srcOrd="5" destOrd="0" presId="urn:microsoft.com/office/officeart/2005/8/layout/venn2"/>
    <dgm:cxn modelId="{CF6D5A2C-43E6-4035-9772-1A3307A351E3}" type="presParOf" srcId="{06A61EFF-BD07-4688-859D-824A3151B62F}" destId="{F47BA7E2-73C6-4B75-B163-ECA33B790BDE}" srcOrd="0" destOrd="0" presId="urn:microsoft.com/office/officeart/2005/8/layout/venn2"/>
    <dgm:cxn modelId="{D9AB04F9-6B33-4A5C-8BFB-C83BC96C2DE0}" type="presParOf" srcId="{06A61EFF-BD07-4688-859D-824A3151B62F}" destId="{4C3DF6F2-64C3-4426-BABA-E6E37249401E}"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6356C-20C8-4E55-B77D-942423350D3D}">
      <dsp:nvSpPr>
        <dsp:cNvPr id="0" name=""/>
        <dsp:cNvSpPr/>
      </dsp:nvSpPr>
      <dsp:spPr>
        <a:xfrm>
          <a:off x="3922485" y="-35383"/>
          <a:ext cx="6858000" cy="6858000"/>
        </a:xfrm>
        <a:prstGeom prst="ellipse">
          <a:avLst/>
        </a:prstGeom>
        <a:gradFill rotWithShape="0">
          <a:gsLst>
            <a:gs pos="0">
              <a:schemeClr val="accent4">
                <a:hueOff val="0"/>
                <a:satOff val="0"/>
                <a:lumOff val="0"/>
                <a:alphaOff val="0"/>
                <a:tint val="98000"/>
                <a:hueMod val="94000"/>
                <a:satMod val="130000"/>
                <a:lumMod val="128000"/>
              </a:schemeClr>
            </a:gs>
            <a:gs pos="100000">
              <a:schemeClr val="accent4">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fr-FR" sz="2400" b="1" kern="1200" dirty="0"/>
            <a:t>POLITIQUE</a:t>
          </a:r>
        </a:p>
      </dsp:txBody>
      <dsp:txXfrm>
        <a:off x="6065610" y="307516"/>
        <a:ext cx="2571750" cy="685800"/>
      </dsp:txXfrm>
    </dsp:sp>
    <dsp:sp modelId="{BA9D93EB-4392-4B38-B03C-95B2FD3C3876}">
      <dsp:nvSpPr>
        <dsp:cNvPr id="0" name=""/>
        <dsp:cNvSpPr/>
      </dsp:nvSpPr>
      <dsp:spPr>
        <a:xfrm>
          <a:off x="4436835" y="922548"/>
          <a:ext cx="5829300" cy="5970835"/>
        </a:xfrm>
        <a:prstGeom prst="ellipse">
          <a:avLst/>
        </a:prstGeom>
        <a:gradFill rotWithShape="0">
          <a:gsLst>
            <a:gs pos="0">
              <a:schemeClr val="accent4">
                <a:hueOff val="1015041"/>
                <a:satOff val="7"/>
                <a:lumOff val="784"/>
                <a:alphaOff val="0"/>
                <a:tint val="98000"/>
                <a:hueMod val="94000"/>
                <a:satMod val="130000"/>
                <a:lumMod val="128000"/>
              </a:schemeClr>
            </a:gs>
            <a:gs pos="100000">
              <a:schemeClr val="accent4">
                <a:hueOff val="1015041"/>
                <a:satOff val="7"/>
                <a:lumOff val="784"/>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fr-FR" sz="2400" b="1" kern="1200" dirty="0"/>
            <a:t>ECONOMIQUE</a:t>
          </a:r>
        </a:p>
      </dsp:txBody>
      <dsp:txXfrm>
        <a:off x="6094542" y="1265871"/>
        <a:ext cx="2513885" cy="686646"/>
      </dsp:txXfrm>
    </dsp:sp>
    <dsp:sp modelId="{BBFCF5D2-8A64-4F12-88D6-9C75250C42AB}">
      <dsp:nvSpPr>
        <dsp:cNvPr id="0" name=""/>
        <dsp:cNvSpPr/>
      </dsp:nvSpPr>
      <dsp:spPr>
        <a:xfrm>
          <a:off x="4951185" y="2022016"/>
          <a:ext cx="4800600" cy="4800600"/>
        </a:xfrm>
        <a:prstGeom prst="ellipse">
          <a:avLst/>
        </a:prstGeom>
        <a:gradFill rotWithShape="0">
          <a:gsLst>
            <a:gs pos="0">
              <a:schemeClr val="accent4">
                <a:hueOff val="2030082"/>
                <a:satOff val="14"/>
                <a:lumOff val="1569"/>
                <a:alphaOff val="0"/>
                <a:tint val="98000"/>
                <a:hueMod val="94000"/>
                <a:satMod val="130000"/>
                <a:lumMod val="128000"/>
              </a:schemeClr>
            </a:gs>
            <a:gs pos="100000">
              <a:schemeClr val="accent4">
                <a:hueOff val="2030082"/>
                <a:satOff val="14"/>
                <a:lumOff val="1569"/>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t>SOCIO CULTUREL</a:t>
          </a:r>
        </a:p>
      </dsp:txBody>
      <dsp:txXfrm>
        <a:off x="6109330" y="2353257"/>
        <a:ext cx="2484310" cy="662482"/>
      </dsp:txXfrm>
    </dsp:sp>
    <dsp:sp modelId="{1B5F031D-5FE3-46F2-9AFC-28A35CA8D085}">
      <dsp:nvSpPr>
        <dsp:cNvPr id="0" name=""/>
        <dsp:cNvSpPr/>
      </dsp:nvSpPr>
      <dsp:spPr>
        <a:xfrm>
          <a:off x="5079990" y="3050716"/>
          <a:ext cx="4542989" cy="3771900"/>
        </a:xfrm>
        <a:prstGeom prst="ellipse">
          <a:avLst/>
        </a:prstGeom>
        <a:gradFill rotWithShape="0">
          <a:gsLst>
            <a:gs pos="0">
              <a:schemeClr val="accent4">
                <a:hueOff val="3045123"/>
                <a:satOff val="20"/>
                <a:lumOff val="2353"/>
                <a:alphaOff val="0"/>
                <a:tint val="98000"/>
                <a:hueMod val="94000"/>
                <a:satMod val="130000"/>
                <a:lumMod val="128000"/>
              </a:schemeClr>
            </a:gs>
            <a:gs pos="100000">
              <a:schemeClr val="accent4">
                <a:hueOff val="3045123"/>
                <a:satOff val="20"/>
                <a:lumOff val="2353"/>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t>TECHNOLOGIQUE</a:t>
          </a:r>
        </a:p>
      </dsp:txBody>
      <dsp:txXfrm>
        <a:off x="6124878" y="3390187"/>
        <a:ext cx="2453214" cy="678942"/>
      </dsp:txXfrm>
    </dsp:sp>
    <dsp:sp modelId="{E73593C6-EF3C-4795-A254-912EA75BD7A1}">
      <dsp:nvSpPr>
        <dsp:cNvPr id="0" name=""/>
        <dsp:cNvSpPr/>
      </dsp:nvSpPr>
      <dsp:spPr>
        <a:xfrm>
          <a:off x="5297720" y="4079416"/>
          <a:ext cx="4107530" cy="2743200"/>
        </a:xfrm>
        <a:prstGeom prst="ellipse">
          <a:avLst/>
        </a:prstGeom>
        <a:gradFill rotWithShape="0">
          <a:gsLst>
            <a:gs pos="0">
              <a:schemeClr val="accent4">
                <a:hueOff val="4060164"/>
                <a:satOff val="27"/>
                <a:lumOff val="3138"/>
                <a:alphaOff val="0"/>
                <a:tint val="98000"/>
                <a:hueMod val="94000"/>
                <a:satMod val="130000"/>
                <a:lumMod val="128000"/>
              </a:schemeClr>
            </a:gs>
            <a:gs pos="100000">
              <a:schemeClr val="accent4">
                <a:hueOff val="4060164"/>
                <a:satOff val="27"/>
                <a:lumOff val="3138"/>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t>Ecologique</a:t>
          </a:r>
        </a:p>
      </dsp:txBody>
      <dsp:txXfrm>
        <a:off x="6016538" y="4422316"/>
        <a:ext cx="2669894" cy="685800"/>
      </dsp:txXfrm>
    </dsp:sp>
    <dsp:sp modelId="{F47BA7E2-73C6-4B75-B163-ECA33B790BDE}">
      <dsp:nvSpPr>
        <dsp:cNvPr id="0" name=""/>
        <dsp:cNvSpPr/>
      </dsp:nvSpPr>
      <dsp:spPr>
        <a:xfrm>
          <a:off x="6494235" y="5108116"/>
          <a:ext cx="1714500" cy="1714500"/>
        </a:xfrm>
        <a:prstGeom prst="ellipse">
          <a:avLst/>
        </a:prstGeom>
        <a:gradFill rotWithShape="0">
          <a:gsLst>
            <a:gs pos="0">
              <a:schemeClr val="accent4">
                <a:hueOff val="5075205"/>
                <a:satOff val="34"/>
                <a:lumOff val="3922"/>
                <a:alphaOff val="0"/>
                <a:tint val="98000"/>
                <a:hueMod val="94000"/>
                <a:satMod val="130000"/>
                <a:lumMod val="128000"/>
              </a:schemeClr>
            </a:gs>
            <a:gs pos="100000">
              <a:schemeClr val="accent4">
                <a:hueOff val="5075205"/>
                <a:satOff val="34"/>
                <a:lumOff val="3922"/>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1" kern="1200" dirty="0"/>
            <a:t>Légal</a:t>
          </a:r>
        </a:p>
      </dsp:txBody>
      <dsp:txXfrm>
        <a:off x="6745318" y="5536741"/>
        <a:ext cx="1212334" cy="85725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7F464-DC18-47A1-9D50-53A0E71088D3}" type="datetimeFigureOut">
              <a:rPr lang="fr-FR" smtClean="0"/>
              <a:t>19/02/2018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B905E-437D-4301-9FB0-9DDCE17C98E0}" type="slidenum">
              <a:rPr lang="fr-FR" smtClean="0"/>
              <a:t>‹#›</a:t>
            </a:fld>
            <a:endParaRPr lang="fr-FR"/>
          </a:p>
        </p:txBody>
      </p:sp>
    </p:spTree>
    <p:extLst>
      <p:ext uri="{BB962C8B-B14F-4D97-AF65-F5344CB8AC3E}">
        <p14:creationId xmlns:p14="http://schemas.microsoft.com/office/powerpoint/2010/main" val="217344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fr.wikipedia.org/wiki/Strat%C3%A9gie_d'entrepris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En </a:t>
            </a:r>
            <a:r>
              <a:rPr lang="fr-FR" sz="1200" b="0" i="0" u="none" strike="noStrike" kern="1200" dirty="0">
                <a:solidFill>
                  <a:schemeClr val="tx1"/>
                </a:solidFill>
                <a:effectLst/>
                <a:latin typeface="+mn-lt"/>
                <a:ea typeface="+mn-ea"/>
                <a:cs typeface="+mn-cs"/>
                <a:hlinkClick r:id="rId3" tooltip="Stratégie d'entreprise"/>
              </a:rPr>
              <a:t>stratégie d'entreprise</a:t>
            </a:r>
            <a:r>
              <a:rPr lang="fr-FR" sz="1200" b="0" i="0" kern="1200" dirty="0">
                <a:solidFill>
                  <a:schemeClr val="tx1"/>
                </a:solidFill>
                <a:effectLst/>
                <a:latin typeface="+mn-lt"/>
                <a:ea typeface="+mn-ea"/>
                <a:cs typeface="+mn-cs"/>
              </a:rPr>
              <a:t>, l'analyse </a:t>
            </a:r>
            <a:r>
              <a:rPr lang="fr-FR" sz="1200" b="1" i="0" kern="1200" dirty="0">
                <a:solidFill>
                  <a:schemeClr val="tx1"/>
                </a:solidFill>
                <a:effectLst/>
                <a:latin typeface="+mn-lt"/>
                <a:ea typeface="+mn-ea"/>
                <a:cs typeface="+mn-cs"/>
              </a:rPr>
              <a:t>PESTEL</a:t>
            </a:r>
            <a:r>
              <a:rPr lang="fr-FR" sz="1200" b="0" i="0" kern="1200" dirty="0">
                <a:solidFill>
                  <a:schemeClr val="tx1"/>
                </a:solidFill>
                <a:effectLst/>
                <a:latin typeface="+mn-lt"/>
                <a:ea typeface="+mn-ea"/>
                <a:cs typeface="+mn-cs"/>
              </a:rPr>
              <a:t> (Politique, Economique, Sociologique, Technologique, Ecologique, Légal) est un modèle permettant d'identifier l'influence (positive ou négative) que peuvent exercer, sur une organisation, les facteurs macro-environnementaux.</a:t>
            </a:r>
            <a:endParaRPr lang="fr-FR" dirty="0"/>
          </a:p>
        </p:txBody>
      </p:sp>
      <p:sp>
        <p:nvSpPr>
          <p:cNvPr id="4" name="Espace réservé du numéro de diapositive 3"/>
          <p:cNvSpPr>
            <a:spLocks noGrp="1"/>
          </p:cNvSpPr>
          <p:nvPr>
            <p:ph type="sldNum" sz="quarter" idx="10"/>
          </p:nvPr>
        </p:nvSpPr>
        <p:spPr/>
        <p:txBody>
          <a:bodyPr/>
          <a:lstStyle/>
          <a:p>
            <a:fld id="{DB8B905E-437D-4301-9FB0-9DDCE17C98E0}" type="slidenum">
              <a:rPr lang="fr-FR" smtClean="0"/>
              <a:t>4</a:t>
            </a:fld>
            <a:endParaRPr lang="fr-FR"/>
          </a:p>
        </p:txBody>
      </p:sp>
    </p:spTree>
    <p:extLst>
      <p:ext uri="{BB962C8B-B14F-4D97-AF65-F5344CB8AC3E}">
        <p14:creationId xmlns:p14="http://schemas.microsoft.com/office/powerpoint/2010/main" val="34899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8B640-2B90-4BC3-BAC5-0DDD1C1A7A86}"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49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02C13B7-1DD3-4A2E-ACB9-8AA7C0CDB96A}" type="datetime1">
              <a:rPr lang="fr-FR" smtClean="0"/>
              <a:t>19/02/2018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39883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12ACB-1AF4-4A43-B176-E5967C5B3C3B}"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309704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0D24A-67DF-4FE6-867F-A838F923373B}"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29603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AD9B7-036D-4199-9099-D2F79E41B59A}"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362114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6629A-079D-4AEE-8233-2CAB2E28049A}"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3503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268B3-BD86-452C-A015-090DAF348993}"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2684297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FB7478-DE9F-4832-B667-5446D2C36106}"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3567119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30AE0-DE2D-4C96-B379-D8B78B281145}"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423938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CAC1C-0EC5-4FBD-83C0-84684E173AEC}"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355502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D0590-074B-4CD0-8779-9CD2C9C1A88A}" type="datetime1">
              <a:rPr lang="fr-FR" smtClean="0"/>
              <a:t>19/02/2018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59649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6A305E-7641-430A-BB97-F3FE7714DBD4}" type="datetime1">
              <a:rPr lang="fr-FR" smtClean="0"/>
              <a:t>19/02/2018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14959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6BF61-0F02-4840-B4AF-16D34DBE77B5}" type="datetime1">
              <a:rPr lang="fr-FR" smtClean="0"/>
              <a:t>19/02/2018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249465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BBAFF0-8E68-455F-ADA3-51818DCBCDC7}" type="datetime1">
              <a:rPr lang="fr-FR" smtClean="0"/>
              <a:t>19/02/2018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376769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DB7AB-A955-49FD-9467-DF618F94CC1A}" type="datetime1">
              <a:rPr lang="fr-FR" smtClean="0"/>
              <a:t>19/02/2018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303939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C1609-2587-4B21-A044-68B9E46B4C4B}" type="datetime1">
              <a:rPr lang="fr-FR" smtClean="0"/>
              <a:t>19/02/2018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211366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66E969-CD76-47EB-B450-58A14FA31CFA}" type="datetime1">
              <a:rPr lang="fr-FR" smtClean="0"/>
              <a:t>19/02/2018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15095DF-FB0F-4FED-996B-43888D727B08}" type="slidenum">
              <a:rPr lang="fr-FR" smtClean="0"/>
              <a:t>‹#›</a:t>
            </a:fld>
            <a:endParaRPr lang="fr-FR"/>
          </a:p>
        </p:txBody>
      </p:sp>
    </p:spTree>
    <p:extLst>
      <p:ext uri="{BB962C8B-B14F-4D97-AF65-F5344CB8AC3E}">
        <p14:creationId xmlns:p14="http://schemas.microsoft.com/office/powerpoint/2010/main" val="418805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78FB0FC-8FB4-4E98-A4DF-B1E7342B4ED6}" type="datetime1">
              <a:rPr lang="fr-FR" smtClean="0"/>
              <a:t>19/02/2018</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15095DF-FB0F-4FED-996B-43888D727B08}" type="slidenum">
              <a:rPr lang="fr-FR" smtClean="0"/>
              <a:t>‹#›</a:t>
            </a:fld>
            <a:endParaRPr lang="fr-FR"/>
          </a:p>
        </p:txBody>
      </p:sp>
    </p:spTree>
    <p:extLst>
      <p:ext uri="{BB962C8B-B14F-4D97-AF65-F5344CB8AC3E}">
        <p14:creationId xmlns:p14="http://schemas.microsoft.com/office/powerpoint/2010/main" val="2591875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681000" y="244700"/>
            <a:ext cx="2989533" cy="457200"/>
          </a:xfrm>
          <a:prstGeom prst="rect">
            <a:avLst/>
          </a:prstGeom>
          <a:effectLst/>
        </p:spPr>
        <p:txBody>
          <a:bodyPr vert="horz" lIns="91440" tIns="45720" rIns="91440" bIns="45720" rtlCol="0" anchor="b">
            <a:normAutofit fontScale="55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400" b="1" dirty="0">
                <a:latin typeface="Calibri" panose="020F0502020204030204" pitchFamily="34" charset="0"/>
                <a:cs typeface="Calibri" panose="020F0502020204030204" pitchFamily="34" charset="0"/>
              </a:rPr>
              <a:t>NO NAME</a:t>
            </a:r>
          </a:p>
        </p:txBody>
      </p:sp>
      <p:sp>
        <p:nvSpPr>
          <p:cNvPr id="3" name="Rectangle 2"/>
          <p:cNvSpPr/>
          <p:nvPr/>
        </p:nvSpPr>
        <p:spPr>
          <a:xfrm>
            <a:off x="746975" y="1765015"/>
            <a:ext cx="9569002" cy="3970318"/>
          </a:xfrm>
          <a:prstGeom prst="rect">
            <a:avLst/>
          </a:prstGeom>
        </p:spPr>
        <p:txBody>
          <a:bodyPr wrap="square">
            <a:spAutoFit/>
          </a:bodyPr>
          <a:lstStyle/>
          <a:p>
            <a:r>
              <a:rPr lang="fr-FR" sz="3600" i="1" dirty="0">
                <a:latin typeface="Hobo Std" panose="020B0803040709020204" pitchFamily="34" charset="0"/>
              </a:rPr>
              <a:t>Travail réalisé par :</a:t>
            </a:r>
          </a:p>
          <a:p>
            <a:endParaRPr lang="fr-FR" sz="3600" i="1" dirty="0">
              <a:latin typeface="Hobo Std" panose="020B0803040709020204" pitchFamily="34" charset="0"/>
            </a:endParaRPr>
          </a:p>
          <a:p>
            <a:r>
              <a:rPr lang="fr-FR" sz="3600" i="1" dirty="0">
                <a:latin typeface="Hobo Std" panose="020B0803040709020204" pitchFamily="34" charset="0"/>
              </a:rPr>
              <a:t>			</a:t>
            </a:r>
            <a:r>
              <a:rPr lang="fr-FR" sz="3600" i="1" dirty="0" err="1">
                <a:latin typeface="Hobo Std" panose="020B0803040709020204" pitchFamily="34" charset="0"/>
              </a:rPr>
              <a:t>Liwa</a:t>
            </a:r>
            <a:r>
              <a:rPr lang="fr-FR" sz="3600" i="1" dirty="0">
                <a:latin typeface="Hobo Std" panose="020B0803040709020204" pitchFamily="34" charset="0"/>
              </a:rPr>
              <a:t> </a:t>
            </a:r>
            <a:r>
              <a:rPr lang="fr-FR" sz="3600" i="1" dirty="0" err="1">
                <a:latin typeface="Hobo Std" panose="020B0803040709020204" pitchFamily="34" charset="0"/>
              </a:rPr>
              <a:t>Lemjid</a:t>
            </a:r>
            <a:endParaRPr lang="fr-FR" sz="3600" i="1" dirty="0">
              <a:latin typeface="Hobo Std" panose="020B0803040709020204" pitchFamily="34" charset="0"/>
            </a:endParaRPr>
          </a:p>
          <a:p>
            <a:r>
              <a:rPr lang="fr-FR" sz="3600" i="1" dirty="0">
                <a:latin typeface="Hobo Std" panose="020B0803040709020204" pitchFamily="34" charset="0"/>
              </a:rPr>
              <a:t>			</a:t>
            </a:r>
            <a:r>
              <a:rPr lang="fr-FR" sz="3600" i="1" dirty="0" err="1">
                <a:latin typeface="Hobo Std" panose="020B0803040709020204" pitchFamily="34" charset="0"/>
              </a:rPr>
              <a:t>Dhouha</a:t>
            </a:r>
            <a:r>
              <a:rPr lang="fr-FR" sz="3600" i="1" dirty="0">
                <a:latin typeface="Hobo Std" panose="020B0803040709020204" pitchFamily="34" charset="0"/>
              </a:rPr>
              <a:t> </a:t>
            </a:r>
            <a:r>
              <a:rPr lang="fr-FR" sz="3600" i="1" dirty="0" err="1">
                <a:latin typeface="Hobo Std" panose="020B0803040709020204" pitchFamily="34" charset="0"/>
              </a:rPr>
              <a:t>Boughanmi</a:t>
            </a:r>
            <a:endParaRPr lang="fr-FR" sz="3600" i="1" dirty="0">
              <a:latin typeface="Hobo Std" panose="020B0803040709020204" pitchFamily="34" charset="0"/>
            </a:endParaRPr>
          </a:p>
          <a:p>
            <a:r>
              <a:rPr lang="fr-FR" sz="3600" i="1" dirty="0">
                <a:latin typeface="Hobo Std" panose="020B0803040709020204" pitchFamily="34" charset="0"/>
              </a:rPr>
              <a:t>			Bader </a:t>
            </a:r>
            <a:r>
              <a:rPr lang="fr-FR" sz="3600" i="1" dirty="0" err="1">
                <a:latin typeface="Hobo Std" panose="020B0803040709020204" pitchFamily="34" charset="0"/>
              </a:rPr>
              <a:t>Chtara</a:t>
            </a:r>
            <a:endParaRPr lang="fr-FR" sz="3600" i="1" dirty="0">
              <a:latin typeface="Hobo Std" panose="020B0803040709020204" pitchFamily="34" charset="0"/>
            </a:endParaRPr>
          </a:p>
          <a:p>
            <a:r>
              <a:rPr lang="fr-FR" sz="3600" i="1" dirty="0">
                <a:latin typeface="Hobo Std" panose="020B0803040709020204" pitchFamily="34" charset="0"/>
              </a:rPr>
              <a:t>			Amr Amine Ben Salem</a:t>
            </a:r>
          </a:p>
          <a:p>
            <a:r>
              <a:rPr lang="fr-FR" sz="3600" i="1" dirty="0">
                <a:latin typeface="Hobo Std" panose="020B0803040709020204" pitchFamily="34" charset="0"/>
              </a:rPr>
              <a:t>			</a:t>
            </a:r>
          </a:p>
        </p:txBody>
      </p:sp>
      <p:sp>
        <p:nvSpPr>
          <p:cNvPr id="4" name="ZoneTexte 3"/>
          <p:cNvSpPr txBox="1"/>
          <p:nvPr/>
        </p:nvSpPr>
        <p:spPr>
          <a:xfrm>
            <a:off x="3497942" y="4986008"/>
            <a:ext cx="3749744" cy="646331"/>
          </a:xfrm>
          <a:prstGeom prst="rect">
            <a:avLst/>
          </a:prstGeom>
          <a:noFill/>
        </p:spPr>
        <p:txBody>
          <a:bodyPr wrap="none" rtlCol="0">
            <a:spAutoFit/>
          </a:bodyPr>
          <a:lstStyle/>
          <a:p>
            <a:r>
              <a:rPr lang="fr-FR" sz="3600" dirty="0" err="1">
                <a:latin typeface="Hobo Std"/>
              </a:rPr>
              <a:t>Oussema</a:t>
            </a:r>
            <a:r>
              <a:rPr lang="fr-FR" sz="3600" dirty="0">
                <a:latin typeface="Hobo Std"/>
              </a:rPr>
              <a:t> </a:t>
            </a:r>
            <a:r>
              <a:rPr lang="fr-FR" sz="3600">
                <a:latin typeface="Hobo Std"/>
              </a:rPr>
              <a:t>Kraiem</a:t>
            </a:r>
            <a:endParaRPr lang="fr-FR" sz="3600" dirty="0">
              <a:latin typeface="Hobo Std"/>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826"/>
            <a:ext cx="4991352" cy="1346147"/>
          </a:xfrm>
          <a:prstGeom prst="rect">
            <a:avLst/>
          </a:prstGeom>
        </p:spPr>
      </p:pic>
      <p:sp>
        <p:nvSpPr>
          <p:cNvPr id="6" name="Espace réservé du numéro de diapositive 5"/>
          <p:cNvSpPr>
            <a:spLocks noGrp="1"/>
          </p:cNvSpPr>
          <p:nvPr>
            <p:ph type="sldNum" sz="quarter" idx="12"/>
          </p:nvPr>
        </p:nvSpPr>
        <p:spPr/>
        <p:txBody>
          <a:bodyPr/>
          <a:lstStyle/>
          <a:p>
            <a:fld id="{B15095DF-FB0F-4FED-996B-43888D727B08}" type="slidenum">
              <a:rPr lang="fr-FR" smtClean="0"/>
              <a:t>1</a:t>
            </a:fld>
            <a:endParaRPr lang="fr-FR"/>
          </a:p>
        </p:txBody>
      </p:sp>
    </p:spTree>
    <p:extLst>
      <p:ext uri="{BB962C8B-B14F-4D97-AF65-F5344CB8AC3E}">
        <p14:creationId xmlns:p14="http://schemas.microsoft.com/office/powerpoint/2010/main" val="27222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anim calcmode="lin" valueType="num">
                                      <p:cBhvr>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anim calcmode="lin" valueType="num">
                                      <p:cBhvr>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down)">
                                      <p:cBhvr>
                                        <p:cTn id="49" dur="580">
                                          <p:stCondLst>
                                            <p:cond delay="0"/>
                                          </p:stCondLst>
                                        </p:cTn>
                                        <p:tgtEl>
                                          <p:spTgt spid="4"/>
                                        </p:tgtEl>
                                      </p:cBhvr>
                                    </p:animEffect>
                                    <p:anim calcmode="lin" valueType="num">
                                      <p:cBhvr>
                                        <p:cTn id="5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5" dur="26">
                                          <p:stCondLst>
                                            <p:cond delay="650"/>
                                          </p:stCondLst>
                                        </p:cTn>
                                        <p:tgtEl>
                                          <p:spTgt spid="4"/>
                                        </p:tgtEl>
                                      </p:cBhvr>
                                      <p:to x="100000" y="60000"/>
                                    </p:animScale>
                                    <p:animScale>
                                      <p:cBhvr>
                                        <p:cTn id="56" dur="166" decel="50000">
                                          <p:stCondLst>
                                            <p:cond delay="676"/>
                                          </p:stCondLst>
                                        </p:cTn>
                                        <p:tgtEl>
                                          <p:spTgt spid="4"/>
                                        </p:tgtEl>
                                      </p:cBhvr>
                                      <p:to x="100000" y="100000"/>
                                    </p:animScale>
                                    <p:animScale>
                                      <p:cBhvr>
                                        <p:cTn id="57" dur="26">
                                          <p:stCondLst>
                                            <p:cond delay="1312"/>
                                          </p:stCondLst>
                                        </p:cTn>
                                        <p:tgtEl>
                                          <p:spTgt spid="4"/>
                                        </p:tgtEl>
                                      </p:cBhvr>
                                      <p:to x="100000" y="80000"/>
                                    </p:animScale>
                                    <p:animScale>
                                      <p:cBhvr>
                                        <p:cTn id="58" dur="166" decel="50000">
                                          <p:stCondLst>
                                            <p:cond delay="1338"/>
                                          </p:stCondLst>
                                        </p:cTn>
                                        <p:tgtEl>
                                          <p:spTgt spid="4"/>
                                        </p:tgtEl>
                                      </p:cBhvr>
                                      <p:to x="100000" y="100000"/>
                                    </p:animScale>
                                    <p:animScale>
                                      <p:cBhvr>
                                        <p:cTn id="59" dur="26">
                                          <p:stCondLst>
                                            <p:cond delay="1642"/>
                                          </p:stCondLst>
                                        </p:cTn>
                                        <p:tgtEl>
                                          <p:spTgt spid="4"/>
                                        </p:tgtEl>
                                      </p:cBhvr>
                                      <p:to x="100000" y="90000"/>
                                    </p:animScale>
                                    <p:animScale>
                                      <p:cBhvr>
                                        <p:cTn id="60" dur="166" decel="50000">
                                          <p:stCondLst>
                                            <p:cond delay="1668"/>
                                          </p:stCondLst>
                                        </p:cTn>
                                        <p:tgtEl>
                                          <p:spTgt spid="4"/>
                                        </p:tgtEl>
                                      </p:cBhvr>
                                      <p:to x="100000" y="100000"/>
                                    </p:animScale>
                                    <p:animScale>
                                      <p:cBhvr>
                                        <p:cTn id="61" dur="26">
                                          <p:stCondLst>
                                            <p:cond delay="1808"/>
                                          </p:stCondLst>
                                        </p:cTn>
                                        <p:tgtEl>
                                          <p:spTgt spid="4"/>
                                        </p:tgtEl>
                                      </p:cBhvr>
                                      <p:to x="100000" y="95000"/>
                                    </p:animScale>
                                    <p:animScale>
                                      <p:cBhvr>
                                        <p:cTn id="62" dur="166" decel="50000">
                                          <p:stCondLst>
                                            <p:cond delay="1834"/>
                                          </p:stCondLst>
                                        </p:cTn>
                                        <p:tgtEl>
                                          <p:spTgt spid="4"/>
                                        </p:tgtEl>
                                      </p:cBhvr>
                                      <p:to x="100000" y="100000"/>
                                    </p:animScale>
                                  </p:childTnLst>
                                </p:cTn>
                              </p:par>
                            </p:childTnLst>
                          </p:cTn>
                        </p:par>
                        <p:par>
                          <p:cTn id="63" fill="hold">
                            <p:stCondLst>
                              <p:cond delay="2000"/>
                            </p:stCondLst>
                            <p:childTnLst>
                              <p:par>
                                <p:cTn id="64" presetID="32" presetClass="emph" presetSubtype="0" fill="hold" grpId="1" nodeType="afterEffect">
                                  <p:stCondLst>
                                    <p:cond delay="0"/>
                                  </p:stCondLst>
                                  <p:childTnLst>
                                    <p:animRot by="120000">
                                      <p:cBhvr>
                                        <p:cTn id="65" dur="100" fill="hold">
                                          <p:stCondLst>
                                            <p:cond delay="0"/>
                                          </p:stCondLst>
                                        </p:cTn>
                                        <p:tgtEl>
                                          <p:spTgt spid="4"/>
                                        </p:tgtEl>
                                        <p:attrNameLst>
                                          <p:attrName>r</p:attrName>
                                        </p:attrNameLst>
                                      </p:cBhvr>
                                    </p:animRot>
                                    <p:animRot by="-240000">
                                      <p:cBhvr>
                                        <p:cTn id="66" dur="200" fill="hold">
                                          <p:stCondLst>
                                            <p:cond delay="200"/>
                                          </p:stCondLst>
                                        </p:cTn>
                                        <p:tgtEl>
                                          <p:spTgt spid="4"/>
                                        </p:tgtEl>
                                        <p:attrNameLst>
                                          <p:attrName>r</p:attrName>
                                        </p:attrNameLst>
                                      </p:cBhvr>
                                    </p:animRot>
                                    <p:animRot by="240000">
                                      <p:cBhvr>
                                        <p:cTn id="67" dur="200" fill="hold">
                                          <p:stCondLst>
                                            <p:cond delay="400"/>
                                          </p:stCondLst>
                                        </p:cTn>
                                        <p:tgtEl>
                                          <p:spTgt spid="4"/>
                                        </p:tgtEl>
                                        <p:attrNameLst>
                                          <p:attrName>r</p:attrName>
                                        </p:attrNameLst>
                                      </p:cBhvr>
                                    </p:animRot>
                                    <p:animRot by="-240000">
                                      <p:cBhvr>
                                        <p:cTn id="68" dur="200" fill="hold">
                                          <p:stCondLst>
                                            <p:cond delay="600"/>
                                          </p:stCondLst>
                                        </p:cTn>
                                        <p:tgtEl>
                                          <p:spTgt spid="4"/>
                                        </p:tgtEl>
                                        <p:attrNameLst>
                                          <p:attrName>r</p:attrName>
                                        </p:attrNameLst>
                                      </p:cBhvr>
                                    </p:animRot>
                                    <p:animRot by="120000">
                                      <p:cBhvr>
                                        <p:cTn id="69"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8393" y="191103"/>
            <a:ext cx="8534400" cy="1507067"/>
          </a:xfrm>
        </p:spPr>
        <p:txBody>
          <a:bodyPr/>
          <a:lstStyle/>
          <a:p>
            <a:r>
              <a:rPr lang="fr-FR" b="1" dirty="0"/>
              <a:t>Analyse environnementale</a:t>
            </a:r>
            <a:br>
              <a:rPr lang="fr-FR" b="1" dirty="0"/>
            </a:br>
            <a:endParaRPr lang="fr-FR" dirty="0"/>
          </a:p>
        </p:txBody>
      </p:sp>
      <p:sp>
        <p:nvSpPr>
          <p:cNvPr id="3" name="Espace réservé du contenu 2"/>
          <p:cNvSpPr>
            <a:spLocks noGrp="1"/>
          </p:cNvSpPr>
          <p:nvPr>
            <p:ph idx="1"/>
          </p:nvPr>
        </p:nvSpPr>
        <p:spPr>
          <a:xfrm>
            <a:off x="812802" y="1701798"/>
            <a:ext cx="9681028" cy="4887687"/>
          </a:xfrm>
        </p:spPr>
        <p:txBody>
          <a:bodyPr>
            <a:normAutofit/>
          </a:bodyPr>
          <a:lstStyle/>
          <a:p>
            <a:r>
              <a:rPr lang="fr-FR" sz="2400" dirty="0"/>
              <a:t>Dans une optique de développement durable, la marque prend des engagements auprès de ses clients pour contribuer à un bilan énergétique positif et la réduction de l’empreinte carbone </a:t>
            </a:r>
          </a:p>
          <a:p>
            <a:r>
              <a:rPr lang="fr-FR" sz="2400" dirty="0"/>
              <a:t>D'ici à 2020, l'objectif est de réduire de 40% la consommation énergétique des équipements réfrigérés. Une transparence à tous les niveaux : dès 2005 Coca-Cola fut l’un des précurseurs de l’industrie agroalimentaire dans l’information nutritionnelle apportée sur les produits : une information nutritionnelle claire et simple, accessible à tous</a:t>
            </a:r>
          </a:p>
          <a:p>
            <a:endParaRPr lang="fr-FR" sz="2400" dirty="0"/>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10</a:t>
            </a:fld>
            <a:endParaRPr lang="fr-FR"/>
          </a:p>
        </p:txBody>
      </p:sp>
    </p:spTree>
    <p:extLst>
      <p:ext uri="{BB962C8B-B14F-4D97-AF65-F5344CB8AC3E}">
        <p14:creationId xmlns:p14="http://schemas.microsoft.com/office/powerpoint/2010/main" val="108394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70857" y="1455057"/>
            <a:ext cx="9564914" cy="4974772"/>
          </a:xfrm>
        </p:spPr>
        <p:txBody>
          <a:bodyPr>
            <a:normAutofit/>
          </a:bodyPr>
          <a:lstStyle/>
          <a:p>
            <a:r>
              <a:rPr lang="fr-FR" sz="2400" dirty="0"/>
              <a:t> L’étiquetage indique notamment la valeur énergétique et la teneur en calories, glucides et lipides.</a:t>
            </a:r>
          </a:p>
          <a:p>
            <a:r>
              <a:rPr lang="fr-FR" sz="2400" dirty="0"/>
              <a:t> Du site industriel de nos fournisseurs, jusqu'au consommateur final, traçabilité complète.</a:t>
            </a:r>
          </a:p>
          <a:p>
            <a:r>
              <a:rPr lang="fr-FR" sz="2400" dirty="0"/>
              <a:t> Toutes les boissons sont identifiées par un code de production précisant le site de production, la ligne de conditionnement ainsi que l'heure de production.</a:t>
            </a:r>
          </a:p>
          <a:p>
            <a:endParaRPr lang="fr-FR" sz="2400" dirty="0"/>
          </a:p>
        </p:txBody>
      </p:sp>
      <p:sp>
        <p:nvSpPr>
          <p:cNvPr id="2" name="Espace réservé du numéro de diapositive 1"/>
          <p:cNvSpPr>
            <a:spLocks noGrp="1"/>
          </p:cNvSpPr>
          <p:nvPr>
            <p:ph type="sldNum" sz="quarter" idx="12"/>
          </p:nvPr>
        </p:nvSpPr>
        <p:spPr/>
        <p:txBody>
          <a:bodyPr/>
          <a:lstStyle/>
          <a:p>
            <a:fld id="{B15095DF-FB0F-4FED-996B-43888D727B08}" type="slidenum">
              <a:rPr lang="fr-FR" smtClean="0"/>
              <a:t>11</a:t>
            </a:fld>
            <a:endParaRPr lang="fr-FR"/>
          </a:p>
        </p:txBody>
      </p:sp>
    </p:spTree>
    <p:extLst>
      <p:ext uri="{BB962C8B-B14F-4D97-AF65-F5344CB8AC3E}">
        <p14:creationId xmlns:p14="http://schemas.microsoft.com/office/powerpoint/2010/main" val="73035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67984" y="205617"/>
            <a:ext cx="8534400" cy="1507067"/>
          </a:xfrm>
        </p:spPr>
        <p:txBody>
          <a:bodyPr/>
          <a:lstStyle/>
          <a:p>
            <a:r>
              <a:rPr lang="fr-FR" b="1" dirty="0"/>
              <a:t> Analyse légale </a:t>
            </a:r>
            <a:br>
              <a:rPr lang="fr-FR" b="1" dirty="0"/>
            </a:br>
            <a:endParaRPr lang="fr-FR" dirty="0"/>
          </a:p>
        </p:txBody>
      </p:sp>
      <p:sp>
        <p:nvSpPr>
          <p:cNvPr id="3" name="Espace réservé du contenu 2"/>
          <p:cNvSpPr>
            <a:spLocks noGrp="1"/>
          </p:cNvSpPr>
          <p:nvPr>
            <p:ph idx="1"/>
          </p:nvPr>
        </p:nvSpPr>
        <p:spPr>
          <a:xfrm>
            <a:off x="943429" y="1770133"/>
            <a:ext cx="9361713" cy="4398438"/>
          </a:xfrm>
        </p:spPr>
        <p:txBody>
          <a:bodyPr>
            <a:normAutofit/>
          </a:bodyPr>
          <a:lstStyle/>
          <a:p>
            <a:r>
              <a:rPr lang="fr-FR" b="1" dirty="0"/>
              <a:t>1899</a:t>
            </a:r>
            <a:r>
              <a:rPr lang="fr-FR" dirty="0"/>
              <a:t> : deux juristes de Chattanooga, achètent pour un dollar symbolique l’exclusivité des droits de mise en bouteille et de vente de la boisson qui ne se vend, jusque-là, que dans des verres. </a:t>
            </a:r>
          </a:p>
          <a:p>
            <a:r>
              <a:rPr lang="fr-FR" b="1" dirty="0"/>
              <a:t>1905</a:t>
            </a:r>
            <a:r>
              <a:rPr lang="fr-FR" dirty="0"/>
              <a:t> : en raison de multiples contrefaçons dont Coca Cola fut victime, l’entreprise décide de créer une bouteille dont la forme serait unique. Cela apporte aux consommateurs la garantie d’acheter un vrai Coca-Cola et non une contrefaçon. </a:t>
            </a:r>
          </a:p>
          <a:p>
            <a:r>
              <a:rPr lang="fr-FR" b="1" dirty="0"/>
              <a:t>1923</a:t>
            </a:r>
            <a:r>
              <a:rPr lang="fr-FR" dirty="0"/>
              <a:t> : au moment du renouvellement du brevet, juste en dessous de la signature Coca-Cola, vient s’ajouter la date du dépôt du brevet.  </a:t>
            </a:r>
          </a:p>
          <a:p>
            <a:endParaRPr lang="fr-FR" dirty="0"/>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12</a:t>
            </a:fld>
            <a:endParaRPr lang="fr-FR"/>
          </a:p>
        </p:txBody>
      </p:sp>
    </p:spTree>
    <p:extLst>
      <p:ext uri="{BB962C8B-B14F-4D97-AF65-F5344CB8AC3E}">
        <p14:creationId xmlns:p14="http://schemas.microsoft.com/office/powerpoint/2010/main" val="3140054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56669" y="2452912"/>
            <a:ext cx="8534400" cy="1507067"/>
          </a:xfrm>
        </p:spPr>
        <p:txBody>
          <a:bodyPr/>
          <a:lstStyle/>
          <a:p>
            <a:pPr algn="ctr"/>
            <a:r>
              <a:rPr lang="fr-FR" b="1" dirty="0"/>
              <a:t>LE MODEL PORTER</a:t>
            </a:r>
          </a:p>
        </p:txBody>
      </p:sp>
      <p:sp>
        <p:nvSpPr>
          <p:cNvPr id="3" name="Espace réservé du numéro de diapositive 2"/>
          <p:cNvSpPr>
            <a:spLocks noGrp="1"/>
          </p:cNvSpPr>
          <p:nvPr>
            <p:ph type="sldNum" sz="quarter" idx="12"/>
          </p:nvPr>
        </p:nvSpPr>
        <p:spPr/>
        <p:txBody>
          <a:bodyPr/>
          <a:lstStyle/>
          <a:p>
            <a:fld id="{B15095DF-FB0F-4FED-996B-43888D727B08}" type="slidenum">
              <a:rPr lang="fr-FR" smtClean="0"/>
              <a:t>13</a:t>
            </a:fld>
            <a:endParaRPr lang="fr-FR"/>
          </a:p>
        </p:txBody>
      </p:sp>
    </p:spTree>
    <p:extLst>
      <p:ext uri="{BB962C8B-B14F-4D97-AF65-F5344CB8AC3E}">
        <p14:creationId xmlns:p14="http://schemas.microsoft.com/office/powerpoint/2010/main" val="215023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3870" y="176590"/>
            <a:ext cx="8534400" cy="1318381"/>
          </a:xfrm>
        </p:spPr>
        <p:txBody>
          <a:bodyPr/>
          <a:lstStyle/>
          <a:p>
            <a:r>
              <a:rPr lang="fr-FR" b="1" dirty="0"/>
              <a:t> Les nouveaux entrants </a:t>
            </a:r>
          </a:p>
        </p:txBody>
      </p:sp>
      <p:sp>
        <p:nvSpPr>
          <p:cNvPr id="3" name="Espace réservé du contenu 2"/>
          <p:cNvSpPr>
            <a:spLocks noGrp="1"/>
          </p:cNvSpPr>
          <p:nvPr>
            <p:ph idx="1"/>
          </p:nvPr>
        </p:nvSpPr>
        <p:spPr>
          <a:xfrm>
            <a:off x="858386" y="1704223"/>
            <a:ext cx="10636928" cy="4551434"/>
          </a:xfrm>
        </p:spPr>
        <p:txBody>
          <a:bodyPr>
            <a:normAutofit fontScale="92500" lnSpcReduction="10000"/>
          </a:bodyPr>
          <a:lstStyle/>
          <a:p>
            <a:pPr marL="0" indent="0" algn="just">
              <a:buNone/>
            </a:pPr>
            <a:r>
              <a:rPr lang="fr-FR" dirty="0"/>
              <a:t>Etant donné que TCCC est une compagnie en pleine prospérité qui a des</a:t>
            </a:r>
          </a:p>
          <a:p>
            <a:pPr marL="0" indent="0" algn="just">
              <a:buNone/>
            </a:pPr>
            <a:r>
              <a:rPr lang="fr-FR" dirty="0"/>
              <a:t>filiales à travers le monde entier, alors elle-même constitue une barrière</a:t>
            </a:r>
          </a:p>
          <a:p>
            <a:pPr marL="0" indent="0" algn="just">
              <a:buNone/>
            </a:pPr>
            <a:r>
              <a:rPr lang="fr-FR" dirty="0"/>
              <a:t>à l’entrée des nouveaux entrants qui n’est pas facile à franchir.</a:t>
            </a:r>
          </a:p>
          <a:p>
            <a:pPr marL="0" indent="0" algn="just">
              <a:buNone/>
            </a:pPr>
            <a:r>
              <a:rPr lang="fr-FR" dirty="0"/>
              <a:t>Les barrières d’entrée :</a:t>
            </a:r>
          </a:p>
          <a:p>
            <a:pPr marL="0" indent="0" algn="just">
              <a:buNone/>
            </a:pPr>
            <a:r>
              <a:rPr lang="fr-FR" dirty="0"/>
              <a:t>- Difficulté de réalisation des économies d’échelle pour les nouveaux</a:t>
            </a:r>
          </a:p>
          <a:p>
            <a:pPr marL="0" indent="0" algn="just">
              <a:buNone/>
            </a:pPr>
            <a:r>
              <a:rPr lang="fr-FR" dirty="0"/>
              <a:t>entrante.</a:t>
            </a:r>
          </a:p>
          <a:p>
            <a:pPr marL="0" indent="0" algn="just">
              <a:buNone/>
            </a:pPr>
            <a:r>
              <a:rPr lang="fr-FR" dirty="0"/>
              <a:t>- TCCC a rendu les couts très élevés</a:t>
            </a:r>
          </a:p>
          <a:p>
            <a:pPr marL="0" indent="0" algn="just">
              <a:buNone/>
            </a:pPr>
            <a:r>
              <a:rPr lang="fr-FR" dirty="0"/>
              <a:t>- Elle a presque monopolisé l’accès aux canaux de distribution</a:t>
            </a:r>
          </a:p>
          <a:p>
            <a:pPr marL="0" indent="0" algn="just">
              <a:buNone/>
            </a:pPr>
            <a:r>
              <a:rPr lang="fr-FR" dirty="0"/>
              <a:t>- Le seul concurrent qui peut riposter contre coca </a:t>
            </a:r>
            <a:r>
              <a:rPr lang="fr-FR" dirty="0" err="1"/>
              <a:t>zero</a:t>
            </a:r>
            <a:r>
              <a:rPr lang="fr-FR" dirty="0"/>
              <a:t> est Pepsi max</a:t>
            </a:r>
          </a:p>
          <a:p>
            <a:pPr marL="0" indent="0" algn="just">
              <a:buNone/>
            </a:pPr>
            <a:r>
              <a:rPr lang="fr-FR" dirty="0"/>
              <a:t>- TCCC est une marque internationale, déjà cela constitue une </a:t>
            </a:r>
            <a:r>
              <a:rPr lang="fr-FR" dirty="0" err="1"/>
              <a:t>barriere</a:t>
            </a:r>
            <a:endParaRPr lang="fr-FR" dirty="0"/>
          </a:p>
          <a:p>
            <a:pPr marL="0" indent="0" algn="just">
              <a:buNone/>
            </a:pPr>
            <a:r>
              <a:rPr lang="fr-FR" dirty="0"/>
              <a:t>à l’entrée.</a:t>
            </a:r>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14</a:t>
            </a:fld>
            <a:endParaRPr lang="fr-FR"/>
          </a:p>
        </p:txBody>
      </p:sp>
    </p:spTree>
    <p:extLst>
      <p:ext uri="{BB962C8B-B14F-4D97-AF65-F5344CB8AC3E}">
        <p14:creationId xmlns:p14="http://schemas.microsoft.com/office/powerpoint/2010/main" val="242752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4155" y="118533"/>
            <a:ext cx="10041845" cy="1507067"/>
          </a:xfrm>
        </p:spPr>
        <p:txBody>
          <a:bodyPr>
            <a:normAutofit/>
          </a:bodyPr>
          <a:lstStyle/>
          <a:p>
            <a:r>
              <a:rPr lang="fr-FR" sz="2800" b="1" dirty="0"/>
              <a:t>Pouvoir de négociation des </a:t>
            </a:r>
            <a:r>
              <a:rPr lang="fr-FR" sz="2800" b="1" dirty="0" err="1"/>
              <a:t>CLients</a:t>
            </a:r>
            <a:r>
              <a:rPr lang="fr-FR" sz="2800" b="1" dirty="0"/>
              <a:t> </a:t>
            </a:r>
          </a:p>
        </p:txBody>
      </p:sp>
      <p:sp>
        <p:nvSpPr>
          <p:cNvPr id="3" name="Espace réservé du contenu 2"/>
          <p:cNvSpPr>
            <a:spLocks noGrp="1"/>
          </p:cNvSpPr>
          <p:nvPr>
            <p:ph idx="1"/>
          </p:nvPr>
        </p:nvSpPr>
        <p:spPr>
          <a:xfrm>
            <a:off x="537029" y="1001485"/>
            <a:ext cx="10987314" cy="5036458"/>
          </a:xfrm>
        </p:spPr>
        <p:txBody>
          <a:bodyPr/>
          <a:lstStyle/>
          <a:p>
            <a:r>
              <a:rPr lang="fr-FR" dirty="0"/>
              <a:t>La cible de Coca-Cola </a:t>
            </a:r>
            <a:r>
              <a:rPr lang="fr-FR" dirty="0" err="1"/>
              <a:t>zero</a:t>
            </a:r>
            <a:r>
              <a:rPr lang="fr-FR" dirty="0"/>
              <a:t> est le sexe masculin âgé entre 18 et 35 ans, c’est une tranche d’âge qui représente une grande portion de la population mondial, alors le pouvoir de négociation de ses client est très faible qu’il représente toujours une opportunité pour le produit.</a:t>
            </a:r>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15</a:t>
            </a:fld>
            <a:endParaRPr lang="fr-FR"/>
          </a:p>
        </p:txBody>
      </p:sp>
    </p:spTree>
    <p:extLst>
      <p:ext uri="{BB962C8B-B14F-4D97-AF65-F5344CB8AC3E}">
        <p14:creationId xmlns:p14="http://schemas.microsoft.com/office/powerpoint/2010/main" val="283697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9641" y="278189"/>
            <a:ext cx="8534400" cy="1507067"/>
          </a:xfrm>
        </p:spPr>
        <p:txBody>
          <a:bodyPr>
            <a:normAutofit/>
          </a:bodyPr>
          <a:lstStyle/>
          <a:p>
            <a:r>
              <a:rPr lang="fr-FR" sz="2800" b="1" dirty="0"/>
              <a:t> Pouvoir de négociation des fournisseurs </a:t>
            </a:r>
          </a:p>
        </p:txBody>
      </p:sp>
      <p:sp>
        <p:nvSpPr>
          <p:cNvPr id="3" name="Espace réservé du contenu 2"/>
          <p:cNvSpPr>
            <a:spLocks noGrp="1"/>
          </p:cNvSpPr>
          <p:nvPr>
            <p:ph idx="1"/>
          </p:nvPr>
        </p:nvSpPr>
        <p:spPr>
          <a:xfrm>
            <a:off x="841828" y="1683658"/>
            <a:ext cx="9985829" cy="4688114"/>
          </a:xfrm>
        </p:spPr>
        <p:txBody>
          <a:bodyPr>
            <a:normAutofit/>
          </a:bodyPr>
          <a:lstStyle/>
          <a:p>
            <a:pPr marL="0" indent="0">
              <a:buNone/>
            </a:pPr>
            <a:r>
              <a:rPr lang="fr-FR" sz="1800" dirty="0"/>
              <a:t>TCCC a acheté la grande partie de ses propres fournisseurs, alors maintenant leur pouvoir est tellement faible qu’il ne pose plus de problèmes pour la compagnie.</a:t>
            </a:r>
          </a:p>
          <a:p>
            <a:pPr marL="0" indent="0">
              <a:buNone/>
            </a:pPr>
            <a:r>
              <a:rPr lang="fr-FR" sz="1800" dirty="0"/>
              <a:t>La compagnie fabrique ses propres bouteilles, son propre emballage, et pour les autres éléments tels que : les machines, les installations, les matières premières, etc. les fournisseurs de ces éléments se battent pour que la compagnie les choisis comme fournisseurs, alors c’est la TCCC qui imposes ses propres conditions en terme de prix, qualité et quantité.</a:t>
            </a:r>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16</a:t>
            </a:fld>
            <a:endParaRPr lang="fr-FR"/>
          </a:p>
        </p:txBody>
      </p:sp>
    </p:spTree>
    <p:extLst>
      <p:ext uri="{BB962C8B-B14F-4D97-AF65-F5344CB8AC3E}">
        <p14:creationId xmlns:p14="http://schemas.microsoft.com/office/powerpoint/2010/main" val="266123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4498" y="307218"/>
            <a:ext cx="8534400" cy="1507067"/>
          </a:xfrm>
        </p:spPr>
        <p:txBody>
          <a:bodyPr>
            <a:normAutofit/>
          </a:bodyPr>
          <a:lstStyle/>
          <a:p>
            <a:r>
              <a:rPr lang="fr-FR" sz="2800" b="1" dirty="0"/>
              <a:t> Les produits de substitution </a:t>
            </a:r>
          </a:p>
        </p:txBody>
      </p:sp>
      <p:sp>
        <p:nvSpPr>
          <p:cNvPr id="3" name="Espace réservé du contenu 2"/>
          <p:cNvSpPr>
            <a:spLocks noGrp="1"/>
          </p:cNvSpPr>
          <p:nvPr>
            <p:ph idx="1"/>
          </p:nvPr>
        </p:nvSpPr>
        <p:spPr>
          <a:xfrm>
            <a:off x="1001485" y="1814286"/>
            <a:ext cx="10145485" cy="4252685"/>
          </a:xfrm>
        </p:spPr>
        <p:txBody>
          <a:bodyPr/>
          <a:lstStyle/>
          <a:p>
            <a:pPr marL="0" indent="0">
              <a:buNone/>
            </a:pPr>
            <a:r>
              <a:rPr lang="fr-FR" dirty="0"/>
              <a:t>La présence d’un produit pouvant remplacer Coca-cola </a:t>
            </a:r>
            <a:r>
              <a:rPr lang="fr-FR" dirty="0" err="1"/>
              <a:t>zero</a:t>
            </a:r>
            <a:r>
              <a:rPr lang="fr-FR" dirty="0"/>
              <a:t> offre une alternative aux clients :</a:t>
            </a:r>
          </a:p>
          <a:p>
            <a:pPr marL="0" indent="0">
              <a:buNone/>
            </a:pPr>
            <a:r>
              <a:rPr lang="fr-FR" dirty="0"/>
              <a:t>- Les eaux gazeuses ou minérales</a:t>
            </a:r>
          </a:p>
          <a:p>
            <a:pPr marL="0" indent="0">
              <a:buNone/>
            </a:pPr>
            <a:r>
              <a:rPr lang="fr-FR" dirty="0"/>
              <a:t>- Les jus</a:t>
            </a:r>
          </a:p>
          <a:p>
            <a:pPr marL="0" indent="0">
              <a:buNone/>
            </a:pPr>
            <a:r>
              <a:rPr lang="fr-FR" dirty="0"/>
              <a:t>- Les boissons énergétiques, etc.</a:t>
            </a:r>
          </a:p>
          <a:p>
            <a:pPr marL="0" indent="0">
              <a:buNone/>
            </a:pPr>
            <a:r>
              <a:rPr lang="fr-FR" dirty="0"/>
              <a:t>Le marché mondial est plein de ces produits et ils constituent une</a:t>
            </a:r>
          </a:p>
          <a:p>
            <a:pPr marL="0" indent="0">
              <a:buNone/>
            </a:pPr>
            <a:r>
              <a:rPr lang="fr-FR" dirty="0"/>
              <a:t>menace à Coca-Cola </a:t>
            </a:r>
            <a:r>
              <a:rPr lang="fr-FR" dirty="0" err="1"/>
              <a:t>zero</a:t>
            </a:r>
            <a:r>
              <a:rPr lang="fr-FR" dirty="0"/>
              <a:t>.</a:t>
            </a:r>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17</a:t>
            </a:fld>
            <a:endParaRPr lang="fr-FR"/>
          </a:p>
        </p:txBody>
      </p:sp>
    </p:spTree>
    <p:extLst>
      <p:ext uri="{BB962C8B-B14F-4D97-AF65-F5344CB8AC3E}">
        <p14:creationId xmlns:p14="http://schemas.microsoft.com/office/powerpoint/2010/main" val="381039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2897" y="249162"/>
            <a:ext cx="8534400" cy="1231296"/>
          </a:xfrm>
        </p:spPr>
        <p:txBody>
          <a:bodyPr>
            <a:normAutofit/>
          </a:bodyPr>
          <a:lstStyle/>
          <a:p>
            <a:r>
              <a:rPr lang="fr-FR" sz="2800" b="1" dirty="0"/>
              <a:t>L’intensité de la concurrence </a:t>
            </a:r>
          </a:p>
        </p:txBody>
      </p:sp>
      <p:sp>
        <p:nvSpPr>
          <p:cNvPr id="3" name="Espace réservé du contenu 2"/>
          <p:cNvSpPr>
            <a:spLocks noGrp="1"/>
          </p:cNvSpPr>
          <p:nvPr>
            <p:ph idx="1"/>
          </p:nvPr>
        </p:nvSpPr>
        <p:spPr>
          <a:xfrm>
            <a:off x="684211" y="1266372"/>
            <a:ext cx="10520817" cy="4452257"/>
          </a:xfrm>
        </p:spPr>
        <p:txBody>
          <a:bodyPr/>
          <a:lstStyle/>
          <a:p>
            <a:pPr>
              <a:lnSpc>
                <a:spcPct val="250000"/>
              </a:lnSpc>
            </a:pPr>
            <a:r>
              <a:rPr lang="fr-FR" dirty="0"/>
              <a:t>En plus de tout ce qu’on a cité dessus, l’intensité de la concurrence subite par la TCCC se limite à un seul concurrent assez fort pour tenir le coup contre Coca-Cola </a:t>
            </a:r>
            <a:r>
              <a:rPr lang="fr-FR" dirty="0" err="1"/>
              <a:t>zero</a:t>
            </a:r>
            <a:r>
              <a:rPr lang="fr-FR" dirty="0"/>
              <a:t>, c’est Pepsi max qui vise la même cible que Coca-Cola </a:t>
            </a:r>
            <a:r>
              <a:rPr lang="fr-FR" dirty="0" err="1"/>
              <a:t>zero</a:t>
            </a:r>
            <a:r>
              <a:rPr lang="fr-FR" dirty="0"/>
              <a:t> (chiffre d’affaire en 2009 : 43,2 milliards de dollars en 2003).</a:t>
            </a:r>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18</a:t>
            </a:fld>
            <a:endParaRPr lang="fr-FR"/>
          </a:p>
        </p:txBody>
      </p:sp>
    </p:spTree>
    <p:extLst>
      <p:ext uri="{BB962C8B-B14F-4D97-AF65-F5344CB8AC3E}">
        <p14:creationId xmlns:p14="http://schemas.microsoft.com/office/powerpoint/2010/main" val="3085823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9867" y="205618"/>
            <a:ext cx="8534400" cy="1507067"/>
          </a:xfrm>
        </p:spPr>
        <p:txBody>
          <a:bodyPr/>
          <a:lstStyle/>
          <a:p>
            <a:pPr algn="ctr"/>
            <a:r>
              <a:rPr lang="fr-FR" b="1" dirty="0"/>
              <a:t>Analyse SWOT de Coca-Cola</a:t>
            </a:r>
            <a:br>
              <a:rPr lang="fr-FR" b="1" dirty="0"/>
            </a:br>
            <a:endParaRPr lang="fr-FR" b="1" dirty="0"/>
          </a:p>
        </p:txBody>
      </p:sp>
      <p:pic>
        <p:nvPicPr>
          <p:cNvPr id="4" name="Picture 2" descr="http://www.succes-marketing.com/marketing-image/swot.gif"/>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229" t="7921" b="-662"/>
          <a:stretch/>
        </p:blipFill>
        <p:spPr bwMode="auto">
          <a:xfrm>
            <a:off x="3164114" y="1422402"/>
            <a:ext cx="5849257" cy="501278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B15095DF-FB0F-4FED-996B-43888D727B08}" type="slidenum">
              <a:rPr lang="fr-FR" smtClean="0"/>
              <a:t>19</a:t>
            </a:fld>
            <a:endParaRPr lang="fr-FR"/>
          </a:p>
        </p:txBody>
      </p:sp>
    </p:spTree>
    <p:extLst>
      <p:ext uri="{BB962C8B-B14F-4D97-AF65-F5344CB8AC3E}">
        <p14:creationId xmlns:p14="http://schemas.microsoft.com/office/powerpoint/2010/main" val="279671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8095" y="638628"/>
            <a:ext cx="11406191" cy="5631543"/>
          </a:xfrm>
        </p:spPr>
        <p:txBody>
          <a:bodyPr>
            <a:normAutofit fontScale="40000" lnSpcReduction="20000"/>
          </a:bodyPr>
          <a:lstStyle/>
          <a:p>
            <a:pPr marL="0" indent="0" algn="ctr">
              <a:buNone/>
            </a:pPr>
            <a:r>
              <a:rPr lang="fr-FR" sz="12000" b="1" dirty="0"/>
              <a:t>Plan </a:t>
            </a:r>
          </a:p>
          <a:p>
            <a:pPr marL="0" indent="0" algn="ctr">
              <a:buNone/>
            </a:pPr>
            <a:endParaRPr lang="fr-FR" sz="5400" dirty="0"/>
          </a:p>
          <a:p>
            <a:pPr marL="0" indent="0" algn="ctr">
              <a:buNone/>
            </a:pPr>
            <a:endParaRPr lang="fr-FR" sz="5400" dirty="0"/>
          </a:p>
          <a:p>
            <a:pPr marL="0" indent="0" algn="ctr">
              <a:buNone/>
            </a:pPr>
            <a:endParaRPr lang="fr-FR" sz="5400" dirty="0"/>
          </a:p>
          <a:p>
            <a:pPr marL="285750" lvl="1"/>
            <a:r>
              <a:rPr lang="fr-FR" sz="6000" b="1" dirty="0"/>
              <a:t>Le Macro-Environnement  : l’analyse PESTEL</a:t>
            </a:r>
          </a:p>
          <a:p>
            <a:pPr marL="285750" lvl="1"/>
            <a:endParaRPr lang="fr-FR" sz="2800" b="1" dirty="0"/>
          </a:p>
          <a:p>
            <a:pPr marL="285750" lvl="1"/>
            <a:r>
              <a:rPr lang="fr-FR" sz="5900" b="1" dirty="0"/>
              <a:t>Le Model PORTER</a:t>
            </a:r>
          </a:p>
          <a:p>
            <a:pPr marL="285750" lvl="1"/>
            <a:endParaRPr lang="fr-FR" sz="2800" b="1" dirty="0"/>
          </a:p>
          <a:p>
            <a:pPr marL="285750" lvl="1"/>
            <a:r>
              <a:rPr lang="fr-FR" sz="5900" b="1" dirty="0"/>
              <a:t>Analyse SWOT de Coca-Cola</a:t>
            </a:r>
          </a:p>
          <a:p>
            <a:pPr marL="285750" lvl="1"/>
            <a:endParaRPr lang="fr-FR" sz="2800" b="1" dirty="0"/>
          </a:p>
          <a:p>
            <a:pPr marL="285750" lvl="1"/>
            <a:r>
              <a:rPr lang="fr-FR" sz="5900" b="1" dirty="0"/>
              <a:t>Exemples de modalités de croissances</a:t>
            </a:r>
          </a:p>
          <a:p>
            <a:pPr marL="285750" lvl="1"/>
            <a:endParaRPr lang="fr-FR" sz="2800" b="1" dirty="0"/>
          </a:p>
          <a:p>
            <a:pPr marL="285750" lvl="1"/>
            <a:endParaRPr lang="fr-FR" sz="2800" b="1" dirty="0"/>
          </a:p>
          <a:p>
            <a:pPr marL="285750" lvl="1"/>
            <a:endParaRPr lang="fr-FR" sz="2800" dirty="0"/>
          </a:p>
          <a:p>
            <a:pPr marL="457200" lvl="1" indent="0">
              <a:buNone/>
            </a:pPr>
            <a:br>
              <a:rPr lang="fr-FR" sz="2800" b="1" dirty="0"/>
            </a:br>
            <a:endParaRPr lang="fr-FR" sz="2800" dirty="0"/>
          </a:p>
        </p:txBody>
      </p:sp>
      <p:sp>
        <p:nvSpPr>
          <p:cNvPr id="2" name="Espace réservé du numéro de diapositive 1"/>
          <p:cNvSpPr>
            <a:spLocks noGrp="1"/>
          </p:cNvSpPr>
          <p:nvPr>
            <p:ph type="sldNum" sz="quarter" idx="12"/>
          </p:nvPr>
        </p:nvSpPr>
        <p:spPr/>
        <p:txBody>
          <a:bodyPr/>
          <a:lstStyle/>
          <a:p>
            <a:fld id="{B15095DF-FB0F-4FED-996B-43888D727B08}" type="slidenum">
              <a:rPr lang="fr-FR" smtClean="0"/>
              <a:t>2</a:t>
            </a:fld>
            <a:endParaRPr lang="fr-FR"/>
          </a:p>
        </p:txBody>
      </p:sp>
    </p:spTree>
    <p:extLst>
      <p:ext uri="{BB962C8B-B14F-4D97-AF65-F5344CB8AC3E}">
        <p14:creationId xmlns:p14="http://schemas.microsoft.com/office/powerpoint/2010/main" val="379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arn(inVertic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wipe(down)">
                                      <p:cBhvr>
                                        <p:cTn id="2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0204" y="45969"/>
            <a:ext cx="8534400" cy="1507067"/>
          </a:xfrm>
        </p:spPr>
        <p:txBody>
          <a:bodyPr/>
          <a:lstStyle/>
          <a:p>
            <a:pPr algn="ctr"/>
            <a:r>
              <a:rPr lang="fr-FR" dirty="0"/>
              <a:t>Forces de Coca-Cola</a:t>
            </a:r>
            <a:br>
              <a:rPr lang="fr-FR" dirty="0"/>
            </a:br>
            <a:endParaRPr lang="fr-FR" dirty="0"/>
          </a:p>
        </p:txBody>
      </p:sp>
      <p:sp>
        <p:nvSpPr>
          <p:cNvPr id="3" name="Espace réservé du contenu 2"/>
          <p:cNvSpPr>
            <a:spLocks noGrp="1"/>
          </p:cNvSpPr>
          <p:nvPr>
            <p:ph idx="1"/>
          </p:nvPr>
        </p:nvSpPr>
        <p:spPr>
          <a:xfrm>
            <a:off x="1047069" y="1668534"/>
            <a:ext cx="9780588" cy="4674210"/>
          </a:xfrm>
        </p:spPr>
        <p:txBody>
          <a:bodyPr/>
          <a:lstStyle/>
          <a:p>
            <a:r>
              <a:rPr lang="fr-FR" dirty="0"/>
              <a:t>Leader sur le marché des softs</a:t>
            </a:r>
          </a:p>
          <a:p>
            <a:r>
              <a:rPr lang="fr-FR" dirty="0"/>
              <a:t>Enormes campagnes de marketing et de publicité</a:t>
            </a:r>
          </a:p>
          <a:p>
            <a:r>
              <a:rPr lang="fr-FR" dirty="0"/>
              <a:t>Chaîne de distribution de boissons très étendue</a:t>
            </a:r>
          </a:p>
          <a:p>
            <a:r>
              <a:rPr lang="fr-FR" dirty="0"/>
              <a:t>Clientèle fidélisée</a:t>
            </a:r>
          </a:p>
          <a:p>
            <a:r>
              <a:rPr lang="fr-FR" dirty="0"/>
              <a:t>Pouvoir de négociation des prix avec les fournisseurs</a:t>
            </a:r>
          </a:p>
          <a:p>
            <a:endParaRPr lang="fr-FR" dirty="0"/>
          </a:p>
        </p:txBody>
      </p:sp>
      <p:pic>
        <p:nvPicPr>
          <p:cNvPr id="4" name="Picture 2" descr="http://www.succes-marketing.com/marketing-image/swot.gif"/>
          <p:cNvPicPr>
            <a:picLocks noChangeAspect="1" noChangeArrowheads="1"/>
          </p:cNvPicPr>
          <p:nvPr/>
        </p:nvPicPr>
        <p:blipFill rotWithShape="1">
          <a:blip r:embed="rId2">
            <a:extLst>
              <a:ext uri="{28A0092B-C50C-407E-A947-70E740481C1C}">
                <a14:useLocalDpi xmlns:a14="http://schemas.microsoft.com/office/drawing/2010/main" val="0"/>
              </a:ext>
            </a:extLst>
          </a:blip>
          <a:srcRect l="7229" t="7920" r="45942" b="43483"/>
          <a:stretch/>
        </p:blipFill>
        <p:spPr bwMode="auto">
          <a:xfrm>
            <a:off x="10363199" y="90152"/>
            <a:ext cx="1828801" cy="1893196"/>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sz="quarter" idx="12"/>
          </p:nvPr>
        </p:nvSpPr>
        <p:spPr/>
        <p:txBody>
          <a:bodyPr/>
          <a:lstStyle/>
          <a:p>
            <a:fld id="{B15095DF-FB0F-4FED-996B-43888D727B08}" type="slidenum">
              <a:rPr lang="fr-FR" smtClean="0"/>
              <a:t>20</a:t>
            </a:fld>
            <a:endParaRPr lang="fr-FR"/>
          </a:p>
        </p:txBody>
      </p:sp>
    </p:spTree>
    <p:extLst>
      <p:ext uri="{BB962C8B-B14F-4D97-AF65-F5344CB8AC3E}">
        <p14:creationId xmlns:p14="http://schemas.microsoft.com/office/powerpoint/2010/main" val="279105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1241" y="145143"/>
            <a:ext cx="8534400" cy="1507067"/>
          </a:xfrm>
        </p:spPr>
        <p:txBody>
          <a:bodyPr/>
          <a:lstStyle/>
          <a:p>
            <a:pPr algn="ctr"/>
            <a:r>
              <a:rPr lang="fr-FR" dirty="0"/>
              <a:t>Faiblesses de Coca-Cola</a:t>
            </a:r>
            <a:br>
              <a:rPr lang="fr-FR" dirty="0"/>
            </a:br>
            <a:endParaRPr lang="fr-FR" dirty="0"/>
          </a:p>
        </p:txBody>
      </p:sp>
      <p:sp>
        <p:nvSpPr>
          <p:cNvPr id="3" name="Espace réservé du contenu 2"/>
          <p:cNvSpPr>
            <a:spLocks noGrp="1"/>
          </p:cNvSpPr>
          <p:nvPr>
            <p:ph idx="1"/>
          </p:nvPr>
        </p:nvSpPr>
        <p:spPr>
          <a:xfrm>
            <a:off x="1192210" y="1509491"/>
            <a:ext cx="9649961" cy="4920338"/>
          </a:xfrm>
        </p:spPr>
        <p:txBody>
          <a:bodyPr/>
          <a:lstStyle/>
          <a:p>
            <a:r>
              <a:rPr lang="fr-FR" dirty="0"/>
              <a:t>Concentration sur la production de boissons gazéifiées</a:t>
            </a:r>
          </a:p>
          <a:p>
            <a:r>
              <a:rPr lang="fr-FR" dirty="0"/>
              <a:t>Portefeuille de produits peu diversifié</a:t>
            </a:r>
          </a:p>
          <a:p>
            <a:r>
              <a:rPr lang="fr-FR" dirty="0"/>
              <a:t>Echec de l'introduction de nouvelles marques possession de marques qui ne rapportent pas assez de revenus</a:t>
            </a:r>
          </a:p>
          <a:p>
            <a:endParaRPr lang="fr-FR" dirty="0"/>
          </a:p>
        </p:txBody>
      </p:sp>
      <p:pic>
        <p:nvPicPr>
          <p:cNvPr id="4" name="Picture 2" descr="http://www.succes-marketing.com/marketing-image/swot.gif"/>
          <p:cNvPicPr>
            <a:picLocks noChangeAspect="1" noChangeArrowheads="1"/>
          </p:cNvPicPr>
          <p:nvPr/>
        </p:nvPicPr>
        <p:blipFill rotWithShape="1">
          <a:blip r:embed="rId2">
            <a:extLst>
              <a:ext uri="{28A0092B-C50C-407E-A947-70E740481C1C}">
                <a14:useLocalDpi xmlns:a14="http://schemas.microsoft.com/office/drawing/2010/main" val="0"/>
              </a:ext>
            </a:extLst>
          </a:blip>
          <a:srcRect l="57355" t="5938" r="-2308" b="46127"/>
          <a:stretch/>
        </p:blipFill>
        <p:spPr bwMode="auto">
          <a:xfrm>
            <a:off x="10436494" y="0"/>
            <a:ext cx="1755506" cy="186743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sz="quarter" idx="12"/>
          </p:nvPr>
        </p:nvSpPr>
        <p:spPr/>
        <p:txBody>
          <a:bodyPr/>
          <a:lstStyle/>
          <a:p>
            <a:fld id="{B15095DF-FB0F-4FED-996B-43888D727B08}" type="slidenum">
              <a:rPr lang="fr-FR" smtClean="0"/>
              <a:t>21</a:t>
            </a:fld>
            <a:endParaRPr lang="fr-FR"/>
          </a:p>
        </p:txBody>
      </p:sp>
    </p:spTree>
    <p:extLst>
      <p:ext uri="{BB962C8B-B14F-4D97-AF65-F5344CB8AC3E}">
        <p14:creationId xmlns:p14="http://schemas.microsoft.com/office/powerpoint/2010/main" val="106544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5126" y="191104"/>
            <a:ext cx="8534400" cy="1507067"/>
          </a:xfrm>
        </p:spPr>
        <p:txBody>
          <a:bodyPr/>
          <a:lstStyle/>
          <a:p>
            <a:pPr marL="0" indent="0" algn="ctr"/>
            <a:r>
              <a:rPr lang="fr-FR" dirty="0"/>
              <a:t>Opportunités de Coca-Cola</a:t>
            </a:r>
          </a:p>
        </p:txBody>
      </p:sp>
      <p:sp>
        <p:nvSpPr>
          <p:cNvPr id="3" name="Espace réservé du contenu 2"/>
          <p:cNvSpPr>
            <a:spLocks noGrp="1"/>
          </p:cNvSpPr>
          <p:nvPr>
            <p:ph idx="1"/>
          </p:nvPr>
        </p:nvSpPr>
        <p:spPr>
          <a:xfrm>
            <a:off x="1206726" y="2079175"/>
            <a:ext cx="9069388" cy="3987800"/>
          </a:xfrm>
        </p:spPr>
        <p:txBody>
          <a:bodyPr/>
          <a:lstStyle/>
          <a:p>
            <a:r>
              <a:rPr lang="fr-FR" dirty="0"/>
              <a:t>Croissance de la demande de nourriture et boissons saines</a:t>
            </a:r>
          </a:p>
          <a:p>
            <a:r>
              <a:rPr lang="fr-FR" dirty="0"/>
              <a:t>Croissance de la consommation de boissons non-alcoolisées dans les marchés émergents</a:t>
            </a:r>
          </a:p>
          <a:p>
            <a:r>
              <a:rPr lang="fr-FR" dirty="0"/>
              <a:t>Nouveaux  marchés en développement </a:t>
            </a:r>
          </a:p>
          <a:p>
            <a:endParaRPr lang="fr-FR" dirty="0"/>
          </a:p>
        </p:txBody>
      </p:sp>
      <p:pic>
        <p:nvPicPr>
          <p:cNvPr id="4" name="Picture 2" descr="http://www.succes-marketing.com/marketing-image/swot.gif"/>
          <p:cNvPicPr>
            <a:picLocks noChangeAspect="1" noChangeArrowheads="1"/>
          </p:cNvPicPr>
          <p:nvPr/>
        </p:nvPicPr>
        <p:blipFill rotWithShape="1">
          <a:blip r:embed="rId2">
            <a:extLst>
              <a:ext uri="{28A0092B-C50C-407E-A947-70E740481C1C}">
                <a14:useLocalDpi xmlns:a14="http://schemas.microsoft.com/office/drawing/2010/main" val="0"/>
              </a:ext>
            </a:extLst>
          </a:blip>
          <a:srcRect l="7229" t="53873" r="46931" b="-662"/>
          <a:stretch/>
        </p:blipFill>
        <p:spPr bwMode="auto">
          <a:xfrm>
            <a:off x="10401835" y="-103031"/>
            <a:ext cx="1790165" cy="182276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sz="quarter" idx="12"/>
          </p:nvPr>
        </p:nvSpPr>
        <p:spPr/>
        <p:txBody>
          <a:bodyPr/>
          <a:lstStyle/>
          <a:p>
            <a:fld id="{B15095DF-FB0F-4FED-996B-43888D727B08}" type="slidenum">
              <a:rPr lang="fr-FR" smtClean="0"/>
              <a:t>22</a:t>
            </a:fld>
            <a:endParaRPr lang="fr-FR"/>
          </a:p>
        </p:txBody>
      </p:sp>
    </p:spTree>
    <p:extLst>
      <p:ext uri="{BB962C8B-B14F-4D97-AF65-F5344CB8AC3E}">
        <p14:creationId xmlns:p14="http://schemas.microsoft.com/office/powerpoint/2010/main" val="1009879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3869" y="321732"/>
            <a:ext cx="8534400" cy="1507067"/>
          </a:xfrm>
        </p:spPr>
        <p:txBody>
          <a:bodyPr/>
          <a:lstStyle/>
          <a:p>
            <a:pPr algn="ctr"/>
            <a:r>
              <a:rPr lang="fr-FR" dirty="0"/>
              <a:t>Menaces de Coca-Cola</a:t>
            </a:r>
            <a:br>
              <a:rPr lang="fr-FR" dirty="0"/>
            </a:br>
            <a:endParaRPr lang="fr-FR" dirty="0"/>
          </a:p>
        </p:txBody>
      </p:sp>
      <p:sp>
        <p:nvSpPr>
          <p:cNvPr id="3" name="Espace réservé du contenu 2"/>
          <p:cNvSpPr>
            <a:spLocks noGrp="1"/>
          </p:cNvSpPr>
          <p:nvPr>
            <p:ph idx="1"/>
          </p:nvPr>
        </p:nvSpPr>
        <p:spPr>
          <a:xfrm>
            <a:off x="779323" y="1948543"/>
            <a:ext cx="9961248" cy="4263570"/>
          </a:xfrm>
        </p:spPr>
        <p:txBody>
          <a:bodyPr/>
          <a:lstStyle/>
          <a:p>
            <a:r>
              <a:rPr lang="fr-FR" dirty="0"/>
              <a:t>Changement du comportement des consommateurs</a:t>
            </a:r>
          </a:p>
          <a:p>
            <a:r>
              <a:rPr lang="fr-FR" dirty="0"/>
              <a:t>Rareté de l’eau</a:t>
            </a:r>
          </a:p>
          <a:p>
            <a:r>
              <a:rPr lang="fr-FR" dirty="0"/>
              <a:t>Concurrence importante</a:t>
            </a:r>
          </a:p>
          <a:p>
            <a:r>
              <a:rPr lang="fr-FR" dirty="0"/>
              <a:t>Mauvaise image des produits sucrés</a:t>
            </a:r>
          </a:p>
          <a:p>
            <a:r>
              <a:rPr lang="fr-FR" dirty="0"/>
              <a:t>Marché des boissons soft saturé</a:t>
            </a:r>
          </a:p>
          <a:p>
            <a:endParaRPr lang="fr-FR" dirty="0"/>
          </a:p>
        </p:txBody>
      </p:sp>
      <p:pic>
        <p:nvPicPr>
          <p:cNvPr id="4" name="Picture 2" descr="http://www.succes-marketing.com/marketing-image/swot.gif"/>
          <p:cNvPicPr>
            <a:picLocks noChangeAspect="1" noChangeArrowheads="1"/>
          </p:cNvPicPr>
          <p:nvPr/>
        </p:nvPicPr>
        <p:blipFill rotWithShape="1">
          <a:blip r:embed="rId2">
            <a:extLst>
              <a:ext uri="{28A0092B-C50C-407E-A947-70E740481C1C}">
                <a14:useLocalDpi xmlns:a14="http://schemas.microsoft.com/office/drawing/2010/main" val="0"/>
              </a:ext>
            </a:extLst>
          </a:blip>
          <a:srcRect l="55706" t="55856" r="-659" b="-1984"/>
          <a:stretch/>
        </p:blipFill>
        <p:spPr bwMode="auto">
          <a:xfrm>
            <a:off x="10327683" y="0"/>
            <a:ext cx="1755506" cy="179700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p:cNvSpPr>
            <a:spLocks noGrp="1"/>
          </p:cNvSpPr>
          <p:nvPr>
            <p:ph type="sldNum" sz="quarter" idx="12"/>
          </p:nvPr>
        </p:nvSpPr>
        <p:spPr/>
        <p:txBody>
          <a:bodyPr/>
          <a:lstStyle/>
          <a:p>
            <a:fld id="{B15095DF-FB0F-4FED-996B-43888D727B08}" type="slidenum">
              <a:rPr lang="fr-FR" smtClean="0"/>
              <a:t>23</a:t>
            </a:fld>
            <a:endParaRPr lang="fr-FR"/>
          </a:p>
        </p:txBody>
      </p:sp>
    </p:spTree>
    <p:extLst>
      <p:ext uri="{BB962C8B-B14F-4D97-AF65-F5344CB8AC3E}">
        <p14:creationId xmlns:p14="http://schemas.microsoft.com/office/powerpoint/2010/main" val="2950579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48229" y="2266647"/>
            <a:ext cx="9927770" cy="1942496"/>
          </a:xfrm>
        </p:spPr>
        <p:txBody>
          <a:bodyPr/>
          <a:lstStyle/>
          <a:p>
            <a:r>
              <a:rPr lang="fr-FR" dirty="0"/>
              <a:t>Exemples de modalités de croissances</a:t>
            </a:r>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24</a:t>
            </a:fld>
            <a:endParaRPr lang="fr-FR"/>
          </a:p>
        </p:txBody>
      </p:sp>
    </p:spTree>
    <p:extLst>
      <p:ext uri="{BB962C8B-B14F-4D97-AF65-F5344CB8AC3E}">
        <p14:creationId xmlns:p14="http://schemas.microsoft.com/office/powerpoint/2010/main" val="2524244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3772" y="1893515"/>
            <a:ext cx="10274075" cy="4278086"/>
          </a:xfrm>
        </p:spPr>
        <p:txBody>
          <a:bodyPr>
            <a:normAutofit/>
          </a:bodyPr>
          <a:lstStyle/>
          <a:p>
            <a:r>
              <a:rPr lang="fr-FR" b="1" dirty="0"/>
              <a:t>Dès les débuts de la </a:t>
            </a:r>
            <a:r>
              <a:rPr lang="fr-FR" b="1" dirty="0" err="1"/>
              <a:t>société,la</a:t>
            </a:r>
            <a:r>
              <a:rPr lang="fr-FR" b="1" dirty="0"/>
              <a:t> stratégie commerciale a été basée sur trois éléments clés :</a:t>
            </a:r>
          </a:p>
          <a:p>
            <a:endParaRPr lang="fr-FR" dirty="0"/>
          </a:p>
          <a:p>
            <a:pPr marL="0" indent="0">
              <a:buNone/>
            </a:pPr>
            <a:r>
              <a:rPr lang="fr-FR" dirty="0"/>
              <a:t>- S’appuyer sur un réseau de partenaires afin de toucher rapidement le plus    grand nombre de clients</a:t>
            </a:r>
          </a:p>
          <a:p>
            <a:pPr marL="0" indent="0">
              <a:buNone/>
            </a:pPr>
            <a:r>
              <a:rPr lang="fr-FR" dirty="0"/>
              <a:t>- Faire connaitre le produit en développant la marque et sa notoriété</a:t>
            </a:r>
          </a:p>
          <a:p>
            <a:pPr marL="0" indent="0">
              <a:buNone/>
            </a:pPr>
            <a:r>
              <a:rPr lang="fr-FR" dirty="0"/>
              <a:t>- Une volonté de vendre dans le plus grand nombre de pays</a:t>
            </a:r>
          </a:p>
          <a:p>
            <a:pPr marL="0" indent="0">
              <a:buNone/>
            </a:pPr>
            <a:br>
              <a:rPr lang="fr-FR" dirty="0"/>
            </a:br>
            <a:endParaRPr lang="fr-FR" dirty="0"/>
          </a:p>
        </p:txBody>
      </p:sp>
      <p:sp>
        <p:nvSpPr>
          <p:cNvPr id="4" name="ZoneTexte 3"/>
          <p:cNvSpPr txBox="1"/>
          <p:nvPr/>
        </p:nvSpPr>
        <p:spPr>
          <a:xfrm>
            <a:off x="667657" y="537028"/>
            <a:ext cx="8969829" cy="1138773"/>
          </a:xfrm>
          <a:prstGeom prst="rect">
            <a:avLst/>
          </a:prstGeom>
          <a:noFill/>
        </p:spPr>
        <p:txBody>
          <a:bodyPr wrap="square" rtlCol="0">
            <a:spAutoFit/>
          </a:bodyPr>
          <a:lstStyle/>
          <a:p>
            <a:pPr algn="ctr"/>
            <a:r>
              <a:rPr lang="fr-FR" sz="3200" b="1" dirty="0"/>
              <a:t>Stratégie</a:t>
            </a:r>
            <a:r>
              <a:rPr lang="fr-FR" sz="3200" b="1" i="1" dirty="0"/>
              <a:t> </a:t>
            </a:r>
            <a:r>
              <a:rPr lang="fr-FR" sz="3200" b="1" dirty="0"/>
              <a:t>commerciale</a:t>
            </a:r>
          </a:p>
          <a:p>
            <a:pPr algn="ctr"/>
            <a:br>
              <a:rPr lang="fr-FR" dirty="0"/>
            </a:br>
            <a:endParaRPr lang="fr-FR" dirty="0"/>
          </a:p>
        </p:txBody>
      </p:sp>
      <p:sp>
        <p:nvSpPr>
          <p:cNvPr id="5" name="Espace réservé du numéro de diapositive 4"/>
          <p:cNvSpPr>
            <a:spLocks noGrp="1"/>
          </p:cNvSpPr>
          <p:nvPr>
            <p:ph type="sldNum" sz="quarter" idx="12"/>
          </p:nvPr>
        </p:nvSpPr>
        <p:spPr/>
        <p:txBody>
          <a:bodyPr/>
          <a:lstStyle/>
          <a:p>
            <a:fld id="{B15095DF-FB0F-4FED-996B-43888D727B08}" type="slidenum">
              <a:rPr lang="fr-FR" smtClean="0"/>
              <a:t>25</a:t>
            </a:fld>
            <a:endParaRPr lang="fr-FR"/>
          </a:p>
        </p:txBody>
      </p:sp>
    </p:spTree>
    <p:extLst>
      <p:ext uri="{BB962C8B-B14F-4D97-AF65-F5344CB8AC3E}">
        <p14:creationId xmlns:p14="http://schemas.microsoft.com/office/powerpoint/2010/main" val="706072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3772" y="1893515"/>
            <a:ext cx="10274075" cy="4278086"/>
          </a:xfrm>
        </p:spPr>
        <p:txBody>
          <a:bodyPr>
            <a:normAutofit/>
          </a:bodyPr>
          <a:lstStyle/>
          <a:p>
            <a:pPr marL="0" indent="0">
              <a:buNone/>
            </a:pPr>
            <a:r>
              <a:rPr lang="fr-FR" dirty="0"/>
              <a:t>La croissance interne d'une entreprise peut prendre différentes formes.</a:t>
            </a:r>
          </a:p>
          <a:p>
            <a:r>
              <a:rPr lang="fr-FR" b="1" dirty="0"/>
              <a:t>élargissement de l'offre </a:t>
            </a:r>
            <a:r>
              <a:rPr lang="fr-FR" dirty="0"/>
              <a:t>(par exemple, une entreprise propose un nouveau produit) ;</a:t>
            </a:r>
          </a:p>
          <a:p>
            <a:r>
              <a:rPr lang="fr-FR" dirty="0"/>
              <a:t>augmentation des </a:t>
            </a:r>
            <a:r>
              <a:rPr lang="fr-FR" b="1" dirty="0"/>
              <a:t>parts de marchés</a:t>
            </a:r>
            <a:r>
              <a:rPr lang="fr-FR" dirty="0"/>
              <a:t> (entreprises partant à la conquête d'un marché étranger, notamment) ;</a:t>
            </a:r>
          </a:p>
          <a:p>
            <a:r>
              <a:rPr lang="fr-FR" dirty="0"/>
              <a:t>acquisitions de </a:t>
            </a:r>
            <a:r>
              <a:rPr lang="fr-FR" b="1" dirty="0"/>
              <a:t>nouvelles technologies</a:t>
            </a:r>
            <a:r>
              <a:rPr lang="fr-FR" dirty="0"/>
              <a:t> (achat d'un brevet par exemple) ;</a:t>
            </a:r>
          </a:p>
          <a:p>
            <a:r>
              <a:rPr lang="fr-FR" b="1" dirty="0"/>
              <a:t>innovations</a:t>
            </a:r>
            <a:r>
              <a:rPr lang="fr-FR" dirty="0"/>
              <a:t>, sur lesquelles la croissance interne repose principalement.</a:t>
            </a:r>
          </a:p>
        </p:txBody>
      </p:sp>
      <p:sp>
        <p:nvSpPr>
          <p:cNvPr id="4" name="ZoneTexte 3"/>
          <p:cNvSpPr txBox="1"/>
          <p:nvPr/>
        </p:nvSpPr>
        <p:spPr>
          <a:xfrm>
            <a:off x="667657" y="537028"/>
            <a:ext cx="8969829" cy="1138773"/>
          </a:xfrm>
          <a:prstGeom prst="rect">
            <a:avLst/>
          </a:prstGeom>
          <a:noFill/>
        </p:spPr>
        <p:txBody>
          <a:bodyPr wrap="square" rtlCol="0">
            <a:spAutoFit/>
          </a:bodyPr>
          <a:lstStyle/>
          <a:p>
            <a:pPr algn="ctr"/>
            <a:r>
              <a:rPr lang="fr-FR" sz="3200" b="1" dirty="0"/>
              <a:t>Modalité croissance interne</a:t>
            </a:r>
          </a:p>
          <a:p>
            <a:pPr algn="ctr"/>
            <a:br>
              <a:rPr lang="fr-FR" dirty="0"/>
            </a:br>
            <a:endParaRPr lang="fr-FR" dirty="0"/>
          </a:p>
        </p:txBody>
      </p:sp>
      <p:sp>
        <p:nvSpPr>
          <p:cNvPr id="5" name="Espace réservé du numéro de diapositive 4"/>
          <p:cNvSpPr>
            <a:spLocks noGrp="1"/>
          </p:cNvSpPr>
          <p:nvPr>
            <p:ph type="sldNum" sz="quarter" idx="12"/>
          </p:nvPr>
        </p:nvSpPr>
        <p:spPr/>
        <p:txBody>
          <a:bodyPr/>
          <a:lstStyle/>
          <a:p>
            <a:fld id="{B15095DF-FB0F-4FED-996B-43888D727B08}" type="slidenum">
              <a:rPr lang="fr-FR" smtClean="0"/>
              <a:t>26</a:t>
            </a:fld>
            <a:endParaRPr lang="fr-FR"/>
          </a:p>
        </p:txBody>
      </p:sp>
    </p:spTree>
    <p:extLst>
      <p:ext uri="{BB962C8B-B14F-4D97-AF65-F5344CB8AC3E}">
        <p14:creationId xmlns:p14="http://schemas.microsoft.com/office/powerpoint/2010/main" val="269978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57942" y="415544"/>
            <a:ext cx="8969829" cy="1138773"/>
          </a:xfrm>
          <a:prstGeom prst="rect">
            <a:avLst/>
          </a:prstGeom>
          <a:noFill/>
        </p:spPr>
        <p:txBody>
          <a:bodyPr wrap="square" rtlCol="0">
            <a:spAutoFit/>
          </a:bodyPr>
          <a:lstStyle/>
          <a:p>
            <a:pPr algn="ctr"/>
            <a:r>
              <a:rPr lang="fr-FR" sz="3200" b="1" dirty="0"/>
              <a:t>Modalité croissance interne exemples</a:t>
            </a:r>
          </a:p>
          <a:p>
            <a:pPr algn="ctr"/>
            <a:br>
              <a:rPr lang="fr-FR" dirty="0"/>
            </a:br>
            <a:r>
              <a:rPr lang="fr-FR" dirty="0"/>
              <a:t>nouveaux produits 2018</a:t>
            </a:r>
          </a:p>
        </p:txBody>
      </p:sp>
      <p:sp>
        <p:nvSpPr>
          <p:cNvPr id="5" name="Espace réservé du numéro de diapositive 4"/>
          <p:cNvSpPr>
            <a:spLocks noGrp="1"/>
          </p:cNvSpPr>
          <p:nvPr>
            <p:ph type="sldNum" sz="quarter" idx="12"/>
          </p:nvPr>
        </p:nvSpPr>
        <p:spPr/>
        <p:txBody>
          <a:bodyPr/>
          <a:lstStyle/>
          <a:p>
            <a:fld id="{B15095DF-FB0F-4FED-996B-43888D727B08}" type="slidenum">
              <a:rPr lang="fr-FR" smtClean="0"/>
              <a:t>27</a:t>
            </a:fld>
            <a:endParaRPr lang="fr-FR"/>
          </a:p>
        </p:txBody>
      </p:sp>
      <p:pic>
        <p:nvPicPr>
          <p:cNvPr id="1026" name="Picture 2" descr="Georgia Peach">
            <a:extLst>
              <a:ext uri="{FF2B5EF4-FFF2-40B4-BE49-F238E27FC236}">
                <a16:creationId xmlns:a16="http://schemas.microsoft.com/office/drawing/2014/main" id="{232E4985-9CF6-4DF8-A87E-70C5AFAFC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7" y="1363852"/>
            <a:ext cx="3519604" cy="2344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3C51EB-A83A-41F7-90FF-AA499AB57FF5}"/>
              </a:ext>
            </a:extLst>
          </p:cNvPr>
          <p:cNvSpPr txBox="1"/>
          <p:nvPr/>
        </p:nvSpPr>
        <p:spPr>
          <a:xfrm>
            <a:off x="4321161" y="2068452"/>
            <a:ext cx="6042039" cy="646331"/>
          </a:xfrm>
          <a:prstGeom prst="rect">
            <a:avLst/>
          </a:prstGeom>
          <a:noFill/>
        </p:spPr>
        <p:txBody>
          <a:bodyPr wrap="none" rtlCol="0">
            <a:spAutoFit/>
          </a:bodyPr>
          <a:lstStyle/>
          <a:p>
            <a:r>
              <a:rPr lang="en-US" b="1" dirty="0"/>
              <a:t>Coca-Cola Georgia Peach and California Raspberry</a:t>
            </a:r>
          </a:p>
          <a:p>
            <a:endParaRPr lang="fr-FR" dirty="0"/>
          </a:p>
        </p:txBody>
      </p:sp>
      <p:pic>
        <p:nvPicPr>
          <p:cNvPr id="1030" name="Picture 6" descr="Dunkin Donuts Iced Coffee">
            <a:extLst>
              <a:ext uri="{FF2B5EF4-FFF2-40B4-BE49-F238E27FC236}">
                <a16:creationId xmlns:a16="http://schemas.microsoft.com/office/drawing/2014/main" id="{7D81BBC2-20FA-4D2C-8CE5-99586F914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7" y="3949167"/>
            <a:ext cx="4499403" cy="25116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E8B9D41-4D12-46CB-B185-B5C6BFFA8846}"/>
              </a:ext>
            </a:extLst>
          </p:cNvPr>
          <p:cNvSpPr txBox="1"/>
          <p:nvPr/>
        </p:nvSpPr>
        <p:spPr>
          <a:xfrm>
            <a:off x="5842857" y="4881827"/>
            <a:ext cx="3794629" cy="646331"/>
          </a:xfrm>
          <a:prstGeom prst="rect">
            <a:avLst/>
          </a:prstGeom>
          <a:noFill/>
        </p:spPr>
        <p:txBody>
          <a:bodyPr wrap="none" rtlCol="0">
            <a:spAutoFit/>
          </a:bodyPr>
          <a:lstStyle/>
          <a:p>
            <a:r>
              <a:rPr lang="en-US" b="1" dirty="0"/>
              <a:t>Dunkin’ Donuts</a:t>
            </a:r>
            <a:r>
              <a:rPr lang="en-US" b="1" baseline="30000" dirty="0"/>
              <a:t>®</a:t>
            </a:r>
            <a:r>
              <a:rPr lang="en-US" b="1" dirty="0"/>
              <a:t> RTD Iced Coffee</a:t>
            </a:r>
          </a:p>
          <a:p>
            <a:endParaRPr lang="fr-FR" dirty="0"/>
          </a:p>
        </p:txBody>
      </p:sp>
    </p:spTree>
    <p:extLst>
      <p:ext uri="{BB962C8B-B14F-4D97-AF65-F5344CB8AC3E}">
        <p14:creationId xmlns:p14="http://schemas.microsoft.com/office/powerpoint/2010/main" val="425061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57942" y="415544"/>
            <a:ext cx="8969829" cy="1138773"/>
          </a:xfrm>
          <a:prstGeom prst="rect">
            <a:avLst/>
          </a:prstGeom>
          <a:noFill/>
        </p:spPr>
        <p:txBody>
          <a:bodyPr wrap="square" rtlCol="0">
            <a:spAutoFit/>
          </a:bodyPr>
          <a:lstStyle/>
          <a:p>
            <a:pPr algn="ctr"/>
            <a:r>
              <a:rPr lang="fr-FR" sz="3200" b="1" dirty="0"/>
              <a:t>Modalité croissance interne exemples</a:t>
            </a:r>
          </a:p>
          <a:p>
            <a:pPr algn="ctr"/>
            <a:br>
              <a:rPr lang="fr-FR" dirty="0"/>
            </a:br>
            <a:r>
              <a:rPr lang="fr-FR" dirty="0"/>
              <a:t>Nouveaux projets</a:t>
            </a:r>
          </a:p>
        </p:txBody>
      </p:sp>
      <p:sp>
        <p:nvSpPr>
          <p:cNvPr id="5" name="Espace réservé du numéro de diapositive 4"/>
          <p:cNvSpPr>
            <a:spLocks noGrp="1"/>
          </p:cNvSpPr>
          <p:nvPr>
            <p:ph type="sldNum" sz="quarter" idx="12"/>
          </p:nvPr>
        </p:nvSpPr>
        <p:spPr/>
        <p:txBody>
          <a:bodyPr/>
          <a:lstStyle/>
          <a:p>
            <a:fld id="{B15095DF-FB0F-4FED-996B-43888D727B08}" type="slidenum">
              <a:rPr lang="fr-FR" smtClean="0"/>
              <a:t>28</a:t>
            </a:fld>
            <a:endParaRPr lang="fr-FR"/>
          </a:p>
        </p:txBody>
      </p:sp>
      <p:sp>
        <p:nvSpPr>
          <p:cNvPr id="6" name="TextBox 5">
            <a:extLst>
              <a:ext uri="{FF2B5EF4-FFF2-40B4-BE49-F238E27FC236}">
                <a16:creationId xmlns:a16="http://schemas.microsoft.com/office/drawing/2014/main" id="{7E8B9D41-4D12-46CB-B185-B5C6BFFA8846}"/>
              </a:ext>
            </a:extLst>
          </p:cNvPr>
          <p:cNvSpPr txBox="1"/>
          <p:nvPr/>
        </p:nvSpPr>
        <p:spPr>
          <a:xfrm>
            <a:off x="5842857" y="4796589"/>
            <a:ext cx="5145985" cy="646331"/>
          </a:xfrm>
          <a:prstGeom prst="rect">
            <a:avLst/>
          </a:prstGeom>
          <a:noFill/>
        </p:spPr>
        <p:txBody>
          <a:bodyPr wrap="square" rtlCol="0">
            <a:spAutoFit/>
          </a:bodyPr>
          <a:lstStyle/>
          <a:p>
            <a:r>
              <a:rPr lang="fr-FR" b="1" dirty="0" err="1"/>
              <a:t>Entrepreneurship</a:t>
            </a:r>
            <a:r>
              <a:rPr lang="fr-FR" b="1" dirty="0"/>
              <a:t> </a:t>
            </a:r>
            <a:r>
              <a:rPr lang="fr-FR" b="1" dirty="0" err="1"/>
              <a:t>School</a:t>
            </a:r>
            <a:r>
              <a:rPr lang="fr-FR" b="1" dirty="0"/>
              <a:t> : Handy, un projet pour rendre le VTC accessible à tous</a:t>
            </a:r>
          </a:p>
        </p:txBody>
      </p:sp>
      <p:pic>
        <p:nvPicPr>
          <p:cNvPr id="2050" name="Picture 2" descr="les-objectifs-de-coca-cola-pour-2020-l-eau-les-femmes-et-le-bien-etre-lead.jpg">
            <a:extLst>
              <a:ext uri="{FF2B5EF4-FFF2-40B4-BE49-F238E27FC236}">
                <a16:creationId xmlns:a16="http://schemas.microsoft.com/office/drawing/2014/main" id="{78EA408C-0749-4A2C-84EB-2DD2821EB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7" y="1410346"/>
            <a:ext cx="4064003" cy="22774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CC1E3AE-5F35-490B-ADC4-44357D84710E}"/>
              </a:ext>
            </a:extLst>
          </p:cNvPr>
          <p:cNvSpPr txBox="1"/>
          <p:nvPr/>
        </p:nvSpPr>
        <p:spPr>
          <a:xfrm>
            <a:off x="4591886" y="2152989"/>
            <a:ext cx="6913559" cy="646331"/>
          </a:xfrm>
          <a:prstGeom prst="rect">
            <a:avLst/>
          </a:prstGeom>
          <a:noFill/>
        </p:spPr>
        <p:txBody>
          <a:bodyPr wrap="none" rtlCol="0">
            <a:spAutoFit/>
          </a:bodyPr>
          <a:lstStyle/>
          <a:p>
            <a:r>
              <a:rPr lang="fr-FR" altLang="fr-FR" b="1" dirty="0">
                <a:latin typeface="proxima-nova"/>
              </a:rPr>
              <a:t>Les objectifs de Coca-Cola pour 2020 : L’eau, les femmes et le bien-être</a:t>
            </a:r>
          </a:p>
          <a:p>
            <a:endParaRPr lang="fr-FR" dirty="0"/>
          </a:p>
        </p:txBody>
      </p:sp>
      <p:pic>
        <p:nvPicPr>
          <p:cNvPr id="2056" name="Picture 8" descr="Entrepreneurship School">
            <a:extLst>
              <a:ext uri="{FF2B5EF4-FFF2-40B4-BE49-F238E27FC236}">
                <a16:creationId xmlns:a16="http://schemas.microsoft.com/office/drawing/2014/main" id="{C408F80D-A572-4EEF-99D4-F84FEF13C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7" y="3782952"/>
            <a:ext cx="4945447" cy="278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872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526" y="1045029"/>
            <a:ext cx="8534400" cy="1507067"/>
          </a:xfrm>
        </p:spPr>
        <p:txBody>
          <a:bodyPr>
            <a:normAutofit fontScale="90000"/>
          </a:bodyPr>
          <a:lstStyle/>
          <a:p>
            <a:r>
              <a:rPr lang="fr-FR" b="1" dirty="0"/>
              <a:t>Stratégie</a:t>
            </a:r>
            <a:r>
              <a:rPr lang="fr-FR" b="1" i="1" dirty="0"/>
              <a:t> </a:t>
            </a:r>
            <a:r>
              <a:rPr lang="fr-FR" b="1" dirty="0"/>
              <a:t>MARKETING</a:t>
            </a:r>
            <a:br>
              <a:rPr lang="fr-FR" dirty="0"/>
            </a:br>
            <a:br>
              <a:rPr lang="fr-FR" dirty="0"/>
            </a:br>
            <a:endParaRPr lang="fr-FR" dirty="0"/>
          </a:p>
        </p:txBody>
      </p:sp>
      <p:sp>
        <p:nvSpPr>
          <p:cNvPr id="3" name="Espace réservé du contenu 2"/>
          <p:cNvSpPr>
            <a:spLocks noGrp="1"/>
          </p:cNvSpPr>
          <p:nvPr>
            <p:ph idx="1"/>
          </p:nvPr>
        </p:nvSpPr>
        <p:spPr>
          <a:xfrm>
            <a:off x="1177697" y="2993570"/>
            <a:ext cx="8534400" cy="3615267"/>
          </a:xfrm>
        </p:spPr>
        <p:txBody>
          <a:bodyPr/>
          <a:lstStyle/>
          <a:p>
            <a:r>
              <a:rPr lang="fr-FR" b="1" i="1" dirty="0"/>
              <a:t>La population ciblée</a:t>
            </a:r>
            <a:endParaRPr lang="fr-FR" b="1" dirty="0"/>
          </a:p>
          <a:p>
            <a:r>
              <a:rPr lang="fr-FR" b="1" i="1" dirty="0"/>
              <a:t> </a:t>
            </a:r>
            <a:r>
              <a:rPr lang="fr-FR" dirty="0"/>
              <a:t>Depuis son invention, la boisson Coca Cola vise l’ensemble de la population.</a:t>
            </a:r>
          </a:p>
          <a:p>
            <a:r>
              <a:rPr lang="fr-FR" b="1" i="1" dirty="0"/>
              <a:t>Publicité</a:t>
            </a:r>
          </a:p>
          <a:p>
            <a:pPr lvl="1"/>
            <a:r>
              <a:rPr lang="fr-FR" dirty="0"/>
              <a:t> l'utilisation de slogans courts, faciles à retenir et marquants </a:t>
            </a:r>
          </a:p>
          <a:p>
            <a:r>
              <a:rPr lang="fr-FR" b="1" i="1" dirty="0"/>
              <a:t>Le marketing mobile</a:t>
            </a:r>
          </a:p>
          <a:p>
            <a:r>
              <a:rPr lang="fr-FR" b="1" i="1" dirty="0"/>
              <a:t>Le </a:t>
            </a:r>
            <a:r>
              <a:rPr lang="fr-FR" b="1" i="1" dirty="0" err="1"/>
              <a:t>street</a:t>
            </a:r>
            <a:r>
              <a:rPr lang="fr-FR" b="1" i="1" dirty="0"/>
              <a:t> marketing</a:t>
            </a:r>
            <a:endParaRPr lang="fr-FR" b="1" dirty="0"/>
          </a:p>
          <a:p>
            <a:endParaRPr lang="fr-FR" dirty="0"/>
          </a:p>
          <a:p>
            <a:pPr marL="457200" lvl="1" indent="0">
              <a:buNone/>
            </a:pPr>
            <a:endParaRPr lang="fr-FR" dirty="0"/>
          </a:p>
          <a:p>
            <a:pPr marL="457200" lvl="1" indent="0">
              <a:buNone/>
            </a:pPr>
            <a:endParaRPr lang="fr-FR" b="1"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29</a:t>
            </a:fld>
            <a:endParaRPr lang="fr-FR"/>
          </a:p>
        </p:txBody>
      </p:sp>
    </p:spTree>
    <p:extLst>
      <p:ext uri="{BB962C8B-B14F-4D97-AF65-F5344CB8AC3E}">
        <p14:creationId xmlns:p14="http://schemas.microsoft.com/office/powerpoint/2010/main" val="318266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37235" y="2702072"/>
            <a:ext cx="8534400" cy="1507067"/>
          </a:xfrm>
        </p:spPr>
        <p:txBody>
          <a:bodyPr>
            <a:normAutofit fontScale="90000"/>
          </a:bodyPr>
          <a:lstStyle/>
          <a:p>
            <a:r>
              <a:rPr lang="fr-FR" b="1" dirty="0"/>
              <a:t>Le Macro-environnement et ses caractéristiques : l’analyse PESTEL</a:t>
            </a:r>
            <a:br>
              <a:rPr lang="fr-FR" b="1" dirty="0"/>
            </a:br>
            <a:endParaRPr lang="fr-FR" b="1" dirty="0"/>
          </a:p>
        </p:txBody>
      </p:sp>
      <p:sp>
        <p:nvSpPr>
          <p:cNvPr id="3" name="Espace réservé du numéro de diapositive 2"/>
          <p:cNvSpPr>
            <a:spLocks noGrp="1"/>
          </p:cNvSpPr>
          <p:nvPr>
            <p:ph type="sldNum" sz="quarter" idx="12"/>
          </p:nvPr>
        </p:nvSpPr>
        <p:spPr/>
        <p:txBody>
          <a:bodyPr/>
          <a:lstStyle/>
          <a:p>
            <a:fld id="{B15095DF-FB0F-4FED-996B-43888D727B08}" type="slidenum">
              <a:rPr lang="fr-FR" smtClean="0"/>
              <a:t>3</a:t>
            </a:fld>
            <a:endParaRPr lang="fr-FR"/>
          </a:p>
        </p:txBody>
      </p:sp>
    </p:spTree>
    <p:extLst>
      <p:ext uri="{BB962C8B-B14F-4D97-AF65-F5344CB8AC3E}">
        <p14:creationId xmlns:p14="http://schemas.microsoft.com/office/powerpoint/2010/main" val="3250024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84098" y="2498875"/>
            <a:ext cx="8534400" cy="1507067"/>
          </a:xfrm>
        </p:spPr>
        <p:txBody>
          <a:bodyPr/>
          <a:lstStyle/>
          <a:p>
            <a:pPr algn="ctr"/>
            <a:r>
              <a:rPr lang="fr-FR" dirty="0"/>
              <a:t>Merci Pour votre attention</a:t>
            </a:r>
          </a:p>
        </p:txBody>
      </p:sp>
      <p:sp>
        <p:nvSpPr>
          <p:cNvPr id="3" name="Espace réservé du numéro de diapositive 2"/>
          <p:cNvSpPr>
            <a:spLocks noGrp="1"/>
          </p:cNvSpPr>
          <p:nvPr>
            <p:ph type="sldNum" sz="quarter" idx="12"/>
          </p:nvPr>
        </p:nvSpPr>
        <p:spPr/>
        <p:txBody>
          <a:bodyPr/>
          <a:lstStyle/>
          <a:p>
            <a:fld id="{B15095DF-FB0F-4FED-996B-43888D727B08}" type="slidenum">
              <a:rPr lang="fr-FR" smtClean="0"/>
              <a:t>30</a:t>
            </a:fld>
            <a:endParaRPr lang="fr-FR"/>
          </a:p>
        </p:txBody>
      </p:sp>
    </p:spTree>
    <p:extLst>
      <p:ext uri="{BB962C8B-B14F-4D97-AF65-F5344CB8AC3E}">
        <p14:creationId xmlns:p14="http://schemas.microsoft.com/office/powerpoint/2010/main" val="94286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2"/>
          <p:cNvGraphicFramePr>
            <a:graphicFrameLocks noGrp="1"/>
          </p:cNvGraphicFramePr>
          <p:nvPr>
            <p:ph idx="1"/>
            <p:extLst>
              <p:ext uri="{D42A27DB-BD31-4B8C-83A1-F6EECF244321}">
                <p14:modId xmlns:p14="http://schemas.microsoft.com/office/powerpoint/2010/main" val="2747958543"/>
              </p:ext>
            </p:extLst>
          </p:nvPr>
        </p:nvGraphicFramePr>
        <p:xfrm>
          <a:off x="-1524000" y="0"/>
          <a:ext cx="14702971"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2"/>
          </p:nvPr>
        </p:nvSpPr>
        <p:spPr/>
        <p:txBody>
          <a:bodyPr/>
          <a:lstStyle/>
          <a:p>
            <a:fld id="{B15095DF-FB0F-4FED-996B-43888D727B08}" type="slidenum">
              <a:rPr lang="fr-FR" smtClean="0"/>
              <a:t>4</a:t>
            </a:fld>
            <a:endParaRPr lang="fr-FR"/>
          </a:p>
        </p:txBody>
      </p:sp>
    </p:spTree>
    <p:extLst>
      <p:ext uri="{BB962C8B-B14F-4D97-AF65-F5344CB8AC3E}">
        <p14:creationId xmlns:p14="http://schemas.microsoft.com/office/powerpoint/2010/main" val="86029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9988" y="246738"/>
            <a:ext cx="8534400" cy="1507067"/>
          </a:xfrm>
        </p:spPr>
        <p:txBody>
          <a:bodyPr/>
          <a:lstStyle/>
          <a:p>
            <a:r>
              <a:rPr lang="fr-FR" b="1" dirty="0"/>
              <a:t>Analyse politique:</a:t>
            </a:r>
            <a:br>
              <a:rPr lang="fr-FR" b="1" dirty="0"/>
            </a:br>
            <a:endParaRPr lang="fr-FR" dirty="0"/>
          </a:p>
        </p:txBody>
      </p:sp>
      <p:sp>
        <p:nvSpPr>
          <p:cNvPr id="3" name="Espace réservé du contenu 2"/>
          <p:cNvSpPr>
            <a:spLocks noGrp="1"/>
          </p:cNvSpPr>
          <p:nvPr>
            <p:ph idx="1"/>
          </p:nvPr>
        </p:nvSpPr>
        <p:spPr>
          <a:xfrm>
            <a:off x="756790" y="2209798"/>
            <a:ext cx="9606410" cy="3615267"/>
          </a:xfrm>
        </p:spPr>
        <p:txBody>
          <a:bodyPr/>
          <a:lstStyle/>
          <a:p>
            <a:r>
              <a:rPr lang="fr-FR" sz="2800" dirty="0"/>
              <a:t>L’Amérique entre dans la Seconde Guerre mondiale en 1941. Coca-Cola, se mobilisent derrière les hommes qui partent en guerre en faisant en sorte que « chaque homme portant un uniforme reçoive une bouteille de Coca-Cola pour 5 cents, où qu’il se trouve dans le monde et quel qu’en soit le coût pour l’entreprise</a:t>
            </a:r>
          </a:p>
          <a:p>
            <a:endParaRPr lang="fr-FR" dirty="0"/>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5</a:t>
            </a:fld>
            <a:endParaRPr lang="fr-FR"/>
          </a:p>
        </p:txBody>
      </p:sp>
    </p:spTree>
    <p:extLst>
      <p:ext uri="{BB962C8B-B14F-4D97-AF65-F5344CB8AC3E}">
        <p14:creationId xmlns:p14="http://schemas.microsoft.com/office/powerpoint/2010/main" val="125471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7430" y="191106"/>
            <a:ext cx="8534400" cy="1507067"/>
          </a:xfrm>
        </p:spPr>
        <p:txBody>
          <a:bodyPr/>
          <a:lstStyle/>
          <a:p>
            <a:r>
              <a:rPr lang="fr-FR" b="1" dirty="0"/>
              <a:t>Analyse économique</a:t>
            </a:r>
            <a:br>
              <a:rPr lang="fr-FR" b="1" dirty="0"/>
            </a:br>
            <a:endParaRPr lang="fr-FR" dirty="0"/>
          </a:p>
        </p:txBody>
      </p:sp>
      <p:sp>
        <p:nvSpPr>
          <p:cNvPr id="3" name="Espace réservé du contenu 2"/>
          <p:cNvSpPr>
            <a:spLocks noGrp="1"/>
          </p:cNvSpPr>
          <p:nvPr>
            <p:ph idx="1"/>
          </p:nvPr>
        </p:nvSpPr>
        <p:spPr>
          <a:xfrm>
            <a:off x="727759" y="2064654"/>
            <a:ext cx="10114412" cy="3973289"/>
          </a:xfrm>
        </p:spPr>
        <p:txBody>
          <a:bodyPr>
            <a:normAutofit/>
          </a:bodyPr>
          <a:lstStyle/>
          <a:p>
            <a:r>
              <a:rPr lang="fr-FR" b="1" dirty="0"/>
              <a:t>1886</a:t>
            </a:r>
            <a:r>
              <a:rPr lang="fr-FR" dirty="0"/>
              <a:t> : 9 verres de Coca-Cola sont vendus par jour. Un siècle plus tard, The Coca-Cola </a:t>
            </a:r>
            <a:r>
              <a:rPr lang="fr-FR" dirty="0" err="1"/>
              <a:t>Company</a:t>
            </a:r>
            <a:r>
              <a:rPr lang="fr-FR" dirty="0"/>
              <a:t> produit plus de 35 milliards de litres de sirop. </a:t>
            </a:r>
          </a:p>
          <a:p>
            <a:r>
              <a:rPr lang="fr-FR" dirty="0"/>
              <a:t>Coca Cola était surtout connu et bu sur le territoire américain à partir de 1923, Coca Cola commence à se faire connaitre au reste du Monde. </a:t>
            </a:r>
          </a:p>
          <a:p>
            <a:r>
              <a:rPr lang="fr-FR" dirty="0"/>
              <a:t>1940 -1960 : le nombre de pays où la boisson était mise en bouteille a presque doublé, rendant la boisson « à portée de désir ». </a:t>
            </a:r>
          </a:p>
          <a:p>
            <a:r>
              <a:rPr lang="fr-FR" b="1" dirty="0"/>
              <a:t>1985</a:t>
            </a:r>
            <a:r>
              <a:rPr lang="fr-FR" dirty="0"/>
              <a:t> : les astronautes, à bord du </a:t>
            </a:r>
            <a:r>
              <a:rPr lang="fr-FR" dirty="0" err="1"/>
              <a:t>Space</a:t>
            </a:r>
            <a:r>
              <a:rPr lang="fr-FR" dirty="0"/>
              <a:t> </a:t>
            </a:r>
            <a:r>
              <a:rPr lang="fr-FR" dirty="0" err="1"/>
              <a:t>Shuttle</a:t>
            </a:r>
            <a:r>
              <a:rPr lang="fr-FR" dirty="0"/>
              <a:t>, boivent du Coca-Cola grâce à une canette spécialement conçue pour l’espace.  </a:t>
            </a:r>
          </a:p>
          <a:p>
            <a:endParaRPr lang="fr-FR" dirty="0"/>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6</a:t>
            </a:fld>
            <a:endParaRPr lang="fr-FR"/>
          </a:p>
        </p:txBody>
      </p:sp>
    </p:spTree>
    <p:extLst>
      <p:ext uri="{BB962C8B-B14F-4D97-AF65-F5344CB8AC3E}">
        <p14:creationId xmlns:p14="http://schemas.microsoft.com/office/powerpoint/2010/main" val="321087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22841" y="1553030"/>
            <a:ext cx="9069387" cy="4383314"/>
          </a:xfrm>
        </p:spPr>
        <p:txBody>
          <a:bodyPr>
            <a:noAutofit/>
          </a:bodyPr>
          <a:lstStyle/>
          <a:p>
            <a:pPr marL="0" indent="0">
              <a:buNone/>
            </a:pPr>
            <a:r>
              <a:rPr lang="fr-FR" sz="2400" dirty="0"/>
              <a:t>La bouteille participe autant à la notoriété de la marque que ses publicités et ses slogans : la population mondiale, à 90 %, la reconnaître les yeux fermés ! </a:t>
            </a:r>
          </a:p>
          <a:p>
            <a:pPr marL="0" indent="0">
              <a:buNone/>
            </a:pPr>
            <a:br>
              <a:rPr lang="fr-FR" sz="2400" dirty="0"/>
            </a:br>
            <a:r>
              <a:rPr lang="fr-FR" sz="2400" dirty="0"/>
              <a:t>En </a:t>
            </a:r>
            <a:r>
              <a:rPr lang="fr-FR" sz="2400" b="1" dirty="0"/>
              <a:t>2013</a:t>
            </a:r>
            <a:r>
              <a:rPr lang="fr-FR" sz="2400" dirty="0"/>
              <a:t> : le portefeuille de boissons est réparti de la façon suivante : </a:t>
            </a:r>
          </a:p>
          <a:p>
            <a:pPr marL="0" indent="0">
              <a:buNone/>
            </a:pPr>
            <a:r>
              <a:rPr lang="fr-FR" sz="2400" dirty="0"/>
              <a:t>- 20% de boissons sans calories </a:t>
            </a:r>
          </a:p>
          <a:p>
            <a:pPr marL="0" indent="0">
              <a:buNone/>
            </a:pPr>
            <a:r>
              <a:rPr lang="fr-FR" sz="2400" dirty="0"/>
              <a:t>- 33% de boissons à teneur réduite en calories  </a:t>
            </a:r>
          </a:p>
          <a:p>
            <a:pPr marL="0" indent="0">
              <a:buNone/>
            </a:pPr>
            <a:r>
              <a:rPr lang="fr-FR" sz="2400" dirty="0"/>
              <a:t>- 47% de boissons sucrées BRSA, jus de fruits et nectars (30 produits)</a:t>
            </a:r>
          </a:p>
          <a:p>
            <a:endParaRPr lang="fr-FR" sz="2400" dirty="0"/>
          </a:p>
        </p:txBody>
      </p:sp>
      <p:sp>
        <p:nvSpPr>
          <p:cNvPr id="2" name="Espace réservé du numéro de diapositive 1"/>
          <p:cNvSpPr>
            <a:spLocks noGrp="1"/>
          </p:cNvSpPr>
          <p:nvPr>
            <p:ph type="sldNum" sz="quarter" idx="12"/>
          </p:nvPr>
        </p:nvSpPr>
        <p:spPr/>
        <p:txBody>
          <a:bodyPr/>
          <a:lstStyle/>
          <a:p>
            <a:fld id="{B15095DF-FB0F-4FED-996B-43888D727B08}" type="slidenum">
              <a:rPr lang="fr-FR" smtClean="0"/>
              <a:t>7</a:t>
            </a:fld>
            <a:endParaRPr lang="fr-FR"/>
          </a:p>
        </p:txBody>
      </p:sp>
    </p:spTree>
    <p:extLst>
      <p:ext uri="{BB962C8B-B14F-4D97-AF65-F5344CB8AC3E}">
        <p14:creationId xmlns:p14="http://schemas.microsoft.com/office/powerpoint/2010/main" val="291933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6098" y="336246"/>
            <a:ext cx="8534400" cy="1507067"/>
          </a:xfrm>
        </p:spPr>
        <p:txBody>
          <a:bodyPr/>
          <a:lstStyle/>
          <a:p>
            <a:r>
              <a:rPr lang="fr-FR" b="1" dirty="0"/>
              <a:t>Analyse sociale</a:t>
            </a:r>
            <a:br>
              <a:rPr lang="fr-FR" b="1" dirty="0"/>
            </a:br>
            <a:endParaRPr lang="fr-FR" dirty="0"/>
          </a:p>
        </p:txBody>
      </p:sp>
      <p:sp>
        <p:nvSpPr>
          <p:cNvPr id="3" name="Espace réservé du contenu 2"/>
          <p:cNvSpPr>
            <a:spLocks noGrp="1"/>
          </p:cNvSpPr>
          <p:nvPr>
            <p:ph idx="1"/>
          </p:nvPr>
        </p:nvSpPr>
        <p:spPr>
          <a:xfrm>
            <a:off x="1003526" y="2485570"/>
            <a:ext cx="9359674" cy="3615267"/>
          </a:xfrm>
        </p:spPr>
        <p:txBody>
          <a:bodyPr>
            <a:noAutofit/>
          </a:bodyPr>
          <a:lstStyle/>
          <a:p>
            <a:r>
              <a:rPr lang="fr-FR" sz="2400" dirty="0"/>
              <a:t>A partir de 1928 : on assiste à la vente de meubles glacières et de bien d’autres innovations qui permettaient aux consommateurs de boire facilement du Coca-Cola chez eux ou à l’extérieur. </a:t>
            </a:r>
          </a:p>
          <a:p>
            <a:r>
              <a:rPr lang="fr-FR" sz="2400" dirty="0"/>
              <a:t>L’Amérique de l’après-guerre baigne dans l’optimisme et la prospérité. Coca-Cola trouve sa place dans un mode de vie américain joyeux et insouciant. </a:t>
            </a:r>
          </a:p>
          <a:p>
            <a:r>
              <a:rPr lang="fr-FR" sz="2400" dirty="0"/>
              <a:t>Les campagnes publicitaires de l’époque, affichent des couples heureux dans un cinéma en drive-in ou des mères de famille rayonnantes au volant de grosses décapotables jaunes, reflètent parfaitement l’esprit du temps.</a:t>
            </a:r>
          </a:p>
          <a:p>
            <a:endParaRPr lang="fr-FR" sz="2400" dirty="0"/>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8</a:t>
            </a:fld>
            <a:endParaRPr lang="fr-FR"/>
          </a:p>
        </p:txBody>
      </p:sp>
    </p:spTree>
    <p:extLst>
      <p:ext uri="{BB962C8B-B14F-4D97-AF65-F5344CB8AC3E}">
        <p14:creationId xmlns:p14="http://schemas.microsoft.com/office/powerpoint/2010/main" val="230446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2627" y="365274"/>
            <a:ext cx="8534400" cy="1507067"/>
          </a:xfrm>
        </p:spPr>
        <p:txBody>
          <a:bodyPr/>
          <a:lstStyle/>
          <a:p>
            <a:r>
              <a:rPr lang="fr-FR" b="1" dirty="0"/>
              <a:t> Analyse technologique</a:t>
            </a:r>
            <a:br>
              <a:rPr lang="fr-FR" b="1" dirty="0"/>
            </a:br>
            <a:endParaRPr lang="fr-FR" dirty="0"/>
          </a:p>
        </p:txBody>
      </p:sp>
      <p:sp>
        <p:nvSpPr>
          <p:cNvPr id="3" name="Espace réservé du contenu 2"/>
          <p:cNvSpPr>
            <a:spLocks noGrp="1"/>
          </p:cNvSpPr>
          <p:nvPr>
            <p:ph idx="1"/>
          </p:nvPr>
        </p:nvSpPr>
        <p:spPr>
          <a:xfrm>
            <a:off x="870857" y="2017486"/>
            <a:ext cx="9622972" cy="4223657"/>
          </a:xfrm>
        </p:spPr>
        <p:txBody>
          <a:bodyPr/>
          <a:lstStyle/>
          <a:p>
            <a:r>
              <a:rPr lang="fr-FR" b="1" dirty="0"/>
              <a:t>1913</a:t>
            </a:r>
            <a:r>
              <a:rPr lang="fr-FR" dirty="0"/>
              <a:t> : La « bouteille contour » voit le jour. Pour l’inventer, un concours est lancé auprès de verreries américaines pour la réalisation du design de la bouteille.</a:t>
            </a:r>
          </a:p>
          <a:p>
            <a:r>
              <a:rPr lang="fr-FR" dirty="0"/>
              <a:t> Son dessin s’inspire d’une gousse de cacao, tandis que le verre de la bouteille est légèrement teinté de vert. Avec son côté attirant, son dessin original ainsi que sa forme galbée rappelant celle d’une jupe fourreau, cette bouteille à la faculté d’être reconnue, même dans le noir. </a:t>
            </a:r>
          </a:p>
          <a:p>
            <a:r>
              <a:rPr lang="fr-FR" b="1" dirty="0"/>
              <a:t>1919</a:t>
            </a:r>
            <a:r>
              <a:rPr lang="fr-FR" dirty="0"/>
              <a:t> : Lancement en France de la célèbre bouteille sous l’appellation « boisson rafraichissante aux extraits végétaux ».</a:t>
            </a:r>
          </a:p>
          <a:p>
            <a:endParaRPr lang="fr-FR" dirty="0"/>
          </a:p>
        </p:txBody>
      </p:sp>
      <p:sp>
        <p:nvSpPr>
          <p:cNvPr id="4" name="Espace réservé du numéro de diapositive 3"/>
          <p:cNvSpPr>
            <a:spLocks noGrp="1"/>
          </p:cNvSpPr>
          <p:nvPr>
            <p:ph type="sldNum" sz="quarter" idx="12"/>
          </p:nvPr>
        </p:nvSpPr>
        <p:spPr/>
        <p:txBody>
          <a:bodyPr/>
          <a:lstStyle/>
          <a:p>
            <a:fld id="{B15095DF-FB0F-4FED-996B-43888D727B08}" type="slidenum">
              <a:rPr lang="fr-FR" smtClean="0"/>
              <a:t>9</a:t>
            </a:fld>
            <a:endParaRPr lang="fr-FR"/>
          </a:p>
        </p:txBody>
      </p:sp>
    </p:spTree>
    <p:extLst>
      <p:ext uri="{BB962C8B-B14F-4D97-AF65-F5344CB8AC3E}">
        <p14:creationId xmlns:p14="http://schemas.microsoft.com/office/powerpoint/2010/main" val="265416542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4964</TotalTime>
  <Words>957</Words>
  <Application>Microsoft Office PowerPoint</Application>
  <PresentationFormat>Widescreen</PresentationFormat>
  <Paragraphs>176</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Hobo Std</vt:lpstr>
      <vt:lpstr>proxima-nova</vt:lpstr>
      <vt:lpstr>Wingdings 3</vt:lpstr>
      <vt:lpstr>Slice</vt:lpstr>
      <vt:lpstr>PowerPoint Presentation</vt:lpstr>
      <vt:lpstr>PowerPoint Presentation</vt:lpstr>
      <vt:lpstr>Le Macro-environnement et ses caractéristiques : l’analyse PESTEL </vt:lpstr>
      <vt:lpstr>PowerPoint Presentation</vt:lpstr>
      <vt:lpstr>Analyse politique: </vt:lpstr>
      <vt:lpstr>Analyse économique </vt:lpstr>
      <vt:lpstr>PowerPoint Presentation</vt:lpstr>
      <vt:lpstr>Analyse sociale </vt:lpstr>
      <vt:lpstr> Analyse technologique </vt:lpstr>
      <vt:lpstr>Analyse environnementale </vt:lpstr>
      <vt:lpstr>PowerPoint Presentation</vt:lpstr>
      <vt:lpstr> Analyse légale  </vt:lpstr>
      <vt:lpstr>LE MODEL PORTER</vt:lpstr>
      <vt:lpstr> Les nouveaux entrants </vt:lpstr>
      <vt:lpstr>Pouvoir de négociation des CLients </vt:lpstr>
      <vt:lpstr> Pouvoir de négociation des fournisseurs </vt:lpstr>
      <vt:lpstr> Les produits de substitution </vt:lpstr>
      <vt:lpstr>L’intensité de la concurrence </vt:lpstr>
      <vt:lpstr>Analyse SWOT de Coca-Cola </vt:lpstr>
      <vt:lpstr>Forces de Coca-Cola </vt:lpstr>
      <vt:lpstr>Faiblesses de Coca-Cola </vt:lpstr>
      <vt:lpstr>Opportunités de Coca-Cola</vt:lpstr>
      <vt:lpstr>Menaces de Coca-Cola </vt:lpstr>
      <vt:lpstr>Exemples de modalités de croissances</vt:lpstr>
      <vt:lpstr>PowerPoint Presentation</vt:lpstr>
      <vt:lpstr>PowerPoint Presentation</vt:lpstr>
      <vt:lpstr>PowerPoint Presentation</vt:lpstr>
      <vt:lpstr>PowerPoint Presentation</vt:lpstr>
      <vt:lpstr>Stratégie MARKETING  </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mahdi ben massaoud</dc:creator>
  <cp:lastModifiedBy>oussema</cp:lastModifiedBy>
  <cp:revision>289</cp:revision>
  <dcterms:created xsi:type="dcterms:W3CDTF">2016-09-19T15:03:54Z</dcterms:created>
  <dcterms:modified xsi:type="dcterms:W3CDTF">2018-02-19T19:40:17Z</dcterms:modified>
</cp:coreProperties>
</file>