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yilinl.quarto.pub/bayesian-knowledge-tracing" TargetMode="External" /><Relationship Id="rId3" Type="http://schemas.openxmlformats.org/officeDocument/2006/relationships/hyperlink" Target="https://learninganalytics.upenn.edu/MOOT/bigdataeducation.html" TargetMode="External" /><Relationship Id="rId4" Type="http://schemas.openxmlformats.org/officeDocument/2006/relationships/hyperlink" Target="http://reports-archive.adm.cs.cmu.edu/anon/anon/usr0/ftp/home/ftp/1995/CMU-CS-95-129.pdf" TargetMode="External" /><Relationship Id="rId5" Type="http://schemas.openxmlformats.org/officeDocument/2006/relationships/hyperlink" Target="https://www.upenn.edu/learninganalytics/ryanbaker/Kang_Instructional_Science.pdf" TargetMode="External" /><Relationship Id="rId6" Type="http://schemas.openxmlformats.org/officeDocument/2006/relationships/hyperlink" Target="https://yilinliu.quarto.pub/module-1-applying-bkt-in-practice/" TargetMode="External" /><Relationship Id="rId7" Type="http://schemas.openxmlformats.org/officeDocument/2006/relationships/hyperlink" Target="https://www.assistments.org/account/login" TargetMode="External" /><Relationship Id="rId8" Type="http://schemas.openxmlformats.org/officeDocument/2006/relationships/hyperlink" Target="https://yilinl.quarto.pub/intro-to-bkt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yilinl.quarto.pub/pfa/#/title-slide" TargetMode="External" /><Relationship Id="rId3" Type="http://schemas.openxmlformats.org/officeDocument/2006/relationships/hyperlink" Target="https://learninganalytics.upenn.edu/MOOT/bigdataeducation.html" TargetMode="External" /><Relationship Id="rId4" Type="http://schemas.openxmlformats.org/officeDocument/2006/relationships/hyperlink" Target="http://pact.cs.cmu.edu/pubs/AIED%202009%20final%20Pavlik%20Cen%20Keodinger%20corrected.pdf" TargetMode="External" /><Relationship Id="rId5" Type="http://schemas.openxmlformats.org/officeDocument/2006/relationships/hyperlink" Target="https://arxiv.org/pdf/1905.06873.pdf?ref=https://githubhelp.com" TargetMode="External" /><Relationship Id="rId6" Type="http://schemas.openxmlformats.org/officeDocument/2006/relationships/hyperlink" Target="https://ieeexplore.ieee.org/stamp/stamp.jsp?arnumber=9616435&amp;casa_token=rting_SiwBIAAAAA:SJ5kkUWSTsmZvlriPy4es1mrOoop2FCQ5fAVUGwuE30-eUqO1iX8JaOaS2nUauO9QK1snd4" TargetMode="External" /><Relationship Id="rId7" Type="http://schemas.openxmlformats.org/officeDocument/2006/relationships/hyperlink" Target="https://www.assistments.org/account/login" TargetMode="External" /><Relationship Id="rId8" Type="http://schemas.openxmlformats.org/officeDocument/2006/relationships/hyperlink" Target="https://yilinliu.quarto.pub/module-2-case-study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yilinliu.quarto.pub/module-3-item-response-theory-and-elo/" TargetMode="External" /><Relationship Id="rId3" Type="http://schemas.openxmlformats.org/officeDocument/2006/relationships/hyperlink" Target="https://learninganalytics.upenn.edu/MOOT/bigdataeducation.html" TargetMode="External" /><Relationship Id="rId4" Type="http://schemas.openxmlformats.org/officeDocument/2006/relationships/hyperlink" Target="https://eric.ed.gov/?id=ED458219" TargetMode="External" /><Relationship Id="rId5" Type="http://schemas.openxmlformats.org/officeDocument/2006/relationships/hyperlink" Target="https://www.assistments.org/account/login" TargetMode="External" /><Relationship Id="rId6" Type="http://schemas.openxmlformats.org/officeDocument/2006/relationships/hyperlink" Target="https://yilinliu.quarto.pub/module-3-case-study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yilinl.quarto.pub/module-4-deep-knowledge-tracing/#/title-slide" TargetMode="External" /><Relationship Id="rId3" Type="http://schemas.openxmlformats.org/officeDocument/2006/relationships/hyperlink" Target="https://learninganalytics.upenn.edu/MOOT/bigdataeducation.html" TargetMode="External" /><Relationship Id="rId4" Type="http://schemas.openxmlformats.org/officeDocument/2006/relationships/hyperlink" Target="https://arxiv.org/pdf/1806.02180.pdf" TargetMode="External" /><Relationship Id="rId5" Type="http://schemas.openxmlformats.org/officeDocument/2006/relationships/hyperlink" Target="https://arxiv.org/pdf/1907.06837.pdf" TargetMode="External" /><Relationship Id="rId6" Type="http://schemas.openxmlformats.org/officeDocument/2006/relationships/hyperlink" Target="https://jedm.educationaldatamining.org/index.php/JEDM/article/download/451/123" TargetMode="External" /><Relationship Id="rId7" Type="http://schemas.openxmlformats.org/officeDocument/2006/relationships/hyperlink" Target="https://www.assistments.org/account/login" TargetMode="External" /><Relationship Id="rId8" Type="http://schemas.openxmlformats.org/officeDocument/2006/relationships/hyperlink" Target="https://yilinliu.quarto.pub/kt-4-case-study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Knowledge Tracing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Brief Introduction and Learning Lab Overview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Any other questions?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Choffin, Benoı̂t, Fabrice Popineau, Yolaine Bourda, and Jill-Jênn Vie. 2019. “DAS3H: Modeling Student Learning and Forgetting for Optimally Scheduling Distributed Practice of Skills.” </a:t>
            </a:r>
            <a:r>
              <a:rPr i="1"/>
              <a:t>arXiv Preprint arXiv:1905.06873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Corbett, Albert T, and John R Anderson. 1994. “Knowledge Tracing: Modeling the Acquisition of Procedural Knowledge.” </a:t>
            </a:r>
            <a:r>
              <a:rPr i="1"/>
              <a:t>User Modeling and User-Adapted Interaction</a:t>
            </a:r>
            <a:r>
              <a:rPr/>
              <a:t> 4: 253–78.</a:t>
            </a:r>
          </a:p>
          <a:p>
            <a:pPr lvl="0" indent="0" marL="0">
              <a:buNone/>
            </a:pPr>
            <a:r>
              <a:rPr/>
              <a:t>Gervet, Theophile, Ken Koedinger, Jeff Schneider, Tom Mitchell, et al. 2020. “When Is Deep Learning the Best Approach to Knowledge Tracing?” </a:t>
            </a:r>
            <a:r>
              <a:rPr i="1"/>
              <a:t>Journal of Educational Data Mining</a:t>
            </a:r>
            <a:r>
              <a:rPr/>
              <a:t> 12 (3): 31–54.</a:t>
            </a:r>
          </a:p>
          <a:p>
            <a:pPr lvl="0" indent="0" marL="0">
              <a:buNone/>
            </a:pPr>
            <a:r>
              <a:rPr/>
              <a:t>Kang, Jina, Ryan Baker, Zhang Feng, Chungsoo Na, Peter Granville, and David F Feldon. 2022. “Detecting Threshold Concepts Through Bayesian Knowledge Tracing: Examining Research Skill Development in Biological Sciences at the Doctoral Level.” </a:t>
            </a:r>
            <a:r>
              <a:rPr i="1"/>
              <a:t>Instructional Science</a:t>
            </a:r>
            <a:r>
              <a:rPr/>
              <a:t> 50 (3): 475–97.</a:t>
            </a:r>
          </a:p>
          <a:p>
            <a:pPr lvl="0" indent="0" marL="0">
              <a:buNone/>
            </a:pPr>
            <a:r>
              <a:rPr/>
              <a:t>Pandey, S, and G Karypis. n.d. “A Self-Attentive Model for Knowledge Tracing. arXiv 2019.” </a:t>
            </a:r>
            <a:r>
              <a:rPr i="1"/>
              <a:t>arXiv Preprint arXiv:1907.06837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Pavlik Jr, Philip I, Hao Cen, and Kenneth R Koedinger. 2009. “Performance Factors Analysis–a New Alternative to Knowledge Tracing.” </a:t>
            </a:r>
            <a:r>
              <a:rPr i="1"/>
              <a:t>Online Submission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Pavlik, Philip I, Luke G Eglington, and Leigh M Harrell-Williams. 2021. “Logistic Knowledge Tracing: A Constrained Framework for Learner Modeling.” </a:t>
            </a:r>
            <a:r>
              <a:rPr i="1"/>
              <a:t>IEEE Transactions on Learning Technologies</a:t>
            </a:r>
            <a:r>
              <a:rPr/>
              <a:t> 14 (5): 624–39.</a:t>
            </a:r>
          </a:p>
          <a:p>
            <a:pPr lvl="0" indent="0" marL="0">
              <a:buNone/>
            </a:pPr>
            <a:r>
              <a:rPr/>
              <a:t>Yeung, Chun-Kit, and Dit-Yan Yeung. 2018. “Addressing Two Problems in Deep Knowledge Tracing via Prediction-Consistent Regularization.” In </a:t>
            </a:r>
            <a:r>
              <a:rPr i="1"/>
              <a:t>Proceedings of the Fifth Annual ACM Conference on Learning at Scale</a:t>
            </a:r>
            <a:r>
              <a:rPr/>
              <a:t>, 1–10.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instructor: Ryan Baker, Richard Scruggs</a:t>
            </a:r>
          </a:p>
          <a:p>
            <a:pPr lvl="0" indent="0" marL="0">
              <a:buNone/>
            </a:pPr>
            <a:r>
              <a:rPr/>
              <a:t>Your facilitator: Yilin Liu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KT Lab 1: Bayesian Knowledge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Presentation: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Key Concepts</a:t>
            </a:r>
          </a:p>
          <a:p>
            <a:pPr lvl="0" indent="0" marL="0">
              <a:buNone/>
            </a:pPr>
            <a:r>
              <a:rPr/>
              <a:t>Essential Readings:</a:t>
            </a:r>
          </a:p>
          <a:p>
            <a:pPr lvl="0"/>
            <a:r>
              <a:rPr/>
              <a:t>Baker, R.S. (2023) </a:t>
            </a:r>
            <a:r>
              <a:rPr>
                <a:hlinkClick r:id="rId3"/>
              </a:rPr>
              <a:t>Big Data and Education</a:t>
            </a:r>
            <a:r>
              <a:rPr/>
              <a:t>. Ch. 4, V1, V2, V5; Ch. 6, V8.</a:t>
            </a:r>
          </a:p>
          <a:p>
            <a:pPr lvl="0"/>
            <a:r>
              <a:rPr/>
              <a:t>Corbett and Anderson (1994) </a:t>
            </a:r>
            <a:r>
              <a:rPr>
                <a:hlinkClick r:id="rId4"/>
              </a:rPr>
              <a:t>pdf</a:t>
            </a:r>
          </a:p>
          <a:p>
            <a:pPr lvl="0"/>
            <a:r>
              <a:rPr/>
              <a:t>Kang et al. (2022) </a:t>
            </a:r>
            <a:r>
              <a:rPr>
                <a:hlinkClick r:id="rId5"/>
              </a:rPr>
              <a:t>pdf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6"/>
              </a:rPr>
              <a:t>Learning Lab 1 Badge</a:t>
            </a:r>
          </a:p>
          <a:p>
            <a:pPr lvl="0" indent="0" marL="0">
              <a:buNone/>
            </a:pPr>
            <a:r>
              <a:rPr>
                <a:hlinkClick r:id="rId7"/>
              </a:rPr>
              <a:t>ASSISTments</a:t>
            </a:r>
          </a:p>
          <a:p>
            <a:pPr lvl="0" indent="0" marL="0">
              <a:buNone/>
            </a:pPr>
            <a:r>
              <a:rPr>
                <a:hlinkClick r:id="rId8"/>
              </a:rPr>
              <a:t>Case Study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KT Lab 2: Performance Factor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Presentation: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Key Concepts</a:t>
            </a:r>
          </a:p>
          <a:p>
            <a:pPr lvl="0" indent="0" marL="0">
              <a:buNone/>
            </a:pPr>
            <a:r>
              <a:rPr/>
              <a:t>Essential Readings:</a:t>
            </a:r>
          </a:p>
          <a:p>
            <a:pPr lvl="0"/>
            <a:r>
              <a:rPr/>
              <a:t>Baker, R.S. (2023) </a:t>
            </a:r>
            <a:r>
              <a:rPr>
                <a:hlinkClick r:id="rId3"/>
              </a:rPr>
              <a:t>Big Data and Education</a:t>
            </a:r>
            <a:r>
              <a:rPr/>
              <a:t>. Ch. 4, V3, V7.</a:t>
            </a:r>
          </a:p>
          <a:p>
            <a:pPr lvl="0"/>
            <a:r>
              <a:rPr/>
              <a:t>Pavlik Jr, Cen, and Koedinger (2009) </a:t>
            </a:r>
            <a:r>
              <a:rPr>
                <a:hlinkClick r:id="rId4"/>
              </a:rPr>
              <a:t>pdf</a:t>
            </a:r>
          </a:p>
          <a:p>
            <a:pPr lvl="0"/>
            <a:r>
              <a:rPr/>
              <a:t>Choffin et al. (2019) </a:t>
            </a:r>
            <a:r>
              <a:rPr>
                <a:hlinkClick r:id="rId5"/>
              </a:rPr>
              <a:t>pdf</a:t>
            </a:r>
          </a:p>
          <a:p>
            <a:pPr lvl="0"/>
            <a:r>
              <a:rPr/>
              <a:t>Pavlik, Eglington, and Harrell-Williams (2021) </a:t>
            </a:r>
            <a:r>
              <a:rPr>
                <a:hlinkClick r:id="rId6"/>
              </a:rPr>
              <a:t>pdf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Lab 2 Badge:</a:t>
            </a:r>
          </a:p>
          <a:p>
            <a:pPr lvl="0" indent="0" marL="0">
              <a:buNone/>
            </a:pPr>
            <a:r>
              <a:rPr>
                <a:hlinkClick r:id="rId7"/>
              </a:rPr>
              <a:t>ASSISTments</a:t>
            </a:r>
          </a:p>
          <a:p>
            <a:pPr lvl="0" indent="0" marL="0">
              <a:buNone/>
            </a:pPr>
            <a:r>
              <a:rPr>
                <a:hlinkClick r:id="rId8"/>
              </a:rPr>
              <a:t>Case Study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KT Lab 3: Item Response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Presentation: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Key Concepts</a:t>
            </a:r>
          </a:p>
          <a:p>
            <a:pPr lvl="0" indent="0" marL="0">
              <a:buNone/>
            </a:pPr>
            <a:r>
              <a:rPr/>
              <a:t>Essential Readings</a:t>
            </a:r>
          </a:p>
          <a:p>
            <a:pPr lvl="0"/>
            <a:r>
              <a:rPr/>
              <a:t>Baker, R.S. (2023) </a:t>
            </a:r>
            <a:r>
              <a:rPr>
                <a:hlinkClick r:id="rId3"/>
              </a:rPr>
              <a:t>Big Data and Education</a:t>
            </a:r>
            <a:r>
              <a:rPr/>
              <a:t>. Ch. 4, V4.</a:t>
            </a:r>
          </a:p>
          <a:p>
            <a:pPr lvl="0"/>
            <a:r>
              <a:rPr/>
              <a:t>Baker, F.B. (2001) </a:t>
            </a:r>
            <a:r>
              <a:rPr>
                <a:hlinkClick r:id="rId4"/>
              </a:rPr>
              <a:t>The Basics of Item Response Theory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Lab 3 Badge:</a:t>
            </a:r>
          </a:p>
          <a:p>
            <a:pPr lvl="0" indent="0" marL="0">
              <a:buNone/>
            </a:pPr>
            <a:r>
              <a:rPr>
                <a:hlinkClick r:id="rId5"/>
              </a:rPr>
              <a:t>ASSISTments</a:t>
            </a:r>
          </a:p>
          <a:p>
            <a:pPr lvl="0" indent="0" marL="0">
              <a:buNone/>
            </a:pPr>
            <a:r>
              <a:rPr>
                <a:hlinkClick r:id="rId6"/>
              </a:rPr>
              <a:t>Case Study: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KT Lab 4: Deep Knowledge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Presentation: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Key Concepts</a:t>
            </a:r>
          </a:p>
          <a:p>
            <a:pPr lvl="0" indent="0" marL="0">
              <a:buNone/>
            </a:pPr>
            <a:r>
              <a:rPr/>
              <a:t>Essential Readings:</a:t>
            </a:r>
          </a:p>
          <a:p>
            <a:pPr lvl="0"/>
            <a:r>
              <a:rPr/>
              <a:t>Baker, R.S. (2023) </a:t>
            </a:r>
            <a:r>
              <a:rPr>
                <a:hlinkClick r:id="rId3"/>
              </a:rPr>
              <a:t>Big Data and Education</a:t>
            </a:r>
            <a:r>
              <a:rPr/>
              <a:t>. Ch. 4, V6.</a:t>
            </a:r>
          </a:p>
          <a:p>
            <a:pPr lvl="0"/>
            <a:r>
              <a:rPr/>
              <a:t>Yeung and Yeung (2018) </a:t>
            </a:r>
            <a:r>
              <a:rPr>
                <a:hlinkClick r:id="rId4"/>
              </a:rPr>
              <a:t>pdf</a:t>
            </a:r>
          </a:p>
          <a:p>
            <a:pPr lvl="0"/>
            <a:r>
              <a:rPr/>
              <a:t>Pandey and Karypis (n.d.) </a:t>
            </a:r>
            <a:r>
              <a:rPr>
                <a:hlinkClick r:id="rId5"/>
              </a:rPr>
              <a:t>pdf</a:t>
            </a:r>
          </a:p>
          <a:p>
            <a:pPr lvl="0"/>
            <a:r>
              <a:rPr/>
              <a:t>Gervet et al. (2020) </a:t>
            </a:r>
            <a:r>
              <a:rPr>
                <a:hlinkClick r:id="rId6"/>
              </a:rPr>
              <a:t>pdf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Lab 4 Badge:</a:t>
            </a:r>
          </a:p>
          <a:p>
            <a:pPr lvl="0" indent="0" marL="0">
              <a:buNone/>
            </a:pPr>
            <a:r>
              <a:rPr>
                <a:hlinkClick r:id="rId7"/>
              </a:rPr>
              <a:t>ASSISTments</a:t>
            </a:r>
          </a:p>
          <a:p>
            <a:pPr lvl="0" indent="0" marL="0">
              <a:buNone/>
            </a:pPr>
            <a:r>
              <a:rPr>
                <a:hlinkClick r:id="rId8"/>
              </a:rPr>
              <a:t>Case Study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Schedule Review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600200"/>
                <a:gridCol w="2311400"/>
                <a:gridCol w="4318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1115a-1230p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Track introduction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130p-2p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ASSISTments setup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Tuesday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940a-11a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KT basics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Tuesday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11a-1230p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BKT lecture/discussion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Tuesday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130p-2p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BKT activity in ASSISTments</a:t>
                      </a:r>
                      <a:br/>
                      <a:r>
                        <a:rPr/>
                        <a:t>(challenge activity: get BKT-BF running)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Wednesday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940a-1130a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BKT activity in ASSISTments (continued)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Wednesday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1130a-1230p, 130p-2p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PFA and LKT lecture/discussion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Schedule Review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422400"/>
                <a:gridCol w="2171700"/>
                <a:gridCol w="46355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Thursday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940a-1130a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PFA activity in ASSISTments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Thursday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1130a-1230p, 130p-2p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IRT and ELO lecture/discussion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940a-11a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Deep Knowledge Tracing lecture/discussion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11a-1230p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Memory algorithms lecture/discussion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130p-2p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How to Apply BKT in Research/Practice activity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Tell us about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Name</a:t>
            </a:r>
          </a:p>
          <a:p>
            <a:pPr lvl="0" indent="0" marL="0">
              <a:buNone/>
            </a:pPr>
            <a:r>
              <a:rPr/>
              <a:t>Job</a:t>
            </a:r>
          </a:p>
          <a:p>
            <a:pPr lvl="0" indent="0" marL="0">
              <a:buNone/>
            </a:pPr>
            <a:r>
              <a:rPr/>
              <a:t>Past experience in teaching</a:t>
            </a:r>
          </a:p>
          <a:p>
            <a:pPr lvl="0" indent="0" marL="0">
              <a:buNone/>
            </a:pPr>
            <a:r>
              <a:rPr/>
              <a:t>Past experience with Learning Analytics or Data Science</a:t>
            </a:r>
          </a:p>
          <a:p>
            <a:pPr lvl="0" indent="0" marL="0">
              <a:buNone/>
            </a:pPr>
            <a:r>
              <a:rPr/>
              <a:t>Past experience with Digital Learning Platforms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Tracing</dc:title>
  <dc:creator/>
  <cp:keywords/>
  <dcterms:created xsi:type="dcterms:W3CDTF">2024-07-15T15:41:55Z</dcterms:created>
  <dcterms:modified xsi:type="dcterms:W3CDTF">2024-07-15T15:41:55Z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lit/references.bib</vt:lpwstr>
  </property>
  <property fmtid="{D5CDD505-2E9C-101B-9397-08002B2CF9AE}" pid="4" name="chalkboard">
    <vt:lpwstr/>
  </property>
  <property fmtid="{D5CDD505-2E9C-101B-9397-08002B2CF9AE}" pid="5" name="editor">
    <vt:lpwstr>visual</vt:lpwstr>
  </property>
  <property fmtid="{D5CDD505-2E9C-101B-9397-08002B2CF9AE}" pid="6" name="footer">
    <vt:lpwstr>go.ncsu.edu/laser-institute</vt:lpwstr>
  </property>
  <property fmtid="{D5CDD505-2E9C-101B-9397-08002B2CF9AE}" pid="7" name="header-includes">
    <vt:lpwstr/>
  </property>
  <property fmtid="{D5CDD505-2E9C-101B-9397-08002B2CF9AE}" pid="8" name="height">
    <vt:lpwstr>1080</vt:lpwstr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logo">
    <vt:lpwstr>img/LASERLogoB.png</vt:lpwstr>
  </property>
  <property fmtid="{D5CDD505-2E9C-101B-9397-08002B2CF9AE}" pid="13" name="margin">
    <vt:lpwstr>5.0e-2</vt:lpwstr>
  </property>
  <property fmtid="{D5CDD505-2E9C-101B-9397-08002B2CF9AE}" pid="14" name="preview-links">
    <vt:lpwstr>auto</vt:lpwstr>
  </property>
  <property fmtid="{D5CDD505-2E9C-101B-9397-08002B2CF9AE}" pid="15" name="progress">
    <vt:lpwstr>True</vt:lpwstr>
  </property>
  <property fmtid="{D5CDD505-2E9C-101B-9397-08002B2CF9AE}" pid="16" name="resources">
    <vt:lpwstr/>
  </property>
  <property fmtid="{D5CDD505-2E9C-101B-9397-08002B2CF9AE}" pid="17" name="slide-number">
    <vt:lpwstr>c/t</vt:lpwstr>
  </property>
  <property fmtid="{D5CDD505-2E9C-101B-9397-08002B2CF9AE}" pid="18" name="subtitle">
    <vt:lpwstr>A Brief Introduction and Learning Lab Overview</vt:lpwstr>
  </property>
  <property fmtid="{D5CDD505-2E9C-101B-9397-08002B2CF9AE}" pid="19" name="theme">
    <vt:lpwstr/>
  </property>
  <property fmtid="{D5CDD505-2E9C-101B-9397-08002B2CF9AE}" pid="20" name="title-slide-attributes">
    <vt:lpwstr/>
  </property>
  <property fmtid="{D5CDD505-2E9C-101B-9397-08002B2CF9AE}" pid="21" name="toc-title">
    <vt:lpwstr>Table of contents</vt:lpwstr>
  </property>
  <property fmtid="{D5CDD505-2E9C-101B-9397-08002B2CF9AE}" pid="22" name="width">
    <vt:lpwstr>1920</vt:lpwstr>
  </property>
</Properties>
</file>