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URA Yuki" initials="KY" lastIdx="1" clrIdx="0">
    <p:extLst>
      <p:ext uri="{19B8F6BF-5375-455C-9EA6-DF929625EA0E}">
        <p15:presenceInfo xmlns:p15="http://schemas.microsoft.com/office/powerpoint/2012/main" userId="S::k455877@kansai-u.ac.jp::013a0ac4-af41-4efb-a1d2-70b1773d0b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B31B-2FD5-4B5F-81E8-44023FA8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D7D5BB-9B5F-4080-AC19-56A8421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6C2D32-9EFE-4831-8B82-526325B1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08AA1-0895-44E1-9AD1-47011DF7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064D2-BEE3-4A3F-AE93-622DA3D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2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50A0-F0BE-4F50-8D94-9F3F82AA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36E63A-E640-40C1-BC92-BDE87786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742D2-48A6-46D2-8BB6-D7E398F1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C6603-A616-48C6-B0B7-EDDC7F5D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81493D-0F35-43CB-9F57-D40B70FC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4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A8D6D8-DCE8-4F63-A4C5-A6955B52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8C32C6-F952-40B1-B761-87756614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65DD3-0B3C-4480-9D2C-1256F010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412BC-E5D8-466F-A5FE-49CA42AE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44B390-6ACF-43C4-88D1-7D94F76F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C4AE-0FB3-447A-85EB-6BB8B77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87DE4-63C9-4D01-9762-502F5720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FontTx/>
              <a:buNone/>
              <a:defRPr/>
            </a:lvl1pPr>
            <a:lvl2pPr marL="457200" indent="0">
              <a:lnSpc>
                <a:spcPct val="150000"/>
              </a:lnSpc>
              <a:buFontTx/>
              <a:buNone/>
              <a:defRPr/>
            </a:lvl2pPr>
            <a:lvl3pPr marL="914400" indent="0">
              <a:lnSpc>
                <a:spcPct val="150000"/>
              </a:lnSpc>
              <a:buFontTx/>
              <a:buNone/>
              <a:defRPr/>
            </a:lvl3pPr>
            <a:lvl4pPr marL="1371600" indent="0">
              <a:lnSpc>
                <a:spcPct val="150000"/>
              </a:lnSpc>
              <a:buFontTx/>
              <a:buNone/>
              <a:defRPr/>
            </a:lvl4pPr>
            <a:lvl5pPr marL="1828800" indent="0">
              <a:lnSpc>
                <a:spcPct val="150000"/>
              </a:lnSpc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35C78-2AA2-4FF3-A62A-3F0D31C7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13C9-56D9-49C9-9D7C-98761B8EC533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0A3EF-4818-416D-9AE2-D8C1E421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1BED2-6B24-4A0C-9994-62199B26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47BD-95E1-429A-A057-54B5733D3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982D-6718-445A-9D1A-87224FBF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594E0-DC59-4B5B-9D07-CCA691D9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5B3C5-7F66-447D-8221-E97281C1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27343-75A7-4A17-9A62-2955BEAE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351A5-DC5A-4615-94AE-8837D33F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EAF04-4F84-4CB5-967C-7503DE4E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35F4E-8BC2-4D43-9BE0-BECB4DD4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32B76-AE73-457F-B775-D114912C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D29A4-065D-4FB9-8F51-6DEF85F5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4B1E6-BB4C-4B51-B920-06920CAA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6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60835-B4AE-4944-816D-0DC67F44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C9D30-982C-4905-B665-5D8148F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497DDF-03CA-4E9F-97EA-75C8F56D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DC9C5B-0A16-4462-A231-3E678952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FA774F-4B9D-4288-93FE-2C1D99DC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A6F0EC-6471-4E0E-A063-5E8CAFF5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4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F8B47-6340-4FA5-8B62-5697C269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ECFED9-0F7B-44A1-A32D-6381A74D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80A305-33FE-41D0-9FA7-332916A00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4AA02-AAE5-4F95-AD52-BA462746E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FAE63D-70B2-4761-AC6A-4D8B27BD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B12D85-3308-4186-846B-9049E2C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EE6BA1-48A5-4068-B9ED-55C3AAD7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FBBD86-E164-4A38-B8B8-DF3F9E44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87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4A4D8-ACE7-4C7C-AB14-07E95A8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53FF0-C601-4F56-8747-70DF710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8A452B-A57E-4731-91D6-9C12A241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F6F400-7FDA-489B-BE1B-DBF13551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96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36830-E1FA-458B-A9D1-D8CFC82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56BBCC-40A9-4521-8068-B9BB993D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CD973-E519-44E1-9952-BAC4F98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2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5BD81-D772-4CB7-BBC8-BB47FFB3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1E10A-E3A1-48C4-9543-06A4C77B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6F983F-2AA7-4F27-B0B2-6AD5A176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67E392-8289-4E96-B342-91852319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B9C88F-9DB6-4598-ACF2-E3739304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73D067-3BF1-489C-B7F9-E4D2AC40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2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82BB5-994D-464C-AC73-7481FFB3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AA43AB-A4CA-456A-BE63-CD8E27BC4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6D9C12-D478-4098-AECA-726F0F5EA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4AA641-20FD-4691-9B95-5EBDE121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0CA5A-FBD2-4BD5-B861-A3C7EC35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3BD13-635E-41B6-A95C-BF6052D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9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FE2B4A-CC83-4959-B8FC-115EED9E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407290-7A94-475F-83D4-0C6CF3F2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177A5-DCEA-4D32-B65A-12531312D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A01E-3B1D-4BF3-92A6-858FDB775998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4E27D-7C71-40D7-8C08-CE4B4F85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8EF09-B5F3-4E35-80EF-F160F12C9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6A36-7CDB-4D8A-9F68-9A632599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D9C911-54E5-41AD-9D28-F4A739CE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6AC255-0474-4240-A5E5-EC609AF7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F99D9-AA68-4B2E-BFB3-38C83C9D8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13C9-56D9-49C9-9D7C-98761B8EC533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253B3-C308-44A4-9634-AA70FE72B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F3B64-DBAA-45F9-AE6B-10C8FAE0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47BD-95E1-429A-A057-54B5733D3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69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ser-lab-2021-Yu/DebugToo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83BAB-04B6-4B82-9869-8BC22EE8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DebugTools</a:t>
            </a:r>
            <a:r>
              <a:rPr kumimoji="1" lang="ja-JP" altLang="en-US"/>
              <a:t>使い方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5F9F16-D3E0-4147-A3B9-E081CBC7B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laser-lab-2021-Yu/</a:t>
            </a:r>
            <a:r>
              <a:rPr lang="en-US" altLang="ja-JP" dirty="0" err="1">
                <a:hlinkClick r:id="rId2"/>
              </a:rPr>
              <a:t>DebugTools</a:t>
            </a:r>
            <a:r>
              <a:rPr lang="en-US" altLang="ja-JP" dirty="0">
                <a:hlinkClick r:id="rId2"/>
              </a:rPr>
              <a:t> (github.com)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92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7249-01DA-4974-9471-773ADFF2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ja-JP" sz="3600" dirty="0" err="1"/>
              <a:t>OutputDebugStringEx</a:t>
            </a:r>
            <a:r>
              <a:rPr kumimoji="1" lang="en-US" altLang="ja-JP" sz="3600" dirty="0"/>
              <a:t>(str, …)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9C2F-FBCB-4B0B-B37E-C4A7260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str</a:t>
            </a:r>
            <a:r>
              <a:rPr lang="en-US" altLang="ja-JP" dirty="0"/>
              <a:t>	</a:t>
            </a:r>
            <a:r>
              <a:rPr lang="ja-JP" altLang="en-US" dirty="0"/>
              <a:t>：表示させたい可変長引数文字列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b="1" i="1" dirty="0"/>
              <a:t>…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：（文字列に取り入れたい）可変長引数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 i="1" dirty="0"/>
              <a:t>動作</a:t>
            </a:r>
            <a:r>
              <a:rPr lang="en-US" altLang="ja-JP" b="1" i="1" dirty="0"/>
              <a:t>	</a:t>
            </a:r>
            <a:r>
              <a:rPr lang="ja-JP" altLang="en-US" dirty="0"/>
              <a:t>：</a:t>
            </a:r>
            <a:r>
              <a:rPr lang="en-US" altLang="ja-JP" b="1" i="1" dirty="0"/>
              <a:t>str</a:t>
            </a:r>
            <a:r>
              <a:rPr lang="ja-JP" altLang="en-US" dirty="0"/>
              <a:t>をデバッグウィンドウに表示させる。</a:t>
            </a:r>
            <a:endParaRPr kumimoji="1" lang="en-US" altLang="ja-JP" b="1" i="1" dirty="0"/>
          </a:p>
        </p:txBody>
      </p:sp>
    </p:spTree>
    <p:extLst>
      <p:ext uri="{BB962C8B-B14F-4D97-AF65-F5344CB8AC3E}">
        <p14:creationId xmlns:p14="http://schemas.microsoft.com/office/powerpoint/2010/main" val="331933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7249-01DA-4974-9471-773ADFF2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ja-JP" sz="3600" dirty="0"/>
              <a:t>_T(str), TEXT(str)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9C2F-FBCB-4B0B-B37E-C4A7260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指定した文字列</a:t>
            </a:r>
            <a:r>
              <a:rPr kumimoji="1" lang="en-US" altLang="ja-JP" dirty="0"/>
              <a:t>’str’</a:t>
            </a:r>
            <a:r>
              <a:rPr lang="ja-JP" altLang="en-US" dirty="0"/>
              <a:t>がシングルバイト文字なのか、マルチバイト文字なのか、自動で判断してくれる</a:t>
            </a:r>
            <a:r>
              <a:rPr lang="en-US" altLang="ja-JP" dirty="0"/>
              <a:t>(</a:t>
            </a:r>
            <a:r>
              <a:rPr lang="ja-JP" altLang="en-US" dirty="0"/>
              <a:t>あんま気にしなくていい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b="1" dirty="0"/>
              <a:t>※</a:t>
            </a:r>
            <a:r>
              <a:rPr lang="ja-JP" altLang="en-US" b="1" dirty="0"/>
              <a:t>注意：基本的にこれを使って文字列を指定すること。</a:t>
            </a:r>
            <a:endParaRPr lang="en-US" altLang="ja-JP" b="1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kumimoji="1" lang="en-US" altLang="ja-JP" sz="2800" dirty="0"/>
              <a:t>_ASSERT_EXPR_EX(false, </a:t>
            </a:r>
            <a:r>
              <a:rPr kumimoji="1" lang="en-US" altLang="ja-JP" sz="2800" dirty="0">
                <a:solidFill>
                  <a:srgbClr val="FF0000"/>
                </a:solidFill>
              </a:rPr>
              <a:t>_T(“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行目でエラー</a:t>
            </a:r>
            <a:r>
              <a:rPr kumimoji="1" lang="en-US" altLang="ja-JP" sz="2800" dirty="0">
                <a:solidFill>
                  <a:srgbClr val="FF0000"/>
                </a:solidFill>
              </a:rPr>
              <a:t>”)</a:t>
            </a:r>
            <a:r>
              <a:rPr kumimoji="1" lang="en-US" altLang="ja-JP" sz="2800" dirty="0"/>
              <a:t>, 100);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など</a:t>
            </a:r>
            <a:r>
              <a:rPr lang="en-US" altLang="ja-JP" dirty="0"/>
              <a:t>…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350261-4F81-4BA7-A2AE-4EC2F5B2C919}"/>
              </a:ext>
            </a:extLst>
          </p:cNvPr>
          <p:cNvSpPr txBox="1"/>
          <p:nvPr/>
        </p:nvSpPr>
        <p:spPr>
          <a:xfrm>
            <a:off x="5423972" y="565374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このような形で文字列を渡すこと！</a:t>
            </a:r>
            <a:endParaRPr kumimoji="1" lang="ja-JP" altLang="en-US" sz="28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B286CC0-7D2D-4128-AF01-0F8D4B669F0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791093" y="4728117"/>
            <a:ext cx="1597793" cy="925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1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Step1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下準備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dirty="0">
                <a:solidFill>
                  <a:schemeClr val="bg2">
                    <a:lumMod val="90000"/>
                  </a:schemeClr>
                </a:solidFill>
              </a:rPr>
              <a:t>Step2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便利なデバッグ機能の紹介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b="1" dirty="0"/>
              <a:t>Step3</a:t>
            </a:r>
            <a:r>
              <a:rPr lang="ja-JP" altLang="en-US" b="1" dirty="0"/>
              <a:t>　便利なデバッグ機能の使い方</a:t>
            </a:r>
            <a:endParaRPr lang="en-US" altLang="ja-JP" b="1" dirty="0"/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5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5021C2-99D0-4FF2-B9BB-291D728D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2" y="3656311"/>
            <a:ext cx="5134692" cy="305795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C7152C-3C56-4E5B-9B38-49F658BECEB0}"/>
              </a:ext>
            </a:extLst>
          </p:cNvPr>
          <p:cNvSpPr/>
          <p:nvPr/>
        </p:nvSpPr>
        <p:spPr>
          <a:xfrm>
            <a:off x="197601" y="4257189"/>
            <a:ext cx="4430155" cy="20835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FC0698-8BEA-4C85-A2AF-2F21A0AACE13}"/>
              </a:ext>
            </a:extLst>
          </p:cNvPr>
          <p:cNvSpPr txBox="1"/>
          <p:nvPr/>
        </p:nvSpPr>
        <p:spPr>
          <a:xfrm>
            <a:off x="5332294" y="4608206"/>
            <a:ext cx="695575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また、デバッグウィンドウのどこかで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赤枠のような文字が表示されていると思います。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次のページでもっと詳しく見てみます。</a:t>
            </a:r>
            <a:endParaRPr kumimoji="1"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C0D39-CDF7-4CF3-B923-B9F6E0D1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25" y="405793"/>
            <a:ext cx="3896269" cy="28769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22CD4-7878-4AA4-B9C9-B0C439BE3AA1}"/>
              </a:ext>
            </a:extLst>
          </p:cNvPr>
          <p:cNvSpPr txBox="1"/>
          <p:nvPr/>
        </p:nvSpPr>
        <p:spPr>
          <a:xfrm>
            <a:off x="5332294" y="205104"/>
            <a:ext cx="6647974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GitHub</a:t>
            </a:r>
            <a:r>
              <a:rPr lang="ja-JP" altLang="en-US" sz="2400" dirty="0"/>
              <a:t>上の</a:t>
            </a:r>
            <a:r>
              <a:rPr lang="en-US" altLang="ja-JP" sz="2400" dirty="0"/>
              <a:t>demo.cpp</a:t>
            </a:r>
            <a:r>
              <a:rPr lang="ja-JP" altLang="en-US" sz="2400" dirty="0"/>
              <a:t>をデバッグモードで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実行すると</a:t>
            </a:r>
            <a:r>
              <a:rPr lang="en-US" altLang="ja-JP" sz="2400" dirty="0"/>
              <a:t>…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このような警告ウィンドウが表示されますが、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これは</a:t>
            </a:r>
            <a:r>
              <a:rPr lang="en-US" altLang="ja-JP" sz="2400" dirty="0" err="1"/>
              <a:t>DebugTools</a:t>
            </a:r>
            <a:r>
              <a:rPr lang="ja-JP" altLang="en-US" sz="2400" dirty="0"/>
              <a:t>の機能が成功した証です！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=11</a:t>
            </a:r>
            <a:r>
              <a:rPr lang="ja-JP" altLang="en-US" sz="2400" dirty="0"/>
              <a:t>のはずなのに、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=0</a:t>
            </a:r>
            <a:r>
              <a:rPr lang="ja-JP" altLang="en-US" sz="2400" dirty="0"/>
              <a:t>と間違って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ますよ」とお知らせしてくれています。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0368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8B1DCD-06A1-4AFA-9A0F-6432AA8E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0" y="1293542"/>
            <a:ext cx="7604138" cy="45286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7B4723-68C1-47F3-B5C9-0245DB9FF619}"/>
              </a:ext>
            </a:extLst>
          </p:cNvPr>
          <p:cNvSpPr txBox="1"/>
          <p:nvPr/>
        </p:nvSpPr>
        <p:spPr>
          <a:xfrm>
            <a:off x="2684076" y="2265092"/>
            <a:ext cx="51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E04DC4-6845-429D-9C4F-7540F2F497B4}"/>
              </a:ext>
            </a:extLst>
          </p:cNvPr>
          <p:cNvSpPr txBox="1"/>
          <p:nvPr/>
        </p:nvSpPr>
        <p:spPr>
          <a:xfrm>
            <a:off x="2720205" y="2834701"/>
            <a:ext cx="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✕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80B19E-6BC3-4F25-AB4A-260A9ADA14C2}"/>
              </a:ext>
            </a:extLst>
          </p:cNvPr>
          <p:cNvSpPr/>
          <p:nvPr/>
        </p:nvSpPr>
        <p:spPr>
          <a:xfrm>
            <a:off x="275660" y="3263485"/>
            <a:ext cx="6548886" cy="20835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20D98F4-E1F8-443F-BF93-C8E3A70DA5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99792" y="2999678"/>
            <a:ext cx="350311" cy="26380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BCBC13-F801-4B51-86EA-AB843903C2B5}"/>
              </a:ext>
            </a:extLst>
          </p:cNvPr>
          <p:cNvSpPr txBox="1"/>
          <p:nvPr/>
        </p:nvSpPr>
        <p:spPr>
          <a:xfrm>
            <a:off x="3813716" y="4915437"/>
            <a:ext cx="3943708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tx1"/>
                </a:solidFill>
              </a:rPr>
              <a:t>ここに指定した文字列</a:t>
            </a:r>
            <a:r>
              <a:rPr lang="en-US" altLang="ja-JP" sz="2400" b="1" i="1" dirty="0">
                <a:solidFill>
                  <a:schemeClr val="tx1"/>
                </a:solidFill>
              </a:rPr>
              <a:t>str</a:t>
            </a:r>
            <a:r>
              <a:rPr lang="ja-JP" altLang="en-US" sz="2400" b="1" dirty="0">
                <a:solidFill>
                  <a:schemeClr val="tx1"/>
                </a:solidFill>
              </a:rPr>
              <a:t>が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r>
              <a:rPr kumimoji="1" lang="ja-JP" altLang="en-US" sz="2400" b="1" dirty="0">
                <a:solidFill>
                  <a:schemeClr val="tx1"/>
                </a:solidFill>
              </a:rPr>
              <a:t>表示される！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3B0559-9CAE-4286-AB20-481BF54D04A0}"/>
              </a:ext>
            </a:extLst>
          </p:cNvPr>
          <p:cNvSpPr/>
          <p:nvPr/>
        </p:nvSpPr>
        <p:spPr>
          <a:xfrm>
            <a:off x="351860" y="4004307"/>
            <a:ext cx="852472" cy="3112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A927912-CF37-4BF8-ADC0-13DA492F66DE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flipH="1" flipV="1">
            <a:off x="1204332" y="4159915"/>
            <a:ext cx="6751666" cy="184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739FD2-DA25-4D88-9CD2-1291DF8DB6F4}"/>
              </a:ext>
            </a:extLst>
          </p:cNvPr>
          <p:cNvSpPr txBox="1"/>
          <p:nvPr/>
        </p:nvSpPr>
        <p:spPr>
          <a:xfrm>
            <a:off x="7955998" y="3698249"/>
            <a:ext cx="420499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これが一番便利！</a:t>
            </a:r>
            <a:endParaRPr lang="en-US" altLang="ja-JP" sz="2400" b="1" dirty="0"/>
          </a:p>
          <a:p>
            <a:r>
              <a:rPr kumimoji="1" lang="ja-JP" altLang="en-US" dirty="0"/>
              <a:t>エラーが起きた場所をソースコードの</a:t>
            </a:r>
            <a:endParaRPr kumimoji="1" lang="en-US" altLang="ja-JP" dirty="0"/>
          </a:p>
          <a:p>
            <a:r>
              <a:rPr lang="ja-JP" altLang="en-US" dirty="0"/>
              <a:t>行単位で知らせてくれる！</a:t>
            </a:r>
            <a:endParaRPr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/>
              <a:t>d</a:t>
            </a:r>
            <a:r>
              <a:rPr kumimoji="1" lang="en-US" altLang="ja-JP" dirty="0"/>
              <a:t>emo.cpp</a:t>
            </a:r>
            <a:r>
              <a:rPr lang="ja-JP" altLang="en-US" dirty="0"/>
              <a:t>の２１行目でエラー！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020AE2-79D8-4F2C-9518-487E91962B01}"/>
              </a:ext>
            </a:extLst>
          </p:cNvPr>
          <p:cNvSpPr/>
          <p:nvPr/>
        </p:nvSpPr>
        <p:spPr>
          <a:xfrm>
            <a:off x="4764026" y="3832212"/>
            <a:ext cx="852472" cy="3112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502F85A-C807-4D42-8BAB-4B049FD87512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 flipV="1">
            <a:off x="5616498" y="3987820"/>
            <a:ext cx="2339500" cy="3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D23662-8A62-4AB1-B8F3-958C5E01DDDB}"/>
              </a:ext>
            </a:extLst>
          </p:cNvPr>
          <p:cNvSpPr txBox="1"/>
          <p:nvPr/>
        </p:nvSpPr>
        <p:spPr>
          <a:xfrm>
            <a:off x="275660" y="603084"/>
            <a:ext cx="6641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デバッグウィンドウをよく見ると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C581F27-D6EE-45F9-B554-0DC3A424695B}"/>
              </a:ext>
            </a:extLst>
          </p:cNvPr>
          <p:cNvSpPr/>
          <p:nvPr/>
        </p:nvSpPr>
        <p:spPr>
          <a:xfrm>
            <a:off x="351859" y="4378963"/>
            <a:ext cx="3461857" cy="311215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10693B11-4095-484A-84F8-CADD411047D1}"/>
              </a:ext>
            </a:extLst>
          </p:cNvPr>
          <p:cNvCxnSpPr>
            <a:stCxn id="15" idx="0"/>
            <a:endCxn id="28" idx="3"/>
          </p:cNvCxnSpPr>
          <p:nvPr/>
        </p:nvCxnSpPr>
        <p:spPr>
          <a:xfrm rot="16200000" flipV="1">
            <a:off x="4609210" y="3739077"/>
            <a:ext cx="380866" cy="1971854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/>
              <a:t>Step1</a:t>
            </a:r>
            <a:r>
              <a:rPr lang="ja-JP" altLang="en-US" dirty="0"/>
              <a:t>　下準備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kumimoji="1" lang="en-US" altLang="ja-JP" dirty="0"/>
              <a:t>Step2</a:t>
            </a:r>
            <a:r>
              <a:rPr lang="ja-JP" altLang="en-US" dirty="0"/>
              <a:t>　便利なデバッグ機能の紹介</a:t>
            </a:r>
            <a:endParaRPr lang="en-US" altLang="ja-JP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/>
              <a:t>Step3</a:t>
            </a:r>
            <a:r>
              <a:rPr lang="ja-JP" altLang="en-US" dirty="0"/>
              <a:t>　便利なデバッグ機能の使い方</a:t>
            </a:r>
            <a:endParaRPr lang="en-US" altLang="ja-JP" dirty="0"/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3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Step1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下準備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kumimoji="1" lang="en-US" altLang="ja-JP" dirty="0">
                <a:solidFill>
                  <a:schemeClr val="bg2">
                    <a:lumMod val="90000"/>
                  </a:schemeClr>
                </a:solidFill>
              </a:rPr>
              <a:t>Step2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便利なデバッグ機能の紹介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Step3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便利なデバッグ機能の使い方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b="1" dirty="0"/>
              <a:t>Step1</a:t>
            </a:r>
            <a:r>
              <a:rPr lang="ja-JP" altLang="en-US" b="1" dirty="0"/>
              <a:t>　下準備</a:t>
            </a:r>
            <a:endParaRPr lang="en-US" altLang="ja-JP" b="1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kumimoji="1" lang="en-US" altLang="ja-JP" dirty="0">
                <a:solidFill>
                  <a:schemeClr val="bg2">
                    <a:lumMod val="90000"/>
                  </a:schemeClr>
                </a:solidFill>
              </a:rPr>
              <a:t>Step2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便利なデバッグ機能の紹介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Step3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便利なデバッグ機能の使い方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86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940E1-B226-4178-8AAC-C4A407E5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デバッグ機能を使うために！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E5402-93A9-4EF4-AAC6-82F86B91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ja-JP" dirty="0"/>
              <a:t>GitHub</a:t>
            </a:r>
            <a:r>
              <a:rPr kumimoji="1" lang="ja-JP" altLang="en-US" dirty="0"/>
              <a:t>から</a:t>
            </a:r>
            <a:r>
              <a:rPr kumimoji="1" lang="en-US" altLang="ja-JP" dirty="0" err="1"/>
              <a:t>DebugTools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ファイルをダウンロード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dirty="0"/>
              <a:t>「</a:t>
            </a:r>
            <a:r>
              <a:rPr kumimoji="1" lang="en-US" altLang="ja-JP" dirty="0"/>
              <a:t>demo.cpp</a:t>
            </a:r>
            <a:r>
              <a:rPr kumimoji="1" lang="ja-JP" altLang="en-US" dirty="0"/>
              <a:t>」ファイルを使って以降の説明スライドに従ってください！（そうすれば、スライドと同じ状況になると思います。）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62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4379423-3F44-4B6B-B4EF-20BE0D7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9" y="297738"/>
            <a:ext cx="3253990" cy="644540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9017D4-625D-44C3-A5AB-1C5233FEF520}"/>
              </a:ext>
            </a:extLst>
          </p:cNvPr>
          <p:cNvSpPr/>
          <p:nvPr/>
        </p:nvSpPr>
        <p:spPr>
          <a:xfrm>
            <a:off x="2609385" y="4761571"/>
            <a:ext cx="1906859" cy="209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30B3B4-978F-4300-8F15-1B777CC9DFAD}"/>
              </a:ext>
            </a:extLst>
          </p:cNvPr>
          <p:cNvSpPr/>
          <p:nvPr/>
        </p:nvSpPr>
        <p:spPr>
          <a:xfrm>
            <a:off x="740709" y="297738"/>
            <a:ext cx="539452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55B959-2773-43FF-A132-FB4FD588762D}"/>
              </a:ext>
            </a:extLst>
          </p:cNvPr>
          <p:cNvSpPr/>
          <p:nvPr/>
        </p:nvSpPr>
        <p:spPr>
          <a:xfrm>
            <a:off x="740709" y="3574338"/>
            <a:ext cx="3253989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B34518-C7F6-49C9-ADCD-47A665D8E1FD}"/>
              </a:ext>
            </a:extLst>
          </p:cNvPr>
          <p:cNvSpPr txBox="1"/>
          <p:nvPr/>
        </p:nvSpPr>
        <p:spPr>
          <a:xfrm>
            <a:off x="299563" y="1148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BAAA57-C61E-4513-971B-A078393FB024}"/>
              </a:ext>
            </a:extLst>
          </p:cNvPr>
          <p:cNvSpPr txBox="1"/>
          <p:nvPr/>
        </p:nvSpPr>
        <p:spPr>
          <a:xfrm>
            <a:off x="299563" y="327485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5131FC-FFB3-4010-938D-354116C5E3A3}"/>
              </a:ext>
            </a:extLst>
          </p:cNvPr>
          <p:cNvSpPr txBox="1"/>
          <p:nvPr/>
        </p:nvSpPr>
        <p:spPr>
          <a:xfrm>
            <a:off x="4210679" y="755342"/>
            <a:ext cx="7058343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2000" dirty="0"/>
              <a:t>画面上部</a:t>
            </a:r>
            <a:r>
              <a:rPr lang="ja-JP" altLang="en-US" sz="2000" dirty="0"/>
              <a:t>にある</a:t>
            </a:r>
            <a:r>
              <a:rPr kumimoji="1" lang="ja-JP" altLang="en-US" sz="2000" dirty="0"/>
              <a:t>メニュー欄の「表示」をクリック</a:t>
            </a:r>
            <a:endParaRPr kumimoji="1"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その中の「出力」という項目をクリック</a:t>
            </a:r>
            <a:endParaRPr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すると、画面下部にこのようなウィンドウが追加される</a:t>
            </a:r>
            <a:endParaRPr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この項目を「デバッグ」に切り替える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↓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これでデバッグ機能を使う準備は整った！</a:t>
            </a:r>
            <a:endParaRPr lang="en-US" altLang="ja-JP" sz="20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E45E818-0B15-4652-953B-95CB8E69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66" y="4997293"/>
            <a:ext cx="9121698" cy="156296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8A4E09-27E4-4D6A-9D4F-86E36343C25E}"/>
              </a:ext>
            </a:extLst>
          </p:cNvPr>
          <p:cNvSpPr/>
          <p:nvPr/>
        </p:nvSpPr>
        <p:spPr>
          <a:xfrm>
            <a:off x="2860526" y="4997293"/>
            <a:ext cx="9149338" cy="156296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EFC098-145D-41F5-BAF0-7675EA9A24EE}"/>
              </a:ext>
            </a:extLst>
          </p:cNvPr>
          <p:cNvSpPr/>
          <p:nvPr/>
        </p:nvSpPr>
        <p:spPr>
          <a:xfrm>
            <a:off x="3321487" y="5243481"/>
            <a:ext cx="2064551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3C5D7E-66FA-42A5-8654-8C23A5CF4169}"/>
              </a:ext>
            </a:extLst>
          </p:cNvPr>
          <p:cNvSpPr txBox="1"/>
          <p:nvPr/>
        </p:nvSpPr>
        <p:spPr>
          <a:xfrm>
            <a:off x="5642802" y="4561516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③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C23375-55D0-4E22-920D-C267E60FC817}"/>
              </a:ext>
            </a:extLst>
          </p:cNvPr>
          <p:cNvSpPr txBox="1"/>
          <p:nvPr/>
        </p:nvSpPr>
        <p:spPr>
          <a:xfrm>
            <a:off x="5271965" y="5568150"/>
            <a:ext cx="4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④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430D804-427F-4ABC-9206-E7BC12D7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36" y="4270952"/>
            <a:ext cx="8116433" cy="1876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57F3DF-352E-43E0-8DAE-171B1F60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2" y="893868"/>
            <a:ext cx="3258005" cy="431542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B5D0C0-B31E-44D4-8353-87362B0B081E}"/>
              </a:ext>
            </a:extLst>
          </p:cNvPr>
          <p:cNvSpPr/>
          <p:nvPr/>
        </p:nvSpPr>
        <p:spPr>
          <a:xfrm>
            <a:off x="331892" y="893868"/>
            <a:ext cx="671718" cy="289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E12BC7-11FB-4F21-962B-976DCCAB794F}"/>
              </a:ext>
            </a:extLst>
          </p:cNvPr>
          <p:cNvSpPr/>
          <p:nvPr/>
        </p:nvSpPr>
        <p:spPr>
          <a:xfrm>
            <a:off x="331893" y="1606551"/>
            <a:ext cx="3258004" cy="2476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D89342-322E-4C6E-AFEB-E6EB5355D5D2}"/>
              </a:ext>
            </a:extLst>
          </p:cNvPr>
          <p:cNvSpPr/>
          <p:nvPr/>
        </p:nvSpPr>
        <p:spPr>
          <a:xfrm>
            <a:off x="3852935" y="4270952"/>
            <a:ext cx="8116433" cy="187668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92711A-CB85-4453-9F1C-0237A56E622E}"/>
              </a:ext>
            </a:extLst>
          </p:cNvPr>
          <p:cNvSpPr txBox="1"/>
          <p:nvPr/>
        </p:nvSpPr>
        <p:spPr>
          <a:xfrm>
            <a:off x="226605" y="470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E46FBB-CACF-4A27-89ED-7EB59BDA894F}"/>
              </a:ext>
            </a:extLst>
          </p:cNvPr>
          <p:cNvSpPr txBox="1"/>
          <p:nvPr/>
        </p:nvSpPr>
        <p:spPr>
          <a:xfrm>
            <a:off x="3589897" y="138603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0DEC6E-CAAD-4CC4-AE49-590B2E1D4C79}"/>
              </a:ext>
            </a:extLst>
          </p:cNvPr>
          <p:cNvSpPr txBox="1"/>
          <p:nvPr/>
        </p:nvSpPr>
        <p:spPr>
          <a:xfrm>
            <a:off x="3862763" y="3870842"/>
            <a:ext cx="4754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③</a:t>
            </a:r>
            <a:r>
              <a:rPr lang="en-US" altLang="ja-JP" sz="2000" b="1" dirty="0">
                <a:solidFill>
                  <a:srgbClr val="FF0000"/>
                </a:solidFill>
              </a:rPr>
              <a:t> : </a:t>
            </a:r>
            <a:r>
              <a:rPr lang="ja-JP" altLang="en-US" sz="2000" b="1" dirty="0">
                <a:solidFill>
                  <a:srgbClr val="FF0000"/>
                </a:solidFill>
              </a:rPr>
              <a:t>これが通称「デバッグウィンドウ」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29C97F-56C1-470A-96B7-4F144CBD3E43}"/>
              </a:ext>
            </a:extLst>
          </p:cNvPr>
          <p:cNvSpPr txBox="1"/>
          <p:nvPr/>
        </p:nvSpPr>
        <p:spPr>
          <a:xfrm>
            <a:off x="4210679" y="755342"/>
            <a:ext cx="7109639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2000" dirty="0"/>
              <a:t>画面上部のメニュー欄から「デバッグ」をクリック</a:t>
            </a:r>
            <a:endParaRPr kumimoji="1"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000" dirty="0"/>
              <a:t>その中から「デバッグの開始」をクリック</a:t>
            </a:r>
            <a:endParaRPr lang="en-US" altLang="ja-JP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ja-JP" altLang="en-US" sz="2000" dirty="0"/>
              <a:t>すると、デバッグモードでプログラムが実行される。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そして、この出力ウィンドウにデバッグ結果が表示される。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↓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この場所とにらめっこするのが基本的なデバッグ作業！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53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6995-7C10-4890-88A5-51F9516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CEC85-478F-4FA3-8DDE-1770CA8E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Step1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下準備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b="1" dirty="0"/>
              <a:t>Step2</a:t>
            </a:r>
            <a:r>
              <a:rPr lang="ja-JP" altLang="en-US" b="1" dirty="0"/>
              <a:t>　便利なデバッグ機能の紹介</a:t>
            </a:r>
            <a:endParaRPr lang="en-US" altLang="ja-JP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Step3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　便利なデバッグ機能の使い方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フローチャート: 他ページ結合子 3">
            <a:extLst>
              <a:ext uri="{FF2B5EF4-FFF2-40B4-BE49-F238E27FC236}">
                <a16:creationId xmlns:a16="http://schemas.microsoft.com/office/drawing/2014/main" id="{A264DAF4-3DCC-48F7-A0F2-CF87A7566E58}"/>
              </a:ext>
            </a:extLst>
          </p:cNvPr>
          <p:cNvSpPr/>
          <p:nvPr/>
        </p:nvSpPr>
        <p:spPr>
          <a:xfrm>
            <a:off x="10402784" y="1"/>
            <a:ext cx="951016" cy="211380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41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7249-01DA-4974-9471-773ADFF2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en-US" altLang="ja-JP" sz="3600" dirty="0"/>
              <a:t>_ASSERT_EXPR_EX(expr, str, …)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9C2F-FBCB-4B0B-B37E-C4A7260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expr</a:t>
            </a:r>
            <a:r>
              <a:rPr lang="en-US" altLang="ja-JP" dirty="0"/>
              <a:t>	</a:t>
            </a:r>
            <a:r>
              <a:rPr lang="ja-JP" altLang="en-US" dirty="0"/>
              <a:t>：真理値で、</a:t>
            </a:r>
            <a:r>
              <a:rPr lang="en-US" altLang="ja-JP" dirty="0"/>
              <a:t>true</a:t>
            </a:r>
            <a:r>
              <a:rPr lang="ja-JP" altLang="en-US" dirty="0"/>
              <a:t>もしくは</a:t>
            </a:r>
            <a:r>
              <a:rPr lang="en-US" altLang="ja-JP" dirty="0"/>
              <a:t>false</a:t>
            </a:r>
            <a:r>
              <a:rPr lang="ja-JP" altLang="en-US" dirty="0"/>
              <a:t>を表す。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s</a:t>
            </a:r>
            <a:r>
              <a:rPr kumimoji="1" lang="en-US" altLang="ja-JP" b="1" i="1" dirty="0"/>
              <a:t>tr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：表示させたい可変長引数文字列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b="1" i="1" dirty="0"/>
              <a:t>…</a:t>
            </a:r>
            <a:r>
              <a:rPr lang="en-US" altLang="ja-JP" dirty="0"/>
              <a:t>	</a:t>
            </a:r>
            <a:r>
              <a:rPr lang="ja-JP" altLang="en-US" dirty="0"/>
              <a:t>：（文字列に取り入れたい）可変長引数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b="1" i="1" dirty="0"/>
              <a:t>動作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b="1" i="1" dirty="0"/>
              <a:t>expr</a:t>
            </a:r>
            <a:r>
              <a:rPr kumimoji="1" lang="en-US" altLang="ja-JP" dirty="0"/>
              <a:t> == false </a:t>
            </a:r>
            <a:r>
              <a:rPr kumimoji="1" lang="ja-JP" altLang="en-US" dirty="0"/>
              <a:t>なら、警告ウィンドウで</a:t>
            </a:r>
            <a:r>
              <a:rPr kumimoji="1" lang="en-US" altLang="ja-JP" b="1" i="1" dirty="0"/>
              <a:t>str</a:t>
            </a:r>
            <a:r>
              <a:rPr kumimoji="1" lang="ja-JP" altLang="en-US" dirty="0"/>
              <a:t>を表示し、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　プログラムを終了させる。デバッグウィンドウにも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/>
              <a:t>	</a:t>
            </a:r>
            <a:r>
              <a:rPr lang="ja-JP" altLang="en-US" dirty="0"/>
              <a:t>　文字列を表示させる。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26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フォント１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フォント１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594</Words>
  <Application>Microsoft Office PowerPoint</Application>
  <PresentationFormat>ワイド画面</PresentationFormat>
  <Paragraphs>79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Arial</vt:lpstr>
      <vt:lpstr>Segoe UI</vt:lpstr>
      <vt:lpstr>Wingdings</vt:lpstr>
      <vt:lpstr>Office テーマ</vt:lpstr>
      <vt:lpstr>Office テーマ</vt:lpstr>
      <vt:lpstr>DebugTools使い方</vt:lpstr>
      <vt:lpstr>目次</vt:lpstr>
      <vt:lpstr>目次</vt:lpstr>
      <vt:lpstr>目次</vt:lpstr>
      <vt:lpstr>デバッグ機能を使うために！</vt:lpstr>
      <vt:lpstr>PowerPoint プレゼンテーション</vt:lpstr>
      <vt:lpstr>PowerPoint プレゼンテーション</vt:lpstr>
      <vt:lpstr>目次</vt:lpstr>
      <vt:lpstr>_ASSERT_EXPR_EX(expr, str, …)</vt:lpstr>
      <vt:lpstr>OutputDebugStringEx(str, …)</vt:lpstr>
      <vt:lpstr>_T(str), TEXT(str)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DebugTools使い方</dc:title>
  <dc:creator>laser-lab-2021-Yu</dc:creator>
  <cp:revision>27</cp:revision>
  <dcterms:created xsi:type="dcterms:W3CDTF">2021-08-09T19:35:29Z</dcterms:created>
  <dcterms:modified xsi:type="dcterms:W3CDTF">2021-08-10T12:27:25Z</dcterms:modified>
</cp:coreProperties>
</file>