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58" r:id="rId3"/>
    <p:sldId id="268" r:id="rId4"/>
    <p:sldId id="265" r:id="rId5"/>
    <p:sldId id="266" r:id="rId6"/>
    <p:sldId id="270" r:id="rId7"/>
    <p:sldId id="271" r:id="rId8"/>
    <p:sldId id="272" r:id="rId9"/>
    <p:sldId id="273" r:id="rId10"/>
    <p:sldId id="274" r:id="rId11"/>
    <p:sldId id="275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58205" autoAdjust="0"/>
  </p:normalViewPr>
  <p:slideViewPr>
    <p:cSldViewPr snapToGrid="0">
      <p:cViewPr>
        <p:scale>
          <a:sx n="57" d="100"/>
          <a:sy n="57" d="100"/>
        </p:scale>
        <p:origin x="30" y="6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2CBE0-7FA0-4C7A-AE37-9733FEAD531B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D2775-83D9-4363-9135-259622E1B1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81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日本語で軽く進行方法、何話すか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Hello, everyone. My name is </a:t>
            </a:r>
            <a:r>
              <a:rPr kumimoji="1" lang="en-US" altLang="ja-JP" dirty="0" err="1"/>
              <a:t>Kento</a:t>
            </a:r>
            <a:r>
              <a:rPr kumimoji="1" lang="en-US" altLang="ja-JP" dirty="0"/>
              <a:t> Tanaka from </a:t>
            </a:r>
            <a:r>
              <a:rPr kumimoji="1" lang="en-US" altLang="ja-JP" dirty="0" err="1"/>
              <a:t>aoki</a:t>
            </a:r>
            <a:r>
              <a:rPr kumimoji="1" lang="en-US" altLang="ja-JP" dirty="0"/>
              <a:t> laboratory.</a:t>
            </a:r>
          </a:p>
          <a:p>
            <a:r>
              <a:rPr kumimoji="1" lang="en-US" altLang="ja-JP" dirty="0"/>
              <a:t>I'm in the 1st year of a Master's degree in computer science.</a:t>
            </a:r>
          </a:p>
          <a:p>
            <a:r>
              <a:rPr kumimoji="1" lang="en-US" altLang="ja-JP" dirty="0"/>
              <a:t>Today I’d like to talk about myself.</a:t>
            </a:r>
          </a:p>
          <a:p>
            <a:r>
              <a:rPr kumimoji="1" lang="en-US" altLang="ja-JP" dirty="0"/>
              <a:t>The first part of my presentation deals with my Profile in English, while the second part will focus on my “Minor Research Project” in </a:t>
            </a:r>
            <a:r>
              <a:rPr kumimoji="1" lang="en-US" altLang="ja-JP" dirty="0" err="1"/>
              <a:t>japanese</a:t>
            </a:r>
            <a:r>
              <a:rPr kumimoji="1" lang="en-US" altLang="ja-JP" dirty="0"/>
              <a:t>.  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ok?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Let's begin.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D2775-83D9-4363-9135-259622E1B13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73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 was born in Fukuoka city,</a:t>
            </a:r>
          </a:p>
          <a:p>
            <a:r>
              <a:rPr kumimoji="1" lang="en-US" altLang="ja-JP" dirty="0"/>
              <a:t>but then I moved to Matsuyama </a:t>
            </a:r>
            <a:r>
              <a:rPr kumimoji="1" lang="en-US" altLang="ja-JP" dirty="0" err="1"/>
              <a:t>city,Ehime</a:t>
            </a:r>
            <a:r>
              <a:rPr kumimoji="1" lang="en-US" altLang="ja-JP" dirty="0"/>
              <a:t> prefecture when I was 12.</a:t>
            </a:r>
          </a:p>
          <a:p>
            <a:br>
              <a:rPr kumimoji="1" lang="en-US" altLang="ja-JP" dirty="0"/>
            </a:br>
            <a:r>
              <a:rPr kumimoji="1" lang="en-US" altLang="ja-JP" dirty="0"/>
              <a:t>A few years later, I went to college in Yokohama </a:t>
            </a:r>
            <a:r>
              <a:rPr kumimoji="1" lang="en-US" altLang="ja-JP" dirty="0" err="1"/>
              <a:t>city,kanagawa</a:t>
            </a:r>
            <a:r>
              <a:rPr kumimoji="1" lang="en-US" altLang="ja-JP" dirty="0"/>
              <a:t> prefecture</a:t>
            </a:r>
          </a:p>
          <a:p>
            <a:r>
              <a:rPr kumimoji="1" lang="en-US" altLang="ja-JP" dirty="0"/>
              <a:t>and I live in Kanazawa </a:t>
            </a:r>
            <a:r>
              <a:rPr kumimoji="1" lang="en-US" altLang="ja-JP" dirty="0" err="1"/>
              <a:t>city,Ishikawa</a:t>
            </a:r>
            <a:r>
              <a:rPr kumimoji="1" lang="en-US" altLang="ja-JP" dirty="0"/>
              <a:t> prefecture right now.</a:t>
            </a:r>
          </a:p>
          <a:p>
            <a:r>
              <a:rPr kumimoji="1" lang="en-US" altLang="ja-JP" dirty="0"/>
              <a:t>I feel I want to live in a new place periodically.</a:t>
            </a:r>
          </a:p>
          <a:p>
            <a:r>
              <a:rPr kumimoji="1" lang="en-US" altLang="ja-JP" dirty="0"/>
              <a:t>So I'd like to get a job in a new place.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Next, let me talk about My educational background.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D2775-83D9-4363-9135-259622E1B13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23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17EB40-F9C7-45C8-9E35-29A730A1B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1ED4EA-9CFC-4E75-8874-7856043A6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502F1-A682-4613-A5CD-C9985243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E242-52F1-40CC-9DB5-D3D45C7701B8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0F22BB-15AF-48EA-A652-840A8A91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BC7613-8EB2-45DB-A8EC-1C16761E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C3CD-BF0C-4285-8878-0152A6099D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0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968F7-8230-4C39-B3DE-2AFF6ABA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8ADAB5-CDFD-4D75-9208-A6EF18749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3B18C2-9EA6-4B9C-98B6-439A64D1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E242-52F1-40CC-9DB5-D3D45C7701B8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D03598-28CA-4EC2-A663-8B88B6C1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EEF533-0FC3-408A-8E88-56FE8015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C3CD-BF0C-4285-8878-0152A6099D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6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DE5ABE-4BDB-4C01-A41B-E66F8030F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CE3C8A-EDCA-44CD-B9E3-637A7B191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BA46CB-2F17-4354-A4B6-D4AB9487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E242-52F1-40CC-9DB5-D3D45C7701B8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061F02-60DA-4FB2-88A0-5B68C37E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A4E4F4-90CE-434A-AF74-2B3A8B6F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C3CD-BF0C-4285-8878-0152A6099D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471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kiyoshiLab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 descr="横線 (反転)"/>
          <p:cNvSpPr/>
          <p:nvPr/>
        </p:nvSpPr>
        <p:spPr>
          <a:xfrm>
            <a:off x="8932334" y="908050"/>
            <a:ext cx="2923119" cy="54737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6799" tIns="46799" rIns="46799" bIns="46799" anchor="ctr"/>
          <a:lstStyle/>
          <a:p>
            <a:endParaRPr sz="1800"/>
          </a:p>
        </p:txBody>
      </p:sp>
      <p:sp>
        <p:nvSpPr>
          <p:cNvPr id="15" name="Shape 15"/>
          <p:cNvSpPr/>
          <p:nvPr/>
        </p:nvSpPr>
        <p:spPr>
          <a:xfrm>
            <a:off x="423333" y="404813"/>
            <a:ext cx="8509000" cy="503238"/>
          </a:xfrm>
          <a:prstGeom prst="rect">
            <a:avLst/>
          </a:prstGeom>
          <a:gradFill>
            <a:gsLst>
              <a:gs pos="0">
                <a:srgbClr val="009999"/>
              </a:gs>
              <a:gs pos="100000">
                <a:srgbClr val="43B4B4"/>
              </a:gs>
            </a:gsLst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endParaRPr sz="1800"/>
          </a:p>
        </p:txBody>
      </p:sp>
      <p:sp>
        <p:nvSpPr>
          <p:cNvPr id="16" name="Shape 16"/>
          <p:cNvSpPr/>
          <p:nvPr/>
        </p:nvSpPr>
        <p:spPr>
          <a:xfrm>
            <a:off x="8932334" y="404813"/>
            <a:ext cx="2925233" cy="503238"/>
          </a:xfrm>
          <a:prstGeom prst="rect">
            <a:avLst/>
          </a:prstGeom>
          <a:gradFill>
            <a:gsLst>
              <a:gs pos="0">
                <a:srgbClr val="006666"/>
              </a:gs>
              <a:gs pos="100000">
                <a:srgbClr val="000606"/>
              </a:gs>
            </a:gsLst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endParaRPr sz="1800"/>
          </a:p>
        </p:txBody>
      </p:sp>
      <p:sp>
        <p:nvSpPr>
          <p:cNvPr id="17" name="Shape 17"/>
          <p:cNvSpPr/>
          <p:nvPr/>
        </p:nvSpPr>
        <p:spPr>
          <a:xfrm>
            <a:off x="423332" y="901700"/>
            <a:ext cx="11432120" cy="144463"/>
          </a:xfrm>
          <a:prstGeom prst="rect">
            <a:avLst/>
          </a:prstGeom>
          <a:gradFill>
            <a:gsLst>
              <a:gs pos="0">
                <a:srgbClr val="808080">
                  <a:alpha val="39998"/>
                </a:srgbClr>
              </a:gs>
              <a:gs pos="100000">
                <a:schemeClr val="accent3">
                  <a:lumOff val="44000"/>
                  <a:alpha val="39998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endParaRPr sz="1800"/>
          </a:p>
        </p:txBody>
      </p:sp>
      <p:sp>
        <p:nvSpPr>
          <p:cNvPr id="18" name="Shape 18"/>
          <p:cNvSpPr/>
          <p:nvPr/>
        </p:nvSpPr>
        <p:spPr>
          <a:xfrm>
            <a:off x="601132" y="3213100"/>
            <a:ext cx="8155520" cy="0"/>
          </a:xfrm>
          <a:prstGeom prst="line">
            <a:avLst/>
          </a:prstGeom>
          <a:ln>
            <a:solidFill>
              <a:srgbClr val="C0C0C0"/>
            </a:solidFill>
          </a:ln>
        </p:spPr>
        <p:txBody>
          <a:bodyPr lIns="46799" tIns="46799" rIns="46799" bIns="46799" anchor="ctr"/>
          <a:lstStyle/>
          <a:p>
            <a:endParaRPr sz="1800"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601136" y="2133600"/>
            <a:ext cx="8153401" cy="10795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sz="half" idx="1"/>
          </p:nvPr>
        </p:nvSpPr>
        <p:spPr>
          <a:xfrm>
            <a:off x="1223434" y="4032740"/>
            <a:ext cx="7708900" cy="23490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None/>
              <a:defRPr sz="2400"/>
            </a:lvl1pPr>
            <a:lvl2pPr marL="702128" indent="-244928">
              <a:spcBef>
                <a:spcPts val="500"/>
              </a:spcBef>
              <a:defRPr sz="2400"/>
            </a:lvl2pPr>
            <a:lvl3pPr marL="1143000" indent="-228600">
              <a:spcBef>
                <a:spcPts val="500"/>
              </a:spcBef>
              <a:defRPr sz="2400"/>
            </a:lvl3pPr>
            <a:lvl4pPr marL="1645920" indent="-274320">
              <a:spcBef>
                <a:spcPts val="500"/>
              </a:spcBef>
              <a:defRPr sz="2400"/>
            </a:lvl4pPr>
            <a:lvl5pPr marL="2103120" indent="-274320">
              <a:spcBef>
                <a:spcPts val="500"/>
              </a:spcBef>
              <a:defRPr sz="2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xfrm>
            <a:off x="58928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919236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kiyoshiLab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 descr="横線 (反転)"/>
          <p:cNvSpPr/>
          <p:nvPr/>
        </p:nvSpPr>
        <p:spPr>
          <a:xfrm>
            <a:off x="8932334" y="908050"/>
            <a:ext cx="2923119" cy="54737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6799" tIns="46799" rIns="46799" bIns="46799" anchor="ctr"/>
          <a:lstStyle/>
          <a:p>
            <a:endParaRPr sz="1800"/>
          </a:p>
        </p:txBody>
      </p:sp>
      <p:sp>
        <p:nvSpPr>
          <p:cNvPr id="15" name="Shape 15"/>
          <p:cNvSpPr/>
          <p:nvPr/>
        </p:nvSpPr>
        <p:spPr>
          <a:xfrm>
            <a:off x="423333" y="404813"/>
            <a:ext cx="8509000" cy="503238"/>
          </a:xfrm>
          <a:prstGeom prst="rect">
            <a:avLst/>
          </a:prstGeom>
          <a:gradFill>
            <a:gsLst>
              <a:gs pos="0">
                <a:srgbClr val="009999"/>
              </a:gs>
              <a:gs pos="100000">
                <a:srgbClr val="43B4B4"/>
              </a:gs>
            </a:gsLst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endParaRPr sz="1800"/>
          </a:p>
        </p:txBody>
      </p:sp>
      <p:sp>
        <p:nvSpPr>
          <p:cNvPr id="16" name="Shape 16"/>
          <p:cNvSpPr/>
          <p:nvPr/>
        </p:nvSpPr>
        <p:spPr>
          <a:xfrm>
            <a:off x="8932334" y="404813"/>
            <a:ext cx="2925233" cy="503238"/>
          </a:xfrm>
          <a:prstGeom prst="rect">
            <a:avLst/>
          </a:prstGeom>
          <a:gradFill>
            <a:gsLst>
              <a:gs pos="0">
                <a:srgbClr val="006666"/>
              </a:gs>
              <a:gs pos="100000">
                <a:srgbClr val="000606"/>
              </a:gs>
            </a:gsLst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endParaRPr sz="1800"/>
          </a:p>
        </p:txBody>
      </p:sp>
      <p:sp>
        <p:nvSpPr>
          <p:cNvPr id="17" name="Shape 17"/>
          <p:cNvSpPr/>
          <p:nvPr/>
        </p:nvSpPr>
        <p:spPr>
          <a:xfrm>
            <a:off x="423332" y="901700"/>
            <a:ext cx="11432120" cy="144463"/>
          </a:xfrm>
          <a:prstGeom prst="rect">
            <a:avLst/>
          </a:prstGeom>
          <a:gradFill>
            <a:gsLst>
              <a:gs pos="0">
                <a:srgbClr val="808080">
                  <a:alpha val="39998"/>
                </a:srgbClr>
              </a:gs>
              <a:gs pos="100000">
                <a:schemeClr val="accent3">
                  <a:lumOff val="44000"/>
                  <a:alpha val="39998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endParaRPr sz="1800"/>
          </a:p>
        </p:txBody>
      </p:sp>
      <p:sp>
        <p:nvSpPr>
          <p:cNvPr id="18" name="Shape 18"/>
          <p:cNvSpPr/>
          <p:nvPr/>
        </p:nvSpPr>
        <p:spPr>
          <a:xfrm>
            <a:off x="601132" y="3213100"/>
            <a:ext cx="8155520" cy="0"/>
          </a:xfrm>
          <a:prstGeom prst="line">
            <a:avLst/>
          </a:prstGeom>
          <a:ln>
            <a:solidFill>
              <a:srgbClr val="C0C0C0"/>
            </a:solidFill>
          </a:ln>
        </p:spPr>
        <p:txBody>
          <a:bodyPr lIns="46799" tIns="46799" rIns="46799" bIns="46799" anchor="ctr"/>
          <a:lstStyle/>
          <a:p>
            <a:endParaRPr sz="1800"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601136" y="2133600"/>
            <a:ext cx="8153401" cy="10795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sz="half" idx="1"/>
          </p:nvPr>
        </p:nvSpPr>
        <p:spPr>
          <a:xfrm>
            <a:off x="1223434" y="4032740"/>
            <a:ext cx="7708900" cy="23490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None/>
              <a:defRPr sz="2400"/>
            </a:lvl1pPr>
            <a:lvl2pPr marL="702128" indent="-244928">
              <a:spcBef>
                <a:spcPts val="500"/>
              </a:spcBef>
              <a:defRPr sz="2400"/>
            </a:lvl2pPr>
            <a:lvl3pPr marL="1143000" indent="-228600">
              <a:spcBef>
                <a:spcPts val="500"/>
              </a:spcBef>
              <a:defRPr sz="2400"/>
            </a:lvl3pPr>
            <a:lvl4pPr marL="1645920" indent="-274320">
              <a:spcBef>
                <a:spcPts val="500"/>
              </a:spcBef>
              <a:defRPr sz="2400"/>
            </a:lvl4pPr>
            <a:lvl5pPr marL="2103120" indent="-274320">
              <a:spcBef>
                <a:spcPts val="500"/>
              </a:spcBef>
              <a:defRPr sz="2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xfrm>
            <a:off x="8488175" y="6356350"/>
            <a:ext cx="249425" cy="24622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181578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kiyoshiLab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806749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1" cy="1362075"/>
          </a:xfrm>
          <a:prstGeom prst="rect">
            <a:avLst/>
          </a:prstGeom>
        </p:spPr>
        <p:txBody>
          <a:bodyPr anchor="t"/>
          <a:lstStyle>
            <a:lvl1pPr>
              <a:defRPr sz="4000" b="1" cap="all">
                <a:solidFill>
                  <a:srgbClr val="000000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141835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582083" y="1"/>
            <a:ext cx="11432117" cy="5762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sz="half" idx="1"/>
          </p:nvPr>
        </p:nvSpPr>
        <p:spPr>
          <a:xfrm>
            <a:off x="-1265767" y="-2706689"/>
            <a:ext cx="5384800" cy="4929189"/>
          </a:xfrm>
          <a:prstGeom prst="rect">
            <a:avLst/>
          </a:prstGeom>
        </p:spPr>
        <p:txBody>
          <a:bodyPr/>
          <a:lstStyle>
            <a:lvl3pPr marL="1234439" indent="-320039"/>
            <a:lvl4pPr marL="1727200" indent="-355600"/>
            <a:lvl5pPr marL="2184400" indent="-355600"/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109982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1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None/>
              <a:defRPr sz="2400" b="1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quarter" idx="13"/>
          </p:nvPr>
        </p:nvSpPr>
        <p:spPr>
          <a:xfrm>
            <a:off x="6193368" y="1535112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</a:lstStyle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663445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582083" y="1"/>
            <a:ext cx="11432117" cy="5762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751523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464869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CBF39-A9F4-4FBD-8D0D-E7C552D9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144F2E-E863-40A7-AE12-A08FD92FC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BD48F1-17D6-4105-A32D-16CD8464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E242-52F1-40CC-9DB5-D3D45C7701B8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746DC8-A97A-445A-935E-60784EE2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E53BD6-91B1-43E4-99A5-486A16E0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C3CD-BF0C-4285-8878-0152A6099D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986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5" cy="1162050"/>
          </a:xfrm>
          <a:prstGeom prst="rect">
            <a:avLst/>
          </a:prstGeom>
        </p:spPr>
        <p:txBody>
          <a:bodyPr anchor="b"/>
          <a:lstStyle>
            <a:lvl1pPr>
              <a:defRPr sz="2000" b="1">
                <a:solidFill>
                  <a:srgbClr val="000000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sz="half" idx="13"/>
          </p:nvPr>
        </p:nvSpPr>
        <p:spPr>
          <a:xfrm>
            <a:off x="609599" y="1435101"/>
            <a:ext cx="4011087" cy="4691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</a:lstStyle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5074686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>
              <a:defRPr sz="2000" b="1">
                <a:solidFill>
                  <a:srgbClr val="000000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91" name="Shape 91"/>
          <p:cNvSpPr>
            <a:spLocks noGrp="1"/>
          </p:cNvSpPr>
          <p:nvPr>
            <p:ph type="pic" sz="half" idx="13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2389718" y="5367338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88290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582083" y="1"/>
            <a:ext cx="11432117" cy="5762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714130" y="1189038"/>
            <a:ext cx="10972801" cy="4929189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5829968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8695267" y="-2706689"/>
            <a:ext cx="3318933" cy="492918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-1265766" y="-2706689"/>
            <a:ext cx="9757833" cy="4929189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6451703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11302520" y="6400414"/>
            <a:ext cx="279882" cy="27699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964655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1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xfrm>
            <a:off x="11302520" y="6400414"/>
            <a:ext cx="279882" cy="27699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0756343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1" cy="1362075"/>
          </a:xfrm>
          <a:prstGeom prst="rect">
            <a:avLst/>
          </a:prstGeom>
        </p:spPr>
        <p:txBody>
          <a:bodyPr anchor="t"/>
          <a:lstStyle>
            <a:lvl1pPr>
              <a:defRPr sz="4000" b="1" cap="all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xfrm>
            <a:off x="11302520" y="6400414"/>
            <a:ext cx="279882" cy="27699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084438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1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buFont typeface="Arial"/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buFont typeface="Arial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buFont typeface="Arial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buFont typeface="Arial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buFont typeface="Arial"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47" name="Shape 147"/>
          <p:cNvSpPr>
            <a:spLocks noGrp="1"/>
          </p:cNvSpPr>
          <p:nvPr>
            <p:ph type="sldNum" sz="quarter" idx="2"/>
          </p:nvPr>
        </p:nvSpPr>
        <p:spPr>
          <a:xfrm>
            <a:off x="11302520" y="6400414"/>
            <a:ext cx="279882" cy="27699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4951976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1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spcBef>
                <a:spcPts val="500"/>
              </a:spcBef>
              <a:buSz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spcBef>
                <a:spcPts val="500"/>
              </a:spcBef>
              <a:buSz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spcBef>
                <a:spcPts val="500"/>
              </a:spcBef>
              <a:buSz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spcBef>
                <a:spcPts val="500"/>
              </a:spcBef>
              <a:buSz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3"/>
          </p:nvPr>
        </p:nvSpPr>
        <p:spPr>
          <a:xfrm>
            <a:off x="6193368" y="1535112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 b="1">
                <a:latin typeface="Calibri"/>
                <a:cs typeface="Calibri"/>
                <a:sym typeface="Calibri"/>
              </a:defRPr>
            </a:lvl1pPr>
          </a:lstStyle>
          <a:p>
            <a:pPr marL="0" indent="0">
              <a:spcBef>
                <a:spcPts val="500"/>
              </a:spcBef>
              <a:buSz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xfrm>
            <a:off x="11302520" y="6400414"/>
            <a:ext cx="279882" cy="27699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6380705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1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xfrm>
            <a:off x="11302520" y="6400414"/>
            <a:ext cx="279882" cy="27699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376255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E0E74-1B65-4CBB-9F31-B1A31334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862C64-1DD5-4E0E-B54A-542915832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7BC7AC-0C93-41EB-B7D4-8CB00E48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E242-52F1-40CC-9DB5-D3D45C7701B8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CF9617-A28B-4A9C-A0DD-34A8A1C3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79C94C-7B6B-4705-AF1D-4C926448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C3CD-BF0C-4285-8878-0152A6099D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8448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xfrm>
            <a:off x="11302520" y="6400414"/>
            <a:ext cx="279882" cy="27699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0671932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5" cy="1162050"/>
          </a:xfrm>
          <a:prstGeom prst="rect">
            <a:avLst/>
          </a:prstGeom>
        </p:spPr>
        <p:txBody>
          <a:bodyPr anchor="b"/>
          <a:lstStyle>
            <a:lvl1pPr>
              <a:defRPr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sz="half" idx="13"/>
          </p:nvPr>
        </p:nvSpPr>
        <p:spPr>
          <a:xfrm>
            <a:off x="609599" y="1435101"/>
            <a:ext cx="4011087" cy="4691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>
                <a:latin typeface="Calibri"/>
                <a:cs typeface="Calibri"/>
                <a:sym typeface="Calibri"/>
              </a:defRPr>
            </a:lvl1pPr>
          </a:lstStyle>
          <a:p>
            <a:pPr marL="0" indent="0">
              <a:spcBef>
                <a:spcPts val="300"/>
              </a:spcBef>
              <a:buSz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xfrm>
            <a:off x="11302520" y="6400414"/>
            <a:ext cx="279882" cy="27699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020303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>
              <a:defRPr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90" name="Shape 190"/>
          <p:cNvSpPr>
            <a:spLocks noGrp="1"/>
          </p:cNvSpPr>
          <p:nvPr>
            <p:ph type="pic" sz="half" idx="13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"/>
          </p:nvPr>
        </p:nvSpPr>
        <p:spPr>
          <a:xfrm>
            <a:off x="2389718" y="5367338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spcBef>
                <a:spcPts val="300"/>
              </a:spcBef>
              <a:buSz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spcBef>
                <a:spcPts val="300"/>
              </a:spcBef>
              <a:buSz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spcBef>
                <a:spcPts val="300"/>
              </a:spcBef>
              <a:buSz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spcBef>
                <a:spcPts val="300"/>
              </a:spcBef>
              <a:buSz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92" name="Shape 192"/>
          <p:cNvSpPr>
            <a:spLocks noGrp="1"/>
          </p:cNvSpPr>
          <p:nvPr>
            <p:ph type="sldNum" sz="quarter" idx="2"/>
          </p:nvPr>
        </p:nvSpPr>
        <p:spPr>
          <a:xfrm>
            <a:off x="11302520" y="6400414"/>
            <a:ext cx="279882" cy="27699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833179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1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00" name="Shape 200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302520" y="6400414"/>
            <a:ext cx="279882" cy="27699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4967616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8839200" y="274638"/>
            <a:ext cx="2743200" cy="5851526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26400" cy="585152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10" name="Shape 210"/>
          <p:cNvSpPr>
            <a:spLocks noGrp="1"/>
          </p:cNvSpPr>
          <p:nvPr>
            <p:ph type="sldNum" sz="quarter" idx="2"/>
          </p:nvPr>
        </p:nvSpPr>
        <p:spPr>
          <a:xfrm>
            <a:off x="11302520" y="6400414"/>
            <a:ext cx="279882" cy="27699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215944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D44AE2-88E9-4733-9D1D-BD4FFB7D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38AE6B-10F2-401D-B08B-831869434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5F3927-5BE3-4A41-9B35-198BC7402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7E0CF2-2015-47CA-A67E-79721519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E242-52F1-40CC-9DB5-D3D45C7701B8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64A0EB-E7E3-4CD4-87C4-1374B4FE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ABCBF0-DDF8-44D4-B674-42E7DD6E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C3CD-BF0C-4285-8878-0152A6099D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52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8A1DB8-5E89-4CFD-812D-F694FD1D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A507CB-FE73-4858-B452-91C0F0E21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05FCF4-4B03-4608-9908-9DCB2BA7B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BCB48B-C54F-4102-B34D-F31F602D3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B595D9-0DD5-48A4-8C71-3A4DE2AD5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4861138-B7C8-4A0B-BA16-D216EBC6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E242-52F1-40CC-9DB5-D3D45C7701B8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C78C52-76A6-4642-B15D-95D740A8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DBA8F9-CDA5-477C-982D-504A30E9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C3CD-BF0C-4285-8878-0152A6099D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69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5A00B4-6EA1-4214-A825-BF2298FC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3B04F03-834D-4808-ADA9-AB06730C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E242-52F1-40CC-9DB5-D3D45C7701B8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ADCA2C-A68D-4991-B9FD-8C6D7D0B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AB3B1F-B18C-4BE6-B172-9D2D8A0E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C3CD-BF0C-4285-8878-0152A6099D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18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BB34319-96C4-48FC-A027-CE41B4DE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E242-52F1-40CC-9DB5-D3D45C7701B8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52B79F-4FA4-4D93-9F38-32150BAE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02E1AF-ED22-46AA-B11E-69F4568A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C3CD-BF0C-4285-8878-0152A6099D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66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85CE5-A608-497E-9120-4E6DEF92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001D0-65DB-44E9-99B1-5E1AB847C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7A4AB1-493D-4D47-93F7-1FB2FDF86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C5907D-2BC6-4FA3-8C3C-124FCACB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E242-52F1-40CC-9DB5-D3D45C7701B8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795BF7-AF09-4A5D-AA44-9D10D788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7917EE-DE15-4C78-9117-4A051C9D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C3CD-BF0C-4285-8878-0152A6099D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46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068757-8B4F-4F22-8159-1E8A205D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9675404-BAD4-48D6-AEE3-412604946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8E6D60-E0DD-42D7-B2B6-F23DBD8C1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F37666-8301-4114-9363-264D71DB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E242-52F1-40CC-9DB5-D3D45C7701B8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356FE3-721A-4BC1-A026-B5C508D7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6BBEE0-28B9-4465-A20F-F0CC3B1B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C3CD-BF0C-4285-8878-0152A6099D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8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0CDF4CB-9D86-40A0-9C63-57D5B717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6330FA-1F31-4ED2-9ED7-1DBC88DA4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50ABC6-295D-4F5C-964A-850020C77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2E242-52F1-40CC-9DB5-D3D45C7701B8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966439-C98F-43B3-A4C8-10A675382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1135FA-934F-46DA-AA36-F54A91DD6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2C3CD-BF0C-4285-8878-0152A6099D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94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23333" y="755651"/>
            <a:ext cx="8509000" cy="144463"/>
          </a:xfrm>
          <a:prstGeom prst="rect">
            <a:avLst/>
          </a:prstGeom>
          <a:gradFill>
            <a:gsLst>
              <a:gs pos="0">
                <a:srgbClr val="009999"/>
              </a:gs>
              <a:gs pos="100000">
                <a:srgbClr val="43B4B4"/>
              </a:gs>
            </a:gsLst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endParaRPr sz="1800"/>
          </a:p>
        </p:txBody>
      </p:sp>
      <p:sp>
        <p:nvSpPr>
          <p:cNvPr id="3" name="Shape 3" descr="横線 (反転)"/>
          <p:cNvSpPr/>
          <p:nvPr/>
        </p:nvSpPr>
        <p:spPr>
          <a:xfrm>
            <a:off x="8932334" y="914401"/>
            <a:ext cx="2923119" cy="274639"/>
          </a:xfrm>
          <a:prstGeom prst="rect">
            <a:avLst/>
          </a:prstGeom>
          <a:blipFill>
            <a:blip r:embed="rId24"/>
          </a:blipFill>
          <a:ln w="12700">
            <a:miter lim="400000"/>
          </a:ln>
        </p:spPr>
        <p:txBody>
          <a:bodyPr lIns="46799" tIns="46799" rIns="46799" bIns="46799" anchor="ctr"/>
          <a:lstStyle/>
          <a:p>
            <a:endParaRPr sz="1800"/>
          </a:p>
        </p:txBody>
      </p:sp>
      <p:sp>
        <p:nvSpPr>
          <p:cNvPr id="4" name="Shape 4"/>
          <p:cNvSpPr/>
          <p:nvPr/>
        </p:nvSpPr>
        <p:spPr>
          <a:xfrm>
            <a:off x="8932334" y="755651"/>
            <a:ext cx="2925233" cy="144463"/>
          </a:xfrm>
          <a:prstGeom prst="rect">
            <a:avLst/>
          </a:prstGeom>
          <a:gradFill>
            <a:gsLst>
              <a:gs pos="0">
                <a:srgbClr val="006666"/>
              </a:gs>
              <a:gs pos="100000">
                <a:srgbClr val="000606"/>
              </a:gs>
            </a:gsLst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endParaRPr sz="1800"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25777" y="171938"/>
            <a:ext cx="11432116" cy="576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25777" y="914335"/>
            <a:ext cx="11441103" cy="5376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11606027" y="6524625"/>
            <a:ext cx="249425" cy="24622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124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9FF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9FF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9FF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9FF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9FF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9FF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9FF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9FF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99FF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181100" marR="0" indent="-266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6916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488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060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632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20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9776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ja-JP" altLang="en-US" dirty="0"/>
              <a:t>副テーマ</a:t>
            </a:r>
            <a:r>
              <a:rPr lang="en-US" altLang="ja-JP" dirty="0" err="1"/>
              <a:t>samurAI</a:t>
            </a:r>
            <a:r>
              <a:rPr lang="ja-JP" altLang="en-US" dirty="0"/>
              <a:t>進捗報告</a:t>
            </a:r>
            <a:r>
              <a:rPr lang="en-US" altLang="ja-JP" dirty="0"/>
              <a:t>			</a:t>
            </a:r>
            <a:endParaRPr dirty="0"/>
          </a:p>
        </p:txBody>
      </p:sp>
      <p:sp>
        <p:nvSpPr>
          <p:cNvPr id="220" name="Shape 220"/>
          <p:cNvSpPr>
            <a:spLocks noGrp="1"/>
          </p:cNvSpPr>
          <p:nvPr>
            <p:ph type="body" sz="half" idx="1"/>
          </p:nvPr>
        </p:nvSpPr>
        <p:spPr>
          <a:xfrm>
            <a:off x="1223434" y="3644902"/>
            <a:ext cx="7708900" cy="273685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M1  </a:t>
            </a:r>
            <a:r>
              <a:rPr lang="en-US" altLang="ja-JP" dirty="0" err="1"/>
              <a:t>Kento</a:t>
            </a:r>
            <a:r>
              <a:rPr lang="en-US" altLang="ja-JP" dirty="0"/>
              <a:t> Tanaka</a:t>
            </a:r>
          </a:p>
          <a:p>
            <a:r>
              <a:rPr lang="en-US" altLang="ja-JP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79402723"/>
      </p:ext>
    </p:extLst>
  </p:cSld>
  <p:clrMapOvr>
    <a:masterClrMapping/>
  </p:clrMapOvr>
  <p:transition spd="med" advTm="315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今後の課題②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CD8BD7-7528-4621-8364-6F82D1F9B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現在のアルゴリズムでは、敵が同じ評価方法で動作を決定しているときは効果を発揮するが、そうでない場合も多い。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→レース序盤の敵の動きで、敵の動きを高精度で予測したい。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視界外のコース情報も知りたい。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→視界外をどのように想定するべきか？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同じアルゴリズムで、より処理時間を短くするための改善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7275266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6063DAA-180E-47BA-9926-1E3DD790DCAD}"/>
              </a:ext>
            </a:extLst>
          </p:cNvPr>
          <p:cNvSpPr txBox="1"/>
          <p:nvPr/>
        </p:nvSpPr>
        <p:spPr>
          <a:xfrm>
            <a:off x="1428309" y="1696825"/>
            <a:ext cx="871007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Thank you for your attention</a:t>
            </a:r>
            <a:endParaRPr kumimoji="0" lang="ja-JP" altLang="en-US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751120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全体の流れ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CD8BD7-7528-4621-8364-6F82D1F9B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777" y="1056294"/>
            <a:ext cx="11029051" cy="5453147"/>
          </a:xfrm>
        </p:spPr>
        <p:txBody>
          <a:bodyPr/>
          <a:lstStyle/>
          <a:p>
            <a:r>
              <a:rPr lang="ja-JP" altLang="en-US" b="1" dirty="0"/>
              <a:t>ゲームルール概要</a:t>
            </a:r>
            <a:endParaRPr lang="en-US" altLang="ja-JP" b="1" dirty="0"/>
          </a:p>
          <a:p>
            <a:pPr lvl="1"/>
            <a:r>
              <a:rPr lang="ja-JP" altLang="en-US" b="1" dirty="0"/>
              <a:t>去年のルール、今年度のルール関係なく共通ルール</a:t>
            </a:r>
            <a:endParaRPr lang="en-US" altLang="ja-JP" b="1" dirty="0"/>
          </a:p>
          <a:p>
            <a:pPr lvl="1"/>
            <a:endParaRPr lang="en-US" altLang="ja-JP" b="1" dirty="0"/>
          </a:p>
          <a:p>
            <a:r>
              <a:rPr lang="ja-JP" altLang="en-US" b="1" dirty="0"/>
              <a:t>このゲームのポイント</a:t>
            </a:r>
            <a:endParaRPr lang="en-US" altLang="ja-JP" b="1" dirty="0"/>
          </a:p>
          <a:p>
            <a:pPr lvl="1"/>
            <a:r>
              <a:rPr lang="ja-JP" altLang="en-US" b="1" dirty="0"/>
              <a:t>難しい箇所</a:t>
            </a:r>
            <a:endParaRPr lang="en-US" altLang="ja-JP" b="1" dirty="0"/>
          </a:p>
          <a:p>
            <a:pPr lvl="1"/>
            <a:endParaRPr lang="en-US" altLang="ja-JP" b="1" dirty="0"/>
          </a:p>
          <a:p>
            <a:r>
              <a:rPr lang="ja-JP" altLang="en-US" b="1" dirty="0"/>
              <a:t>現在までの進捗</a:t>
            </a:r>
            <a:endParaRPr lang="en-US" altLang="ja-JP" b="1" dirty="0"/>
          </a:p>
          <a:p>
            <a:endParaRPr lang="en-US" altLang="ja-JP" b="1" dirty="0"/>
          </a:p>
          <a:p>
            <a:r>
              <a:rPr lang="ja-JP" altLang="en-US" b="1" dirty="0"/>
              <a:t>今後の課題</a:t>
            </a:r>
            <a:endParaRPr lang="en-US" altLang="ja-JP" b="1" dirty="0"/>
          </a:p>
          <a:p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9196130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err="1"/>
              <a:t>SamurAI</a:t>
            </a:r>
            <a:r>
              <a:rPr lang="en-US" altLang="ja-JP" dirty="0"/>
              <a:t> Coding</a:t>
            </a:r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CD8BD7-7528-4621-8364-6F82D1F9B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AI</a:t>
            </a: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プログラムによって制御された自チーム、敵チーム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種類の</a:t>
            </a:r>
            <a:b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プレイヤー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AI</a:t>
            </a: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が毎ステップ毎に位置を変えていき、</a:t>
            </a:r>
            <a:b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障害物が混在するコース上で</a:t>
            </a:r>
            <a:b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ja-JP" altLang="en-US" dirty="0"/>
              <a:t>ゴールまでのタイムを競うレースゲーム</a:t>
            </a:r>
            <a:endParaRPr lang="en-US" altLang="ja-JP" dirty="0"/>
          </a:p>
          <a:p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indent="0">
              <a:buNone/>
            </a:pP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indent="0">
              <a:buNone/>
            </a:pP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indent="0">
              <a:buNone/>
            </a:pP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プレイヤー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AI</a:t>
            </a: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は視界を持っており</a:t>
            </a:r>
            <a:b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視界外の障害物を確認することはできない。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15428E5-FE6F-40CD-85D8-26B8FFAE3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701" y="2387101"/>
            <a:ext cx="2906597" cy="4298961"/>
          </a:xfrm>
          <a:prstGeom prst="rect">
            <a:avLst/>
          </a:prstGeom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F710C00B-C298-4F37-8BE1-C527ABCE3CB2}"/>
              </a:ext>
            </a:extLst>
          </p:cNvPr>
          <p:cNvSpPr/>
          <p:nvPr/>
        </p:nvSpPr>
        <p:spPr>
          <a:xfrm>
            <a:off x="6674179" y="4058699"/>
            <a:ext cx="1131217" cy="340733"/>
          </a:xfrm>
          <a:prstGeom prst="wedgeRectCallout">
            <a:avLst>
              <a:gd name="adj1" fmla="val 124167"/>
              <a:gd name="adj2" fmla="val 572219"/>
            </a:avLst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player</a:t>
            </a:r>
            <a:endParaRPr kumimoji="0" lang="ja-JP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C8E0C449-715D-4842-AD02-BBD1D6BE8656}"/>
              </a:ext>
            </a:extLst>
          </p:cNvPr>
          <p:cNvSpPr/>
          <p:nvPr/>
        </p:nvSpPr>
        <p:spPr>
          <a:xfrm>
            <a:off x="6674179" y="4058699"/>
            <a:ext cx="1131217" cy="340733"/>
          </a:xfrm>
          <a:prstGeom prst="wedgeRectCallout">
            <a:avLst>
              <a:gd name="adj1" fmla="val 289167"/>
              <a:gd name="adj2" fmla="val 608184"/>
            </a:avLst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player</a:t>
            </a:r>
            <a:endParaRPr kumimoji="0" lang="ja-JP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88233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プレイヤーの規定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CD8BD7-7528-4621-8364-6F82D1F9B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コース情報はゲームの開始時にゲーム管理プログラムから</a:t>
            </a:r>
            <a:b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各プレイヤー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AI</a:t>
            </a: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に出力される。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1"/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コース情報は、コースの長さ・幅、このコース上で設定される視界の長さ、プレイヤー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AI</a:t>
            </a: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に与えられる処理時間である。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457200" lvl="1" indent="0">
              <a:buNone/>
            </a:pP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→ルール上、プレイヤー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AI</a:t>
            </a: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が使用できる処理時間は各レース毎に異なり、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457200" lvl="1" indent="0">
              <a:buNone/>
            </a:pP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	</a:t>
            </a: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そのレース開始時まで確認できない。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457200" lvl="1" indent="0">
              <a:buNone/>
            </a:pP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プレイヤー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AI</a:t>
            </a: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の</a:t>
            </a:r>
            <a:r>
              <a:rPr lang="ja-JP" altLang="en-US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入力はコース情報、プレイヤー</a:t>
            </a:r>
            <a:r>
              <a:rPr lang="en-US" altLang="ja-JP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lang="ja-JP" altLang="en-US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敵・自分</a:t>
            </a:r>
            <a:r>
              <a:rPr lang="en-US" altLang="ja-JP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r>
              <a:rPr lang="ja-JP" altLang="en-US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の位置・速度</a:t>
            </a: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、</a:t>
            </a:r>
            <a:b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各ステップごとの</a:t>
            </a:r>
            <a:r>
              <a:rPr lang="ja-JP" altLang="en-US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出力は加速度</a:t>
            </a:r>
            <a:r>
              <a:rPr lang="en-US" altLang="ja-JP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lang="en-US" altLang="ja-JP" dirty="0" err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ax,ay</a:t>
            </a:r>
            <a:r>
              <a:rPr lang="en-US" altLang="ja-JP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のみで、</a:t>
            </a:r>
            <a:r>
              <a:rPr lang="en-US" altLang="ja-JP" dirty="0" err="1">
                <a:latin typeface="Meiryo" panose="020B0604030504040204" pitchFamily="34" charset="-128"/>
                <a:ea typeface="Meiryo" panose="020B0604030504040204" pitchFamily="34" charset="-128"/>
              </a:rPr>
              <a:t>ax,ay</a:t>
            </a: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ともに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-1,0,1</a:t>
            </a: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のどれか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lang="ja-JP" altLang="en-US" dirty="0" err="1">
                <a:latin typeface="Meiryo" panose="020B0604030504040204" pitchFamily="34" charset="-128"/>
                <a:ea typeface="Meiryo" panose="020B0604030504040204" pitchFamily="34" charset="-128"/>
              </a:rPr>
              <a:t>つを</a:t>
            </a: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選ぶ</a:t>
            </a:r>
            <a:b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→　プレイヤーは原則、急なブレーキは行えない。</a:t>
            </a:r>
            <a:b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後述する障害物の性質を利用して意図的に速度を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0</a:t>
            </a: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にすることは可能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b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ネットワーク通信は禁止。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2402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b="1" dirty="0"/>
              <a:t>このゲームのポイント①</a:t>
            </a:r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CD8BD7-7528-4621-8364-6F82D1F9B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作成したゲーム</a:t>
            </a:r>
            <a:r>
              <a:rPr lang="en-US" altLang="ja-JP" dirty="0"/>
              <a:t>AI</a:t>
            </a:r>
            <a:r>
              <a:rPr lang="ja-JP" altLang="en-US" dirty="0"/>
              <a:t>の優劣を評価するのが難しい</a:t>
            </a:r>
            <a:endParaRPr lang="en-US" altLang="ja-JP" dirty="0"/>
          </a:p>
          <a:p>
            <a:pPr lvl="1"/>
            <a:r>
              <a:rPr lang="ja-JP" altLang="en-US" dirty="0"/>
              <a:t>アルゴリズムによって、得意なステージ、苦手なステージが存在する。</a:t>
            </a:r>
            <a:endParaRPr lang="en-US" altLang="ja-JP" dirty="0"/>
          </a:p>
          <a:p>
            <a:pPr lvl="1"/>
            <a:r>
              <a:rPr lang="ja-JP" altLang="en-US" dirty="0"/>
              <a:t>決勝ではトーナメント形式、</a:t>
            </a:r>
            <a:r>
              <a:rPr lang="en-US" altLang="ja-JP" dirty="0"/>
              <a:t>1</a:t>
            </a:r>
            <a:r>
              <a:rPr lang="ja-JP" altLang="en-US" dirty="0"/>
              <a:t>ゲームで勝敗が決まる。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→これまでの作業では、特徴が異なる</a:t>
            </a:r>
            <a:r>
              <a:rPr lang="en-US" altLang="ja-JP" dirty="0"/>
              <a:t>10</a:t>
            </a:r>
            <a:r>
              <a:rPr lang="ja-JP" altLang="en-US" dirty="0"/>
              <a:t>種類の多様なステージにて、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そのすべてで対戦を行うことによって、</a:t>
            </a:r>
            <a:r>
              <a:rPr lang="en-US" altLang="ja-JP" dirty="0"/>
              <a:t>2</a:t>
            </a:r>
            <a:r>
              <a:rPr lang="ja-JP" altLang="en-US" dirty="0"/>
              <a:t>種類のゲーム</a:t>
            </a:r>
            <a:r>
              <a:rPr lang="en-US" altLang="ja-JP" dirty="0"/>
              <a:t>AI</a:t>
            </a:r>
            <a:r>
              <a:rPr lang="ja-JP" altLang="en-US" dirty="0"/>
              <a:t>の優劣を評価した。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視界外は障害物が多いと判断する場合、障害物が多いステージで有利。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視界外は障害物が少ないと判断する場合、障害物が少ないステージで有利。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222171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b="1" dirty="0"/>
              <a:t>このゲームのポイント②</a:t>
            </a:r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CD8BD7-7528-4621-8364-6F82D1F9B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自分プレイヤー</a:t>
            </a:r>
            <a:r>
              <a:rPr lang="en-US" altLang="ja-JP" dirty="0"/>
              <a:t>AI</a:t>
            </a:r>
            <a:r>
              <a:rPr lang="ja-JP" altLang="en-US" dirty="0"/>
              <a:t>の移動導線と敵プレイヤー</a:t>
            </a:r>
            <a:r>
              <a:rPr lang="en-US" altLang="ja-JP" dirty="0"/>
              <a:t>AI</a:t>
            </a:r>
            <a:r>
              <a:rPr lang="ja-JP" altLang="en-US" dirty="0"/>
              <a:t>の移動導線が交差する場合に、その状況によって優先権が決められており、優先権が無いほうのプレイヤーは移動できず速度も</a:t>
            </a:r>
            <a:r>
              <a:rPr lang="en-US" altLang="ja-JP" dirty="0"/>
              <a:t>0</a:t>
            </a:r>
            <a:r>
              <a:rPr lang="ja-JP" altLang="en-US" dirty="0"/>
              <a:t>に戻る。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→敵の行動も予測し、より良い選択を</a:t>
            </a:r>
            <a:r>
              <a:rPr lang="en-US" altLang="ja-JP" dirty="0"/>
              <a:t>….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プレイヤー</a:t>
            </a:r>
            <a:r>
              <a:rPr lang="en-US" altLang="ja-JP" dirty="0"/>
              <a:t>AI</a:t>
            </a:r>
            <a:r>
              <a:rPr lang="ja-JP" altLang="en-US" dirty="0"/>
              <a:t>が出力するのは</a:t>
            </a:r>
            <a:r>
              <a:rPr lang="en-US" altLang="ja-JP" dirty="0" err="1">
                <a:latin typeface="Meiryo" panose="020B0604030504040204" pitchFamily="34" charset="-128"/>
                <a:ea typeface="Meiryo" panose="020B0604030504040204" pitchFamily="34" charset="-128"/>
              </a:rPr>
              <a:t>ax,ay</a:t>
            </a: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ともに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-1,0,1</a:t>
            </a:r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のどれかとなる</a:t>
            </a:r>
            <a:r>
              <a:rPr lang="ja-JP" altLang="en-US" dirty="0"/>
              <a:t>加速度</a:t>
            </a:r>
            <a:r>
              <a:rPr lang="en-US" altLang="ja-JP" dirty="0"/>
              <a:t>(</a:t>
            </a:r>
            <a:r>
              <a:rPr lang="en-US" altLang="ja-JP" dirty="0" err="1"/>
              <a:t>ax,ay</a:t>
            </a:r>
            <a:r>
              <a:rPr lang="en-US" altLang="ja-JP" dirty="0"/>
              <a:t>)</a:t>
            </a:r>
            <a:r>
              <a:rPr lang="ja-JP" altLang="en-US" dirty="0"/>
              <a:t>のみ。視界は</a:t>
            </a:r>
            <a:r>
              <a:rPr lang="en-US" altLang="ja-JP" dirty="0"/>
              <a:t>y</a:t>
            </a:r>
            <a:r>
              <a:rPr lang="ja-JP" altLang="en-US" dirty="0"/>
              <a:t>軸方向のみ制限される。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→視界内の障害物を認識したうえで、ぶつからない最高速度を出し続けたい</a:t>
            </a:r>
            <a:r>
              <a:rPr lang="en-US" altLang="ja-JP" dirty="0"/>
              <a:t>…</a:t>
            </a:r>
          </a:p>
          <a:p>
            <a:pPr marL="0" indent="0">
              <a:buNone/>
            </a:pPr>
            <a:r>
              <a:rPr lang="ja-JP" altLang="en-US" dirty="0"/>
              <a:t>しかし、視界がほとんど与えられないようなステージも考えられる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97020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これまでの進捗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CD8BD7-7528-4621-8364-6F82D1F9B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動作環境、開発環境用意</a:t>
            </a:r>
            <a:r>
              <a:rPr lang="en-US" altLang="ja-JP" dirty="0"/>
              <a:t>(</a:t>
            </a:r>
            <a:r>
              <a:rPr lang="ja-JP" altLang="en-US" dirty="0"/>
              <a:t>プロジェクトの進め方含む</a:t>
            </a:r>
            <a:r>
              <a:rPr lang="en-US" altLang="ja-JP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公式から配布されているサンプル</a:t>
            </a:r>
            <a:r>
              <a:rPr lang="en-US" altLang="ja-JP" dirty="0"/>
              <a:t>AI</a:t>
            </a:r>
            <a:r>
              <a:rPr lang="ja-JP" altLang="en-US" dirty="0"/>
              <a:t>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ネット上で公開されていた出場者の</a:t>
            </a:r>
            <a:r>
              <a:rPr lang="en-US" altLang="ja-JP" dirty="0"/>
              <a:t>AI</a:t>
            </a:r>
            <a:r>
              <a:rPr lang="ja-JP" altLang="en-US" dirty="0"/>
              <a:t>について、</a:t>
            </a:r>
            <a:br>
              <a:rPr lang="en-US" altLang="ja-JP" dirty="0"/>
            </a:br>
            <a:r>
              <a:rPr lang="ja-JP" altLang="en-US" dirty="0"/>
              <a:t>　アルゴリズムを見たり、実行したりで評価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3.</a:t>
            </a:r>
            <a:r>
              <a:rPr lang="ja-JP" altLang="en-US" dirty="0"/>
              <a:t>　作成するゲーム</a:t>
            </a:r>
            <a:r>
              <a:rPr lang="en-US" altLang="ja-JP" dirty="0"/>
              <a:t>AI</a:t>
            </a:r>
            <a:r>
              <a:rPr lang="ja-JP" altLang="en-US" dirty="0"/>
              <a:t>の方向を決め実装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4.</a:t>
            </a:r>
            <a:r>
              <a:rPr lang="ja-JP" altLang="en-US" dirty="0"/>
              <a:t>　</a:t>
            </a:r>
            <a:r>
              <a:rPr lang="en-US" altLang="ja-JP" dirty="0"/>
              <a:t>3</a:t>
            </a:r>
            <a:r>
              <a:rPr lang="ja-JP" altLang="en-US" dirty="0"/>
              <a:t>で実装したプログラムを今年度のルール上に移植</a:t>
            </a:r>
            <a:endParaRPr lang="en-US" altLang="ja-JP" dirty="0"/>
          </a:p>
        </p:txBody>
      </p:sp>
      <p:sp>
        <p:nvSpPr>
          <p:cNvPr id="3" name="右大かっこ 2">
            <a:extLst>
              <a:ext uri="{FF2B5EF4-FFF2-40B4-BE49-F238E27FC236}">
                <a16:creationId xmlns:a16="http://schemas.microsoft.com/office/drawing/2014/main" id="{9BCD9697-9B09-40AD-87FB-F0C63C85EBFC}"/>
              </a:ext>
            </a:extLst>
          </p:cNvPr>
          <p:cNvSpPr/>
          <p:nvPr/>
        </p:nvSpPr>
        <p:spPr>
          <a:xfrm>
            <a:off x="8292293" y="1698380"/>
            <a:ext cx="424320" cy="2855864"/>
          </a:xfrm>
          <a:prstGeom prst="rightBracke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192E72A-F4FC-4203-8315-2C5BC7BBD433}"/>
              </a:ext>
            </a:extLst>
          </p:cNvPr>
          <p:cNvSpPr txBox="1"/>
          <p:nvPr/>
        </p:nvSpPr>
        <p:spPr>
          <a:xfrm>
            <a:off x="8971056" y="2906496"/>
            <a:ext cx="190409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去年の</a:t>
            </a:r>
            <a:endParaRPr kumimoji="0" lang="en-US" altLang="ja-JP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ルール上で</a:t>
            </a:r>
          </a:p>
        </p:txBody>
      </p:sp>
    </p:spTree>
    <p:extLst>
      <p:ext uri="{BB962C8B-B14F-4D97-AF65-F5344CB8AC3E}">
        <p14:creationId xmlns:p14="http://schemas.microsoft.com/office/powerpoint/2010/main" val="25936764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実装した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AI</a:t>
            </a:r>
            <a:r>
              <a:rPr kumimoji="1"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のおおまかな仕様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CD8BD7-7528-4621-8364-6F82D1F9B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2400" dirty="0"/>
              <a:t>昨年の決勝</a:t>
            </a:r>
            <a:r>
              <a:rPr lang="en-US" altLang="ja-JP" sz="2400" dirty="0"/>
              <a:t>8</a:t>
            </a:r>
            <a:r>
              <a:rPr lang="ja-JP" altLang="en-US" sz="2400" dirty="0"/>
              <a:t>位の</a:t>
            </a:r>
            <a:r>
              <a:rPr lang="en-US" altLang="ja-JP" sz="2400" dirty="0"/>
              <a:t>AI</a:t>
            </a:r>
            <a:r>
              <a:rPr lang="ja-JP" altLang="en-US" sz="2400" dirty="0"/>
              <a:t>に、</a:t>
            </a:r>
            <a:r>
              <a:rPr lang="en-US" altLang="ja-JP" sz="2400" dirty="0"/>
              <a:t>10</a:t>
            </a:r>
            <a:r>
              <a:rPr lang="ja-JP" altLang="en-US" sz="2400" dirty="0"/>
              <a:t>種類のコースで対戦した場合、ぎりぎり勝ち越す程度の性能。</a:t>
            </a:r>
            <a:endParaRPr lang="en-US" altLang="ja-JP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3FE7BC-A2F3-40EB-833E-766E08C49444}"/>
              </a:ext>
            </a:extLst>
          </p:cNvPr>
          <p:cNvSpPr/>
          <p:nvPr/>
        </p:nvSpPr>
        <p:spPr>
          <a:xfrm>
            <a:off x="644877" y="1362677"/>
            <a:ext cx="2290440" cy="1325618"/>
          </a:xfrm>
          <a:prstGeom prst="rect">
            <a:avLst/>
          </a:prstGeom>
          <a:solidFill>
            <a:schemeClr val="accent5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コストマップ</a:t>
            </a:r>
            <a:endParaRPr kumimoji="0" lang="en-US" altLang="ja-JP" sz="1600" dirty="0">
              <a:solidFill>
                <a:srgbClr val="000000"/>
              </a:solidFill>
              <a:latin typeface="+mj-lt"/>
              <a:ea typeface="+mj-ea"/>
              <a:cs typeface="+mj-cs"/>
              <a:sym typeface="Arial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--------------------------------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ターン毎に視界内の</a:t>
            </a:r>
            <a:endParaRPr kumimoji="0" lang="en-US" altLang="ja-JP" sz="1600" dirty="0">
              <a:solidFill>
                <a:srgbClr val="000000"/>
              </a:solidFill>
              <a:latin typeface="+mj-lt"/>
              <a:ea typeface="+mj-ea"/>
              <a:cs typeface="+mj-cs"/>
              <a:sym typeface="Arial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障害物からコストマップを生成。</a:t>
            </a:r>
            <a:endParaRPr kumimoji="0" lang="en-US" altLang="ja-JP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9740923-7C71-429B-8D3D-F44ED3B26815}"/>
              </a:ext>
            </a:extLst>
          </p:cNvPr>
          <p:cNvSpPr/>
          <p:nvPr/>
        </p:nvSpPr>
        <p:spPr>
          <a:xfrm>
            <a:off x="5015659" y="3750088"/>
            <a:ext cx="2803856" cy="833176"/>
          </a:xfrm>
          <a:prstGeom prst="rect">
            <a:avLst/>
          </a:prstGeom>
          <a:solidFill>
            <a:schemeClr val="accent5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αβ</a:t>
            </a:r>
            <a:r>
              <a:rPr kumimoji="0" lang="ja-JP" alt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法により行動決定</a:t>
            </a:r>
            <a:endParaRPr kumimoji="0" lang="en-US" altLang="ja-JP" sz="1600" dirty="0">
              <a:solidFill>
                <a:srgbClr val="000000"/>
              </a:solidFill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---------------------------------------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深さは</a:t>
            </a:r>
            <a:r>
              <a:rPr kumimoji="0" lang="en-US" altLang="ja-JP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4</a:t>
            </a:r>
            <a:r>
              <a:rPr kumimoji="0" lang="ja-JP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ステップ先まで</a:t>
            </a:r>
            <a:endParaRPr kumimoji="0" lang="en-US" altLang="ja-JP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BF5048C-CC3D-479C-AF65-8F93036CF5F6}"/>
              </a:ext>
            </a:extLst>
          </p:cNvPr>
          <p:cNvSpPr/>
          <p:nvPr/>
        </p:nvSpPr>
        <p:spPr>
          <a:xfrm>
            <a:off x="4941670" y="1011686"/>
            <a:ext cx="2803856" cy="1079397"/>
          </a:xfrm>
          <a:prstGeom prst="rect">
            <a:avLst/>
          </a:prstGeom>
          <a:solidFill>
            <a:schemeClr val="accent5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評価関数</a:t>
            </a:r>
            <a:endParaRPr kumimoji="0" lang="en-US" altLang="ja-JP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---------------------------------------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コストマップを利用し、</a:t>
            </a:r>
            <a:endParaRPr kumimoji="0" lang="en-US" altLang="ja-JP" sz="1600" dirty="0">
              <a:solidFill>
                <a:srgbClr val="000000"/>
              </a:solidFill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各経路を評価</a:t>
            </a:r>
            <a:endParaRPr kumimoji="0" lang="ja-JP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16A5DA8-D6C1-40C7-80B0-919ABE0699B7}"/>
              </a:ext>
            </a:extLst>
          </p:cNvPr>
          <p:cNvSpPr/>
          <p:nvPr/>
        </p:nvSpPr>
        <p:spPr>
          <a:xfrm>
            <a:off x="2985030" y="1632697"/>
            <a:ext cx="1932364" cy="319596"/>
          </a:xfrm>
          <a:prstGeom prst="rightArrow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7E2227EF-7AFB-49CF-8AD4-5959F4ABB091}"/>
              </a:ext>
            </a:extLst>
          </p:cNvPr>
          <p:cNvSpPr/>
          <p:nvPr/>
        </p:nvSpPr>
        <p:spPr>
          <a:xfrm rot="5400000">
            <a:off x="5610949" y="2714856"/>
            <a:ext cx="1626581" cy="443883"/>
          </a:xfrm>
          <a:prstGeom prst="rightArrow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33D0B321-4E80-49F9-8C24-344B7FD5E273}"/>
              </a:ext>
            </a:extLst>
          </p:cNvPr>
          <p:cNvSpPr/>
          <p:nvPr/>
        </p:nvSpPr>
        <p:spPr>
          <a:xfrm>
            <a:off x="8658350" y="2436755"/>
            <a:ext cx="2864984" cy="1325618"/>
          </a:xfrm>
          <a:prstGeom prst="wedgeRectCallout">
            <a:avLst>
              <a:gd name="adj1" fmla="val -88737"/>
              <a:gd name="adj2" fmla="val 51915"/>
            </a:avLst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現状のアルゴリズムでは、</a:t>
            </a:r>
            <a:endParaRPr kumimoji="0" lang="en-US" altLang="ja-JP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5</a:t>
            </a:r>
            <a:r>
              <a:rPr kumimoji="0" lang="ja-JP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ステップ以上に設定すると、公式が</a:t>
            </a:r>
            <a:r>
              <a:rPr kumimoji="0" lang="ja-JP" alt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サンプル</a:t>
            </a:r>
            <a:r>
              <a:rPr kumimoji="0" lang="ja-JP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で用意したコースのほとんどで</a:t>
            </a:r>
            <a:endParaRPr kumimoji="0" lang="en-US" altLang="ja-JP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処理時間が不足する</a:t>
            </a:r>
          </a:p>
        </p:txBody>
      </p:sp>
    </p:spTree>
    <p:extLst>
      <p:ext uri="{BB962C8B-B14F-4D97-AF65-F5344CB8AC3E}">
        <p14:creationId xmlns:p14="http://schemas.microsoft.com/office/powerpoint/2010/main" val="39974446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今後の課題①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CD8BD7-7528-4621-8364-6F82D1F9B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導入しているコストマップ、評価関数は直感的に良いと思われる</a:t>
            </a:r>
            <a:r>
              <a:rPr lang="en-US" altLang="ja-JP" dirty="0"/>
              <a:t>or</a:t>
            </a:r>
            <a:br>
              <a:rPr lang="en-US" altLang="ja-JP" dirty="0"/>
            </a:br>
            <a:r>
              <a:rPr lang="ja-JP" altLang="en-US" dirty="0"/>
              <a:t>サンプルや他の</a:t>
            </a:r>
            <a:r>
              <a:rPr lang="en-US" altLang="ja-JP" dirty="0"/>
              <a:t>AI</a:t>
            </a:r>
            <a:r>
              <a:rPr lang="ja-JP" altLang="en-US" dirty="0"/>
              <a:t>で実装していたものの流用。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→良いコストマップ、良い評価関数とは？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探索深さは</a:t>
            </a:r>
            <a:r>
              <a:rPr lang="en-US" altLang="ja-JP" dirty="0"/>
              <a:t>4</a:t>
            </a:r>
            <a:r>
              <a:rPr lang="ja-JP" altLang="en-US" dirty="0"/>
              <a:t>で固定しているが、コースや敵</a:t>
            </a:r>
            <a:r>
              <a:rPr lang="en-US" altLang="ja-JP" dirty="0"/>
              <a:t>AI</a:t>
            </a:r>
            <a:r>
              <a:rPr lang="ja-JP" altLang="en-US" dirty="0"/>
              <a:t>によっては処理時間が足りない</a:t>
            </a:r>
            <a:r>
              <a:rPr lang="en-US" altLang="ja-JP" dirty="0"/>
              <a:t>or</a:t>
            </a:r>
            <a:r>
              <a:rPr lang="ja-JP" altLang="en-US" dirty="0"/>
              <a:t>余るケースがある。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→余るならより深く探索したい、足りないくらいならより浅く探索して性能落としてでもゴールしたほうがまし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→動的に深さを変更するには？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2663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ol11-s-2">
  <a:themeElements>
    <a:clrScheme name="cool11-s-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cool11-s-2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ool11-s-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6915</TotalTime>
  <Words>573</Words>
  <Application>Microsoft Office PowerPoint</Application>
  <PresentationFormat>ワイド画面</PresentationFormat>
  <Paragraphs>123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Meiryo</vt:lpstr>
      <vt:lpstr>游ゴシック</vt:lpstr>
      <vt:lpstr>游ゴシック Light</vt:lpstr>
      <vt:lpstr>Arial</vt:lpstr>
      <vt:lpstr>Calibri</vt:lpstr>
      <vt:lpstr>Helvetica</vt:lpstr>
      <vt:lpstr>Office テーマ</vt:lpstr>
      <vt:lpstr>cool11-s-2</vt:lpstr>
      <vt:lpstr>副テーマsamurAI進捗報告   </vt:lpstr>
      <vt:lpstr>全体の流れ</vt:lpstr>
      <vt:lpstr>SamurAI Coding</vt:lpstr>
      <vt:lpstr>プレイヤーの規定</vt:lpstr>
      <vt:lpstr>このゲームのポイント①</vt:lpstr>
      <vt:lpstr>このゲームのポイント②</vt:lpstr>
      <vt:lpstr>これまでの進捗</vt:lpstr>
      <vt:lpstr>実装したAIのおおまかな仕様</vt:lpstr>
      <vt:lpstr>今後の課題①</vt:lpstr>
      <vt:lpstr>今後の課題②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KentoTanaka</dc:creator>
  <cp:lastModifiedBy>田中 健人</cp:lastModifiedBy>
  <cp:revision>96</cp:revision>
  <dcterms:created xsi:type="dcterms:W3CDTF">2018-07-02T18:14:10Z</dcterms:created>
  <dcterms:modified xsi:type="dcterms:W3CDTF">2018-10-24T10:48:07Z</dcterms:modified>
</cp:coreProperties>
</file>