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9926638" cy="679767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85" userDrawn="1">
          <p15:clr>
            <a:srgbClr val="A4A3A4"/>
          </p15:clr>
        </p15:guide>
        <p15:guide id="2" pos="5534" userDrawn="1">
          <p15:clr>
            <a:srgbClr val="A4A3A4"/>
          </p15:clr>
        </p15:guide>
        <p15:guide id="3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E31"/>
    <a:srgbClr val="EC3483"/>
    <a:srgbClr val="000000"/>
    <a:srgbClr val="58B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4" autoAdjust="0"/>
    <p:restoredTop sz="94743" autoAdjust="0"/>
  </p:normalViewPr>
  <p:slideViewPr>
    <p:cSldViewPr snapToGrid="0" showGuides="1">
      <p:cViewPr varScale="1">
        <p:scale>
          <a:sx n="80" d="100"/>
          <a:sy n="80" d="100"/>
        </p:scale>
        <p:origin x="795" y="51"/>
      </p:cViewPr>
      <p:guideLst>
        <p:guide orient="horz" pos="1185"/>
        <p:guide pos="5534"/>
        <p:guide pos="5759"/>
      </p:guideLst>
    </p:cSldViewPr>
  </p:slideViewPr>
  <p:outlineViewPr>
    <p:cViewPr>
      <p:scale>
        <a:sx n="33" d="100"/>
        <a:sy n="33" d="100"/>
      </p:scale>
      <p:origin x="0" y="-1403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432" y="24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ADCE6-8FE7-4979-AFBC-D442466F1142}" type="datetimeFigureOut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2799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0B4AE-3655-4E61-8557-D63BBD0BD0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985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2799" y="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9AD19-67C7-4BD3-AAF1-C44639062CC2}" type="datetimeFigureOut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9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6456613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2799" y="6456613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488B-429E-4E04-A43B-5C196DC81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783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01905" y="2011681"/>
            <a:ext cx="7581700" cy="577516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77B1-66E5-40DD-9488-33EA154D9BC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4389122" y="4456496"/>
            <a:ext cx="3994483" cy="88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　</a:t>
            </a:r>
            <a:r>
              <a:rPr kumimoji="1" lang="en-US" altLang="ja-JP" dirty="0"/>
              <a:t>	      M1   </a:t>
            </a:r>
            <a:r>
              <a:rPr kumimoji="1" lang="ja-JP" altLang="en-US" dirty="0"/>
              <a:t>山内</a:t>
            </a:r>
            <a:r>
              <a:rPr kumimoji="1" lang="ja-JP" altLang="en-US" baseline="0" dirty="0"/>
              <a:t> </a:t>
            </a:r>
            <a:r>
              <a:rPr kumimoji="1" lang="ja-JP" altLang="en-US" dirty="0"/>
              <a:t>拓磨</a:t>
            </a:r>
          </a:p>
        </p:txBody>
      </p:sp>
      <p:pic>
        <p:nvPicPr>
          <p:cNvPr id="24" name="図 23"/>
          <p:cNvPicPr>
            <a:picLocks noChangeAspect="1"/>
          </p:cNvPicPr>
          <p:nvPr userDrawn="1"/>
        </p:nvPicPr>
        <p:blipFill rotWithShape="1">
          <a:blip r:embed="rId2"/>
          <a:srcRect r="48714" b="12975"/>
          <a:stretch/>
        </p:blipFill>
        <p:spPr>
          <a:xfrm flipV="1">
            <a:off x="5295153" y="4755096"/>
            <a:ext cx="2677322" cy="659096"/>
          </a:xfrm>
          <a:prstGeom prst="rect">
            <a:avLst/>
          </a:prstGeom>
        </p:spPr>
      </p:pic>
      <p:sp>
        <p:nvSpPr>
          <p:cNvPr id="27" name="正方形/長方形 26"/>
          <p:cNvSpPr/>
          <p:nvPr userDrawn="1"/>
        </p:nvSpPr>
        <p:spPr>
          <a:xfrm rot="5400000">
            <a:off x="24517" y="2360834"/>
            <a:ext cx="1260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18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01905" y="2011681"/>
            <a:ext cx="7581700" cy="577516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77B1-66E5-40DD-9488-33EA154D9BC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4389122" y="4456496"/>
            <a:ext cx="3994483" cy="88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　</a:t>
            </a:r>
            <a:r>
              <a:rPr kumimoji="1" lang="en-US" altLang="ja-JP" dirty="0"/>
              <a:t>	           </a:t>
            </a:r>
            <a:r>
              <a:rPr kumimoji="1" lang="ja-JP" altLang="en-US" dirty="0"/>
              <a:t>山内</a:t>
            </a:r>
            <a:r>
              <a:rPr kumimoji="1" lang="ja-JP" altLang="en-US" baseline="0" dirty="0"/>
              <a:t> </a:t>
            </a:r>
            <a:r>
              <a:rPr kumimoji="1" lang="ja-JP" altLang="en-US" dirty="0"/>
              <a:t>拓磨</a:t>
            </a:r>
          </a:p>
        </p:txBody>
      </p:sp>
      <p:sp>
        <p:nvSpPr>
          <p:cNvPr id="27" name="正方形/長方形 26"/>
          <p:cNvSpPr/>
          <p:nvPr userDrawn="1"/>
        </p:nvSpPr>
        <p:spPr>
          <a:xfrm rot="5400000">
            <a:off x="24517" y="2360834"/>
            <a:ext cx="1260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81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円 14"/>
          <p:cNvSpPr/>
          <p:nvPr userDrawn="1"/>
        </p:nvSpPr>
        <p:spPr>
          <a:xfrm flipH="1">
            <a:off x="-539012" y="0"/>
            <a:ext cx="1068408" cy="1260909"/>
          </a:xfrm>
          <a:prstGeom prst="pie">
            <a:avLst>
              <a:gd name="adj1" fmla="val 10799993"/>
              <a:gd name="adj2" fmla="val 161672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45770" y="39600"/>
            <a:ext cx="7100436" cy="577517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kumimoji="1" lang="en-US" altLang="ja-JP" dirty="0"/>
              <a:t>Index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45770" y="6388269"/>
            <a:ext cx="3086100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 hasCustomPrompt="1"/>
          </p:nvPr>
        </p:nvSpPr>
        <p:spPr>
          <a:xfrm>
            <a:off x="446088" y="904875"/>
            <a:ext cx="8274400" cy="5313045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 sz="3200"/>
            </a:lvl1pPr>
          </a:lstStyle>
          <a:p>
            <a:pPr lvl="0"/>
            <a:r>
              <a:rPr kumimoji="1" lang="ja-JP" altLang="en-US" dirty="0"/>
              <a:t>見出し</a:t>
            </a:r>
          </a:p>
          <a:p>
            <a:pPr lvl="0"/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616017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4808" y="6285865"/>
            <a:ext cx="2988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6156000" y="6285865"/>
            <a:ext cx="298800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3089288" y="6285865"/>
            <a:ext cx="2988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 10"/>
          <p:cNvSpPr/>
          <p:nvPr userDrawn="1"/>
        </p:nvSpPr>
        <p:spPr>
          <a:xfrm>
            <a:off x="8703315" y="6417315"/>
            <a:ext cx="900000" cy="900000"/>
          </a:xfrm>
          <a:prstGeom prst="pie">
            <a:avLst>
              <a:gd name="adj1" fmla="val 10899842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792732" y="6524793"/>
            <a:ext cx="343501" cy="333207"/>
          </a:xfrm>
        </p:spPr>
        <p:txBody>
          <a:bodyPr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fld id="{BFDA77B1-66E5-40DD-9488-33EA154D9BC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75884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97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円 5"/>
          <p:cNvSpPr/>
          <p:nvPr userDrawn="1"/>
        </p:nvSpPr>
        <p:spPr>
          <a:xfrm>
            <a:off x="8703315" y="6417315"/>
            <a:ext cx="900000" cy="900000"/>
          </a:xfrm>
          <a:prstGeom prst="pie">
            <a:avLst>
              <a:gd name="adj1" fmla="val 10899842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45770" y="38500"/>
            <a:ext cx="7100436" cy="577517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45770" y="6388269"/>
            <a:ext cx="3086100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720488" y="6524793"/>
            <a:ext cx="415745" cy="333207"/>
          </a:xfrm>
        </p:spPr>
        <p:txBody>
          <a:bodyPr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fld id="{BFDA77B1-66E5-40DD-9488-33EA154D9BC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/>
          </p:nvPr>
        </p:nvSpPr>
        <p:spPr>
          <a:xfrm>
            <a:off x="446088" y="904875"/>
            <a:ext cx="8274400" cy="54038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  <a:defRPr sz="2800"/>
            </a:lvl1pPr>
          </a:lstStyle>
          <a:p>
            <a:pPr lvl="0"/>
            <a:endParaRPr kumimoji="1" lang="en-US" altLang="ja-JP" dirty="0"/>
          </a:p>
        </p:txBody>
      </p:sp>
      <p:sp>
        <p:nvSpPr>
          <p:cNvPr id="8" name="円 7"/>
          <p:cNvSpPr/>
          <p:nvPr userDrawn="1"/>
        </p:nvSpPr>
        <p:spPr>
          <a:xfrm flipH="1">
            <a:off x="-539012" y="0"/>
            <a:ext cx="1068408" cy="1260909"/>
          </a:xfrm>
          <a:prstGeom prst="pie">
            <a:avLst>
              <a:gd name="adj1" fmla="val 10799993"/>
              <a:gd name="adj2" fmla="val 161672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616017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4808" y="6285865"/>
            <a:ext cx="2988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156000" y="6285865"/>
            <a:ext cx="298800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089288" y="6285865"/>
            <a:ext cx="2988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8939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974" userDrawn="1">
          <p15:clr>
            <a:srgbClr val="FBAE40"/>
          </p15:clr>
        </p15:guide>
        <p15:guide id="2" pos="27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A77B1-66E5-40DD-9488-33EA154D9B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57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1" r:id="rId3"/>
    <p:sldLayoutId id="2147483649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A344BB-1E4F-4873-B26B-0AD372A8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05" y="1769035"/>
            <a:ext cx="7581700" cy="820162"/>
          </a:xfrm>
        </p:spPr>
        <p:txBody>
          <a:bodyPr/>
          <a:lstStyle/>
          <a:p>
            <a:r>
              <a:rPr lang="ja-JP" altLang="en-US" dirty="0"/>
              <a:t>副テーマ進捗報告 </a:t>
            </a:r>
            <a:r>
              <a:rPr lang="en-US" altLang="ja-JP" dirty="0"/>
              <a:t>: </a:t>
            </a:r>
            <a:br>
              <a:rPr lang="en-US" altLang="ja-JP" dirty="0"/>
            </a:br>
            <a:r>
              <a:rPr lang="en-US" altLang="ja-JP" dirty="0" err="1"/>
              <a:t>SamurAI</a:t>
            </a:r>
            <a:r>
              <a:rPr lang="en-US" altLang="ja-JP" dirty="0"/>
              <a:t> Coding 2018-2019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CB5E28D-705B-4A7F-A9A9-2F642DD9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77B1-66E5-40DD-9488-33EA154D9BC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32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4F620D-9E14-45CE-8EED-2AB37B95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" y="38500"/>
            <a:ext cx="7100436" cy="577517"/>
          </a:xfrm>
        </p:spPr>
        <p:txBody>
          <a:bodyPr/>
          <a:lstStyle/>
          <a:p>
            <a:r>
              <a:rPr kumimoji="1" lang="en-US" altLang="ja-JP"/>
              <a:t>SamurAI Coding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19F2BFF-BAEC-4796-AC9A-3992490D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0488" y="6524793"/>
            <a:ext cx="415745" cy="333207"/>
          </a:xfrm>
        </p:spPr>
        <p:txBody>
          <a:bodyPr/>
          <a:lstStyle/>
          <a:p>
            <a:fld id="{BFDA77B1-66E5-40DD-9488-33EA154D9BCF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AC66E5-853B-4043-8DBF-F1DA61537D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6088" y="904875"/>
            <a:ext cx="8274400" cy="5403850"/>
          </a:xfrm>
        </p:spPr>
        <p:txBody>
          <a:bodyPr/>
          <a:lstStyle/>
          <a:p>
            <a:r>
              <a:rPr kumimoji="1" lang="ja-JP" altLang="en-US" dirty="0"/>
              <a:t>・２人のプレイヤが障害物のあるコース上を</a:t>
            </a:r>
            <a:r>
              <a:rPr kumimoji="1" lang="en-US" altLang="ja-JP" dirty="0"/>
              <a:t>	</a:t>
            </a:r>
            <a:r>
              <a:rPr kumimoji="1" lang="ja-JP" altLang="en-US" dirty="0"/>
              <a:t>　　</a:t>
            </a:r>
            <a:r>
              <a:rPr kumimoji="1" lang="ja-JP" altLang="en-US" dirty="0">
                <a:solidFill>
                  <a:schemeClr val="bg1"/>
                </a:solidFill>
              </a:rPr>
              <a:t>＿</a:t>
            </a:r>
            <a:r>
              <a:rPr kumimoji="1" lang="ja-JP" altLang="en-US" dirty="0"/>
              <a:t>ステップごとに加速・減速しながらゴール</a:t>
            </a:r>
            <a:r>
              <a:rPr lang="ja-JP" altLang="en-US" dirty="0"/>
              <a:t>に</a:t>
            </a:r>
            <a:r>
              <a:rPr kumimoji="1" lang="ja-JP" altLang="en-US" dirty="0"/>
              <a:t>　</a:t>
            </a:r>
            <a:r>
              <a:rPr kumimoji="1" lang="ja-JP" altLang="en-US" dirty="0">
                <a:solidFill>
                  <a:schemeClr val="bg1"/>
                </a:solidFill>
              </a:rPr>
              <a:t>＿</a:t>
            </a:r>
            <a:r>
              <a:rPr kumimoji="1" lang="ja-JP" altLang="en-US" dirty="0"/>
              <a:t>到達するステップ数を競う</a:t>
            </a:r>
            <a:endParaRPr kumimoji="1" lang="en-US" altLang="ja-JP" dirty="0"/>
          </a:p>
          <a:p>
            <a:r>
              <a:rPr lang="ja-JP" altLang="en-US" dirty="0"/>
              <a:t>・プレイヤの制御は</a:t>
            </a:r>
            <a:r>
              <a:rPr lang="en-US" altLang="ja-JP" dirty="0"/>
              <a:t>AI</a:t>
            </a:r>
            <a:r>
              <a:rPr lang="ja-JP" altLang="en-US" dirty="0"/>
              <a:t>が行い、ステップごとに　</a:t>
            </a:r>
            <a:r>
              <a:rPr lang="ja-JP" altLang="en-US" dirty="0">
                <a:solidFill>
                  <a:schemeClr val="bg1"/>
                </a:solidFill>
              </a:rPr>
              <a:t>＿</a:t>
            </a:r>
            <a:r>
              <a:rPr lang="ja-JP" altLang="en-US" dirty="0"/>
              <a:t>加速度を決定する</a:t>
            </a:r>
            <a:endParaRPr lang="en-US" altLang="ja-JP" dirty="0"/>
          </a:p>
          <a:p>
            <a:r>
              <a:rPr kumimoji="1" lang="ja-JP" altLang="en-US" dirty="0"/>
              <a:t>・プレイヤには視界内の障害物の</a:t>
            </a:r>
            <a:r>
              <a:rPr lang="en-US" altLang="ja-JP" dirty="0"/>
              <a:t>				</a:t>
            </a:r>
            <a:r>
              <a:rPr lang="ja-JP" altLang="en-US" dirty="0">
                <a:solidFill>
                  <a:schemeClr val="bg1"/>
                </a:solidFill>
              </a:rPr>
              <a:t>＿＿</a:t>
            </a:r>
            <a:r>
              <a:rPr kumimoji="1" lang="ja-JP" altLang="en-US" dirty="0"/>
              <a:t>情報が与えられ、ステップ毎に</a:t>
            </a:r>
            <a:r>
              <a:rPr lang="en-US" altLang="ja-JP" dirty="0"/>
              <a:t>				</a:t>
            </a:r>
            <a:r>
              <a:rPr lang="ja-JP" altLang="en-US" dirty="0">
                <a:solidFill>
                  <a:schemeClr val="bg1"/>
                </a:solidFill>
              </a:rPr>
              <a:t>＿＿</a:t>
            </a:r>
            <a:r>
              <a:rPr lang="ja-JP" altLang="en-US" dirty="0"/>
              <a:t>更新される</a:t>
            </a:r>
            <a:endParaRPr lang="en-US" altLang="ja-JP" dirty="0"/>
          </a:p>
        </p:txBody>
      </p:sp>
      <p:pic>
        <p:nvPicPr>
          <p:cNvPr id="1026" name="Picture 2" descr="C:\msys64\home\yamauchi\samurai18-19_practice\SamurAI18-19\SamurAICoding2018-2019\sourse\screenshots\sample-course.png">
            <a:extLst>
              <a:ext uri="{FF2B5EF4-FFF2-40B4-BE49-F238E27FC236}">
                <a16:creationId xmlns:a16="http://schemas.microsoft.com/office/drawing/2014/main" id="{AEF87D43-B409-497C-9222-FE12D285D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706" y="3327400"/>
            <a:ext cx="2210564" cy="274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41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6956CB-796B-416B-A81F-C5BE695F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SamurAI</a:t>
            </a:r>
            <a:r>
              <a:rPr lang="en-US" altLang="ja-JP" dirty="0"/>
              <a:t> Coding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7240665-A540-411B-B860-75A16E3C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77B1-66E5-40DD-9488-33EA154D9BCF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5D44E7-26F6-45D8-AC56-3E719217707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/>
              <a:t>・コースごとに視界距離、考慮時間が与えられる</a:t>
            </a:r>
            <a:endParaRPr kumimoji="1" lang="en-US" altLang="ja-JP" dirty="0"/>
          </a:p>
          <a:p>
            <a:r>
              <a:rPr lang="ja-JP" altLang="en-US" dirty="0"/>
              <a:t>・与えられた考慮時間を使い切る、または</a:t>
            </a:r>
            <a:r>
              <a:rPr lang="en-US" altLang="ja-JP" dirty="0"/>
              <a:t>		</a:t>
            </a:r>
            <a:r>
              <a:rPr lang="ja-JP" altLang="en-US" dirty="0"/>
              <a:t>　</a:t>
            </a:r>
            <a:r>
              <a:rPr lang="ja-JP" altLang="en-US" dirty="0">
                <a:solidFill>
                  <a:schemeClr val="bg1"/>
                </a:solidFill>
              </a:rPr>
              <a:t>＿</a:t>
            </a:r>
            <a:r>
              <a:rPr lang="ja-JP" altLang="en-US" dirty="0"/>
              <a:t>制限ステップ数に到達すると失格となる</a:t>
            </a:r>
            <a:endParaRPr lang="en-US" altLang="ja-JP" dirty="0"/>
          </a:p>
          <a:p>
            <a:r>
              <a:rPr lang="ja-JP" altLang="en-US" dirty="0"/>
              <a:t>・コースには行き止まりはない</a:t>
            </a:r>
            <a:endParaRPr lang="en-US" altLang="ja-JP" dirty="0"/>
          </a:p>
          <a:p>
            <a:r>
              <a:rPr kumimoji="1" lang="ja-JP" altLang="en-US" dirty="0"/>
              <a:t>・加速度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ax,ay</a:t>
            </a:r>
            <a:r>
              <a:rPr kumimoji="1" lang="en-US" altLang="ja-JP" dirty="0"/>
              <a:t>)</a:t>
            </a:r>
            <a:r>
              <a:rPr kumimoji="1" lang="ja-JP" altLang="en-US" dirty="0"/>
              <a:t>はそれぞれの軸に対して</a:t>
            </a:r>
            <a:r>
              <a:rPr kumimoji="1" lang="en-US" altLang="ja-JP" dirty="0"/>
              <a:t>		</a:t>
            </a:r>
            <a:r>
              <a:rPr kumimoji="1" lang="ja-JP" altLang="en-US" dirty="0"/>
              <a:t>　</a:t>
            </a:r>
            <a:r>
              <a:rPr kumimoji="1" lang="ja-JP" altLang="en-US" dirty="0">
                <a:solidFill>
                  <a:schemeClr val="bg1"/>
                </a:solidFill>
              </a:rPr>
              <a:t>＿</a:t>
            </a:r>
            <a:r>
              <a:rPr lang="en-US" altLang="ja-JP" dirty="0"/>
              <a:t>{-1,0,1}</a:t>
            </a:r>
            <a:r>
              <a:rPr lang="ja-JP" altLang="en-US" dirty="0"/>
              <a:t>のいずれかを選択する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r>
              <a:rPr lang="ja-JP" altLang="en-US" dirty="0"/>
              <a:t>相手の進路を妨害することも可能</a:t>
            </a:r>
          </a:p>
          <a:p>
            <a:r>
              <a:rPr kumimoji="1" lang="ja-JP" altLang="en-US" dirty="0"/>
              <a:t>・障害にぶつかるような場合、移動は行われ</a:t>
            </a:r>
            <a:r>
              <a:rPr lang="ja-JP" altLang="en-US" dirty="0"/>
              <a:t>ない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8066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BCE0B0-1D07-4140-9B03-3978614F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これまでの作業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658FC99-D181-4A4D-836F-00CDA767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77B1-66E5-40DD-9488-33EA154D9BCF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72A5BD-DE4E-4F81-ABFC-78BEC22BF9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/>
              <a:t>・環境作成、進め方</a:t>
            </a:r>
            <a:r>
              <a:rPr lang="ja-JP" altLang="en-US" dirty="0"/>
              <a:t>を</a:t>
            </a:r>
            <a:r>
              <a:rPr kumimoji="1" lang="ja-JP" altLang="en-US" dirty="0"/>
              <a:t>決定</a:t>
            </a:r>
            <a:endParaRPr kumimoji="1" lang="en-US" altLang="ja-JP" dirty="0"/>
          </a:p>
          <a:p>
            <a:endParaRPr kumimoji="1" lang="en-US" altLang="ja-JP" sz="1050" dirty="0"/>
          </a:p>
          <a:p>
            <a:r>
              <a:rPr lang="ja-JP" altLang="en-US" dirty="0"/>
              <a:t>・昨年度のサンプル</a:t>
            </a:r>
            <a:r>
              <a:rPr lang="en-US" altLang="ja-JP" dirty="0"/>
              <a:t>AI</a:t>
            </a:r>
            <a:r>
              <a:rPr lang="ja-JP" altLang="en-US" dirty="0"/>
              <a:t>を調査</a:t>
            </a:r>
            <a:endParaRPr lang="en-US" altLang="ja-JP" dirty="0"/>
          </a:p>
          <a:p>
            <a:endParaRPr lang="en-US" altLang="ja-JP" sz="1050" dirty="0"/>
          </a:p>
          <a:p>
            <a:r>
              <a:rPr kumimoji="1" lang="ja-JP" altLang="en-US" dirty="0"/>
              <a:t>・昨年度のルール上で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を開発</a:t>
            </a:r>
            <a:endParaRPr kumimoji="1" lang="en-US" altLang="ja-JP" dirty="0"/>
          </a:p>
          <a:p>
            <a:endParaRPr lang="en-US" altLang="ja-JP" sz="1000" dirty="0"/>
          </a:p>
          <a:p>
            <a:r>
              <a:rPr lang="ja-JP" altLang="en-US" dirty="0"/>
              <a:t>・今年度のルールに合わせて移植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863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B9125F-0D06-4B4F-8825-DB3ECF5F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昨年度のサンプル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を調査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2AE0578-5A9E-461E-888A-2291F01A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77B1-66E5-40DD-9488-33EA154D9BCF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F02158-ADC4-48CE-8175-9EE47F3E67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/>
              <a:t>・サンプル</a:t>
            </a:r>
            <a:r>
              <a:rPr kumimoji="1" lang="en-US" altLang="ja-JP" dirty="0"/>
              <a:t>AI</a:t>
            </a:r>
            <a:r>
              <a:rPr lang="ja-JP" altLang="en-US" dirty="0" err="1"/>
              <a:t>、</a:t>
            </a:r>
            <a:r>
              <a:rPr lang="ja-JP" altLang="en-US" dirty="0"/>
              <a:t>昨年の決勝</a:t>
            </a:r>
            <a:r>
              <a:rPr lang="en-US" altLang="ja-JP" dirty="0"/>
              <a:t>8</a:t>
            </a:r>
            <a:r>
              <a:rPr lang="ja-JP" altLang="en-US" dirty="0"/>
              <a:t>位の</a:t>
            </a:r>
            <a:r>
              <a:rPr lang="en-US" altLang="ja-JP" dirty="0"/>
              <a:t>AI</a:t>
            </a:r>
            <a:r>
              <a:rPr lang="ja-JP" altLang="en-US" dirty="0"/>
              <a:t>を調査</a:t>
            </a:r>
            <a:endParaRPr lang="en-US" altLang="ja-JP" dirty="0"/>
          </a:p>
          <a:p>
            <a:r>
              <a:rPr lang="ja-JP" altLang="en-US" dirty="0"/>
              <a:t>・調査した</a:t>
            </a:r>
            <a:r>
              <a:rPr lang="en-US" altLang="ja-JP" dirty="0"/>
              <a:t>AI</a:t>
            </a:r>
            <a:r>
              <a:rPr lang="ja-JP" altLang="en-US" dirty="0"/>
              <a:t>同士を総当たりさせた</a:t>
            </a:r>
            <a:r>
              <a:rPr lang="en-US" altLang="ja-JP" dirty="0"/>
              <a:t>				</a:t>
            </a:r>
            <a:r>
              <a:rPr lang="ja-JP" altLang="en-US" dirty="0"/>
              <a:t>→ </a:t>
            </a:r>
            <a:r>
              <a:rPr lang="en-US" altLang="ja-JP" dirty="0" err="1"/>
              <a:t>alphabeta</a:t>
            </a:r>
            <a:r>
              <a:rPr lang="ja-JP" altLang="en-US" dirty="0"/>
              <a:t>を用いた</a:t>
            </a:r>
            <a:r>
              <a:rPr lang="en-US" altLang="ja-JP" dirty="0"/>
              <a:t>AI</a:t>
            </a:r>
            <a:r>
              <a:rPr lang="ja-JP" altLang="en-US" dirty="0"/>
              <a:t>は枝刈りが</a:t>
            </a:r>
            <a:r>
              <a:rPr lang="en-US" altLang="ja-JP" dirty="0"/>
              <a:t>				</a:t>
            </a:r>
            <a:r>
              <a:rPr lang="ja-JP" altLang="en-US" dirty="0"/>
              <a:t>   </a:t>
            </a:r>
            <a:r>
              <a:rPr lang="ja-JP" altLang="en-US" sz="1100" dirty="0"/>
              <a:t> </a:t>
            </a:r>
            <a:r>
              <a:rPr lang="ja-JP" altLang="en-US" dirty="0"/>
              <a:t>うまくいけばいい結果が出せそう</a:t>
            </a:r>
            <a:endParaRPr lang="en-US" altLang="ja-JP" dirty="0"/>
          </a:p>
          <a:p>
            <a:r>
              <a:rPr lang="ja-JP" altLang="en-US" dirty="0"/>
              <a:t>・工夫できそうな点</a:t>
            </a:r>
            <a:r>
              <a:rPr lang="en-US" altLang="ja-JP" dirty="0"/>
              <a:t>								</a:t>
            </a:r>
            <a:r>
              <a:rPr lang="ja-JP" altLang="en-US" dirty="0"/>
              <a:t>探索手法、評価関数、視界外の予測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4509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E52009-8E81-4E98-A731-270C9820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昨年度のルール</a:t>
            </a:r>
            <a:r>
              <a:rPr lang="ja-JP" altLang="en-US" dirty="0"/>
              <a:t>上</a:t>
            </a:r>
            <a:r>
              <a:rPr kumimoji="1" lang="ja-JP" altLang="en-US" dirty="0"/>
              <a:t>で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を開発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E6025A-74F0-4F3C-88EB-7C51BD3A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77B1-66E5-40DD-9488-33EA154D9BCF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808769-1BF0-4AC2-B41C-66E52ACB6CA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/>
              <a:t>・考慮時間切れが発生する</a:t>
            </a:r>
            <a:r>
              <a:rPr lang="en-US" altLang="ja-JP" dirty="0"/>
              <a:t>						</a:t>
            </a:r>
            <a:r>
              <a:rPr lang="ja-JP" altLang="en-US" dirty="0"/>
              <a:t>→　・探索深さを調整</a:t>
            </a:r>
            <a:r>
              <a:rPr lang="en-US" altLang="ja-JP" dirty="0"/>
              <a:t>							</a:t>
            </a:r>
            <a:r>
              <a:rPr lang="ja-JP" altLang="en-US" dirty="0"/>
              <a:t>・枝刈りのために探索順序を変更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・評価関数を改良</a:t>
            </a:r>
            <a:r>
              <a:rPr lang="en-US" altLang="ja-JP" dirty="0"/>
              <a:t>								</a:t>
            </a:r>
            <a:r>
              <a:rPr lang="ja-JP" altLang="en-US" dirty="0"/>
              <a:t>コストマップを作成し、それを基に評価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696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CAD84A-68F4-40DC-85AA-B7FC27E2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今年度のルールに移植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E3A4C81-0007-46A0-BE02-868CE04F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77B1-66E5-40DD-9488-33EA154D9BCF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DA0236-3D55-4EED-B18B-718DEB06E1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/>
              <a:t>・ルールの主な変更点</a:t>
            </a:r>
            <a:r>
              <a:rPr kumimoji="1" lang="en-US" altLang="ja-JP" dirty="0"/>
              <a:t>							</a:t>
            </a:r>
            <a:r>
              <a:rPr kumimoji="1" lang="ja-JP" altLang="en-US" dirty="0"/>
              <a:t>池の追加 </a:t>
            </a:r>
            <a:r>
              <a:rPr lang="en-US" altLang="ja-JP" dirty="0"/>
              <a:t>(</a:t>
            </a:r>
            <a:r>
              <a:rPr kumimoji="1" lang="ja-JP" altLang="en-US" dirty="0"/>
              <a:t>池で停止すると速度がリセット</a:t>
            </a:r>
            <a:r>
              <a:rPr kumimoji="1" lang="en-US" altLang="ja-JP" dirty="0"/>
              <a:t>)		</a:t>
            </a:r>
            <a:r>
              <a:rPr kumimoji="1" lang="ja-JP" altLang="en-US" dirty="0"/>
              <a:t>接触の判定が変更</a:t>
            </a:r>
            <a:endParaRPr kumimoji="1" lang="en-US" altLang="ja-JP" dirty="0"/>
          </a:p>
          <a:p>
            <a:r>
              <a:rPr lang="ja-JP" altLang="en-US" dirty="0"/>
              <a:t>・接触判定は今年度のルールに適応</a:t>
            </a:r>
            <a:endParaRPr lang="en-US" altLang="ja-JP" dirty="0"/>
          </a:p>
          <a:p>
            <a:r>
              <a:rPr lang="ja-JP" altLang="en-US" dirty="0"/>
              <a:t>・コストマップの作成が未対応</a:t>
            </a:r>
            <a:r>
              <a:rPr lang="en-US" altLang="ja-JP" dirty="0"/>
              <a:t>					</a:t>
            </a:r>
            <a:r>
              <a:rPr lang="ja-JP" altLang="en-US" dirty="0"/>
              <a:t>→ 池をどうコストマップに反映するべきか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990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192848-9114-4B1C-896D-D237F55E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現状</a:t>
            </a:r>
            <a:r>
              <a:rPr kumimoji="1" lang="ja-JP" altLang="en-US" dirty="0"/>
              <a:t>の課題など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E695FA0-CE53-4D6E-BC31-3F4CB680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77B1-66E5-40DD-9488-33EA154D9BCF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11856C-815A-4B80-B9AD-0E3CB2F9308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/>
              <a:t>・コストマップに池をどのように反映させるか</a:t>
            </a:r>
            <a:endParaRPr kumimoji="1" lang="en-US" altLang="ja-JP" dirty="0"/>
          </a:p>
          <a:p>
            <a:r>
              <a:rPr lang="ja-JP" altLang="en-US" dirty="0"/>
              <a:t>・探索深さの最適化</a:t>
            </a:r>
            <a:endParaRPr lang="en-US" altLang="ja-JP" dirty="0"/>
          </a:p>
          <a:p>
            <a:endParaRPr lang="en-US" altLang="ja-JP" sz="200" dirty="0"/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alphabeta</a:t>
            </a:r>
            <a:r>
              <a:rPr lang="ja-JP" altLang="en-US" dirty="0"/>
              <a:t>よりも効果的な手法はあるのか</a:t>
            </a:r>
            <a:endParaRPr lang="en-US" altLang="ja-JP" dirty="0"/>
          </a:p>
          <a:p>
            <a:r>
              <a:rPr kumimoji="1" lang="ja-JP" altLang="en-US" dirty="0"/>
              <a:t>・より効率よく枝刈りを行うには</a:t>
            </a:r>
            <a:endParaRPr kumimoji="1" lang="en-US" altLang="ja-JP" dirty="0"/>
          </a:p>
          <a:p>
            <a:r>
              <a:rPr kumimoji="1" lang="ja-JP" altLang="en-US" dirty="0"/>
              <a:t>・相手の動きをより正確に予測するには</a:t>
            </a:r>
            <a:endParaRPr kumimoji="1" lang="en-US" altLang="ja-JP" dirty="0"/>
          </a:p>
          <a:p>
            <a:endParaRPr lang="en-US" altLang="ja-JP" sz="200" dirty="0"/>
          </a:p>
          <a:p>
            <a:r>
              <a:rPr lang="ja-JP" altLang="en-US" dirty="0"/>
              <a:t>・使用可能な考慮時間などの目安が現状ではない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7684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BCDE"/>
      </a:accent1>
      <a:accent2>
        <a:srgbClr val="C8A559"/>
      </a:accent2>
      <a:accent3>
        <a:srgbClr val="C75863"/>
      </a:accent3>
      <a:accent4>
        <a:srgbClr val="A5A5A5"/>
      </a:accent4>
      <a:accent5>
        <a:srgbClr val="ED7D31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游ゴシック"/>
        <a:cs typeface=""/>
      </a:majorFont>
      <a:minorFont>
        <a:latin typeface="Segoe UI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3634</TotalTime>
  <Words>196</Words>
  <Application>Microsoft Office PowerPoint</Application>
  <PresentationFormat>画面に合わせる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ＭＳ Ｐゴシック</vt:lpstr>
      <vt:lpstr>游ゴシック</vt:lpstr>
      <vt:lpstr>Arial</vt:lpstr>
      <vt:lpstr>Calibri</vt:lpstr>
      <vt:lpstr>Segoe UI</vt:lpstr>
      <vt:lpstr>Office テーマ</vt:lpstr>
      <vt:lpstr>副テーマ進捗報告 :  SamurAI Coding 2018-2019</vt:lpstr>
      <vt:lpstr>SamurAI Coding</vt:lpstr>
      <vt:lpstr>SamurAI Coding</vt:lpstr>
      <vt:lpstr>これまでの作業</vt:lpstr>
      <vt:lpstr>昨年度のサンプルAIを調査</vt:lpstr>
      <vt:lpstr>昨年度のルール上でAIを開発</vt:lpstr>
      <vt:lpstr>今年度のルールに移植</vt:lpstr>
      <vt:lpstr>現状の課題など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スライド提示型授業における デスクトップ画像解析による授業態度収集</dc:title>
  <dc:creator>uraken</dc:creator>
  <cp:lastModifiedBy>山内 拓磨</cp:lastModifiedBy>
  <cp:revision>193</cp:revision>
  <cp:lastPrinted>2018-02-02T01:26:16Z</cp:lastPrinted>
  <dcterms:created xsi:type="dcterms:W3CDTF">2017-07-14T04:49:52Z</dcterms:created>
  <dcterms:modified xsi:type="dcterms:W3CDTF">2018-10-24T14:58:29Z</dcterms:modified>
</cp:coreProperties>
</file>