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63" r:id="rId5"/>
    <p:sldId id="270" r:id="rId6"/>
    <p:sldId id="271" r:id="rId7"/>
    <p:sldId id="272" r:id="rId8"/>
    <p:sldId id="268" r:id="rId9"/>
    <p:sldId id="269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153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10"/>
            <a:ext cx="7848600" cy="1927225"/>
          </a:xfrm>
        </p:spPr>
        <p:txBody>
          <a:bodyPr anchor="b">
            <a:noAutofit/>
          </a:bodyPr>
          <a:lstStyle>
            <a:lvl1pPr>
              <a:defRPr sz="3038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9EF24-0C9F-B445-B8A7-3DC0699CD25A}" type="datetimeFigureOut">
              <a:rPr lang="ja-JP" altLang="en-US" smtClean="0"/>
              <a:pPr/>
              <a:t>2018/10/25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A62F-BBF8-0540-B807-83B41526D10F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57828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9EF24-0C9F-B445-B8A7-3DC0699CD25A}" type="datetimeFigureOut">
              <a:rPr lang="ja-JP" altLang="en-US" smtClean="0"/>
              <a:pPr/>
              <a:t>2018/10/25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A62F-BBF8-0540-B807-83B41526D10F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0543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9EF24-0C9F-B445-B8A7-3DC0699CD25A}" type="datetimeFigureOut">
              <a:rPr lang="ja-JP" altLang="en-US" smtClean="0"/>
              <a:pPr/>
              <a:t>2018/10/25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A62F-BBF8-0540-B807-83B41526D10F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5785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9EF24-0C9F-B445-B8A7-3DC0699CD25A}" type="datetimeFigureOut">
              <a:rPr lang="ja-JP" altLang="en-US" smtClean="0"/>
              <a:pPr/>
              <a:t>2018/10/25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A62F-BBF8-0540-B807-83B41526D10F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5492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1"/>
            <a:ext cx="7772400" cy="2200275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7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350">
                <a:solidFill>
                  <a:schemeClr val="tx2"/>
                </a:solidFill>
              </a:defRPr>
            </a:lvl1pPr>
            <a:lvl2pPr marL="257169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3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06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6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43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11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18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349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9EF24-0C9F-B445-B8A7-3DC0699CD25A}" type="datetimeFigureOut">
              <a:rPr lang="ja-JP" altLang="en-US" smtClean="0"/>
              <a:pPr/>
              <a:t>2018/10/25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A62F-BBF8-0540-B807-83B41526D10F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853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9EF24-0C9F-B445-B8A7-3DC0699CD25A}" type="datetimeFigureOut">
              <a:rPr lang="ja-JP" altLang="en-US" smtClean="0"/>
              <a:pPr/>
              <a:t>2018/10/25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A62F-BBF8-0540-B807-83B41526D10F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4966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1125" b="0">
                <a:solidFill>
                  <a:schemeClr val="tx2"/>
                </a:solidFill>
              </a:defRPr>
            </a:lvl1pPr>
            <a:lvl2pPr marL="257169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1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9" indent="0">
              <a:buNone/>
              <a:defRPr sz="9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1125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57169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1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9" indent="0">
              <a:buNone/>
              <a:defRPr sz="9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9EF24-0C9F-B445-B8A7-3DC0699CD25A}" type="datetimeFigureOut">
              <a:rPr lang="ja-JP" altLang="en-US" smtClean="0"/>
              <a:pPr/>
              <a:t>2018/10/25</a:t>
            </a:fld>
            <a:endParaRPr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A62F-BBF8-0540-B807-83B41526D10F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4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80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9EF24-0C9F-B445-B8A7-3DC0699CD25A}" type="datetimeFigureOut">
              <a:rPr lang="ja-JP" altLang="en-US" smtClean="0"/>
              <a:pPr/>
              <a:t>2018/10/25</a:t>
            </a:fld>
            <a:endParaRPr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A62F-BBF8-0540-B807-83B41526D10F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131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9EF24-0C9F-B445-B8A7-3DC0699CD25A}" type="datetimeFigureOut">
              <a:rPr lang="ja-JP" altLang="en-US" smtClean="0"/>
              <a:pPr/>
              <a:t>2018/10/25</a:t>
            </a:fld>
            <a:endParaRPr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A62F-BBF8-0540-B807-83B41526D10F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768243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135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62"/>
            <a:ext cx="2139696" cy="4243615"/>
          </a:xfrm>
        </p:spPr>
        <p:txBody>
          <a:bodyPr/>
          <a:lstStyle>
            <a:lvl1pPr marL="0" indent="0">
              <a:buNone/>
              <a:defRPr sz="788"/>
            </a:lvl1pPr>
            <a:lvl2pPr marL="257169" indent="0">
              <a:buNone/>
              <a:defRPr sz="675"/>
            </a:lvl2pPr>
            <a:lvl3pPr marL="514337" indent="0">
              <a:buNone/>
              <a:defRPr sz="563"/>
            </a:lvl3pPr>
            <a:lvl4pPr marL="771506" indent="0">
              <a:buNone/>
              <a:defRPr sz="506"/>
            </a:lvl4pPr>
            <a:lvl5pPr marL="1028675" indent="0">
              <a:buNone/>
              <a:defRPr sz="506"/>
            </a:lvl5pPr>
            <a:lvl6pPr marL="1285843" indent="0">
              <a:buNone/>
              <a:defRPr sz="506"/>
            </a:lvl6pPr>
            <a:lvl7pPr marL="1543011" indent="0">
              <a:buNone/>
              <a:defRPr sz="506"/>
            </a:lvl7pPr>
            <a:lvl8pPr marL="1800180" indent="0">
              <a:buNone/>
              <a:defRPr sz="506"/>
            </a:lvl8pPr>
            <a:lvl9pPr marL="2057349" indent="0">
              <a:buNone/>
              <a:defRPr sz="506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9EF24-0C9F-B445-B8A7-3DC0699CD25A}" type="datetimeFigureOut">
              <a:rPr lang="ja-JP" altLang="en-US" smtClean="0"/>
              <a:pPr/>
              <a:t>2018/10/25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A62F-BBF8-0540-B807-83B41526D10F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9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57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135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1800"/>
            </a:lvl1pPr>
            <a:lvl2pPr marL="257169" indent="0">
              <a:buNone/>
              <a:defRPr sz="1575"/>
            </a:lvl2pPr>
            <a:lvl3pPr marL="514337" indent="0">
              <a:buNone/>
              <a:defRPr sz="1350"/>
            </a:lvl3pPr>
            <a:lvl4pPr marL="771506" indent="0">
              <a:buNone/>
              <a:defRPr sz="1125"/>
            </a:lvl4pPr>
            <a:lvl5pPr marL="1028675" indent="0">
              <a:buNone/>
              <a:defRPr sz="1125"/>
            </a:lvl5pPr>
            <a:lvl6pPr marL="1285843" indent="0">
              <a:buNone/>
              <a:defRPr sz="1125"/>
            </a:lvl6pPr>
            <a:lvl7pPr marL="1543011" indent="0">
              <a:buNone/>
              <a:defRPr sz="1125"/>
            </a:lvl7pPr>
            <a:lvl8pPr marL="1800180" indent="0">
              <a:buNone/>
              <a:defRPr sz="1125"/>
            </a:lvl8pPr>
            <a:lvl9pPr marL="2057349" indent="0">
              <a:buNone/>
              <a:defRPr sz="1125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788"/>
            </a:lvl1pPr>
            <a:lvl2pPr marL="257169" indent="0">
              <a:buNone/>
              <a:defRPr sz="675"/>
            </a:lvl2pPr>
            <a:lvl3pPr marL="514337" indent="0">
              <a:buNone/>
              <a:defRPr sz="563"/>
            </a:lvl3pPr>
            <a:lvl4pPr marL="771506" indent="0">
              <a:buNone/>
              <a:defRPr sz="506"/>
            </a:lvl4pPr>
            <a:lvl5pPr marL="1028675" indent="0">
              <a:buNone/>
              <a:defRPr sz="506"/>
            </a:lvl5pPr>
            <a:lvl6pPr marL="1285843" indent="0">
              <a:buNone/>
              <a:defRPr sz="506"/>
            </a:lvl6pPr>
            <a:lvl7pPr marL="1543011" indent="0">
              <a:buNone/>
              <a:defRPr sz="506"/>
            </a:lvl7pPr>
            <a:lvl8pPr marL="1800180" indent="0">
              <a:buNone/>
              <a:defRPr sz="506"/>
            </a:lvl8pPr>
            <a:lvl9pPr marL="2057349" indent="0">
              <a:buNone/>
              <a:defRPr sz="506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9EF24-0C9F-B445-B8A7-3DC0699CD25A}" type="datetimeFigureOut">
              <a:rPr lang="ja-JP" altLang="en-US" smtClean="0"/>
              <a:pPr/>
              <a:t>2018/10/25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A62F-BBF8-0540-B807-83B41526D10F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1739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BE89EF24-0C9F-B445-B8A7-3DC0699CD25A}" type="datetimeFigureOut">
              <a:rPr lang="ja-JP" altLang="en-US" smtClean="0"/>
              <a:pPr/>
              <a:t>2018/10/25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rgbClr val="FFFFFF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b="1">
                <a:solidFill>
                  <a:srgbClr val="FFFFFF"/>
                </a:solidFill>
              </a:defRPr>
            </a:lvl1pPr>
          </a:lstStyle>
          <a:p>
            <a:fld id="{A56FA62F-BBF8-0540-B807-83B41526D10F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0895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4337" rtl="0" eaLnBrk="1" latinLnBrk="0" hangingPunct="1">
        <a:spcBef>
          <a:spcPct val="0"/>
        </a:spcBef>
        <a:buNone/>
        <a:defRPr kumimoji="1" sz="2250" kern="1200" spc="-56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02867" indent="-102867" algn="l" defTabSz="514337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indent="-102867" algn="l" defTabSz="514337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411470" indent="-102867" algn="l" defTabSz="514337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565771" indent="-102867" algn="l" defTabSz="514337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668639" indent="-77151" algn="l" defTabSz="514337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788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771506" indent="-102867" algn="l" defTabSz="514337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731" kern="1200">
          <a:solidFill>
            <a:schemeClr val="tx1"/>
          </a:solidFill>
          <a:latin typeface="+mn-lt"/>
          <a:ea typeface="+mn-ea"/>
          <a:cs typeface="+mn-cs"/>
        </a:defRPr>
      </a:lvl6pPr>
      <a:lvl7pPr marL="874373" indent="-102867" algn="l" defTabSz="514337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731" kern="1200">
          <a:solidFill>
            <a:schemeClr val="tx1"/>
          </a:solidFill>
          <a:latin typeface="+mn-lt"/>
          <a:ea typeface="+mn-ea"/>
          <a:cs typeface="+mn-cs"/>
        </a:defRPr>
      </a:lvl7pPr>
      <a:lvl8pPr marL="977241" indent="-102867" algn="l" defTabSz="514337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731" kern="1200">
          <a:solidFill>
            <a:schemeClr val="tx1"/>
          </a:solidFill>
          <a:latin typeface="+mn-lt"/>
          <a:ea typeface="+mn-ea"/>
          <a:cs typeface="+mn-cs"/>
        </a:defRPr>
      </a:lvl8pPr>
      <a:lvl9pPr marL="1080108" indent="-102867" algn="l" defTabSz="514337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7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rap.jp/post/291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1940510" y="1622727"/>
            <a:ext cx="52629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5400" dirty="0">
                <a:solidFill>
                  <a:prstClr val="black"/>
                </a:solidFill>
              </a:rPr>
              <a:t>副テーマ</a:t>
            </a:r>
            <a:endParaRPr lang="en-US" altLang="ja-JP" sz="5400" dirty="0">
              <a:solidFill>
                <a:prstClr val="black"/>
              </a:solidFill>
            </a:endParaRPr>
          </a:p>
          <a:p>
            <a:pPr algn="ctr"/>
            <a:r>
              <a:rPr lang="en-US" altLang="ja-JP" sz="5400" dirty="0" err="1">
                <a:solidFill>
                  <a:prstClr val="black"/>
                </a:solidFill>
              </a:rPr>
              <a:t>SamurAI</a:t>
            </a:r>
            <a:r>
              <a:rPr lang="en-US" altLang="ja-JP" sz="5400" dirty="0">
                <a:solidFill>
                  <a:prstClr val="black"/>
                </a:solidFill>
              </a:rPr>
              <a:t> Coding</a:t>
            </a:r>
          </a:p>
          <a:p>
            <a:pPr algn="ctr"/>
            <a:r>
              <a:rPr lang="ja-JP" altLang="en-US" sz="5400" dirty="0">
                <a:solidFill>
                  <a:prstClr val="black"/>
                </a:solidFill>
              </a:rPr>
              <a:t>進捗報告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444033" y="5110744"/>
            <a:ext cx="35189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2000" dirty="0">
                <a:solidFill>
                  <a:prstClr val="black"/>
                </a:solidFill>
              </a:rPr>
              <a:t>北陸先端科学技術大学院大学</a:t>
            </a:r>
            <a:endParaRPr lang="en-US" altLang="ja-JP" sz="2000" dirty="0">
              <a:solidFill>
                <a:prstClr val="black"/>
              </a:solidFill>
            </a:endParaRPr>
          </a:p>
          <a:p>
            <a:pPr algn="r"/>
            <a:r>
              <a:rPr lang="ja-JP" altLang="en-US" sz="2000" dirty="0">
                <a:solidFill>
                  <a:prstClr val="black"/>
                </a:solidFill>
              </a:rPr>
              <a:t>小谷　研究室</a:t>
            </a:r>
            <a:endParaRPr lang="en-US" altLang="ja-JP" sz="2000" dirty="0">
              <a:solidFill>
                <a:prstClr val="black"/>
              </a:solidFill>
            </a:endParaRPr>
          </a:p>
          <a:p>
            <a:pPr algn="r"/>
            <a:r>
              <a:rPr lang="en-US" altLang="ja-JP" sz="20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1810038</a:t>
            </a:r>
          </a:p>
          <a:p>
            <a:pPr algn="r"/>
            <a:r>
              <a:rPr lang="ja-JP" altLang="en-US" sz="2000" dirty="0">
                <a:solidFill>
                  <a:prstClr val="black"/>
                </a:solidFill>
                <a:latin typeface="ＭＳ Ｐゴシック" panose="020B0600070205080204" pitchFamily="50" charset="-128"/>
                <a:cs typeface="Times New Roman" charset="0"/>
              </a:rPr>
              <a:t>片岡　直樹</a:t>
            </a:r>
          </a:p>
        </p:txBody>
      </p:sp>
    </p:spTree>
    <p:extLst>
      <p:ext uri="{BB962C8B-B14F-4D97-AF65-F5344CB8AC3E}">
        <p14:creationId xmlns:p14="http://schemas.microsoft.com/office/powerpoint/2010/main" val="401022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28"/>
    </mc:Choice>
    <mc:Fallback xmlns="">
      <p:transition spd="slow" advTm="252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187035" y="127044"/>
            <a:ext cx="3824417" cy="7078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85752" y="127045"/>
            <a:ext cx="37257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prstClr val="black"/>
                </a:solidFill>
              </a:rPr>
              <a:t>現時点での成果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08B425F-CF8C-46A9-B766-6BD7270F541E}"/>
              </a:ext>
            </a:extLst>
          </p:cNvPr>
          <p:cNvSpPr txBox="1"/>
          <p:nvPr/>
        </p:nvSpPr>
        <p:spPr>
          <a:xfrm>
            <a:off x="1022304" y="1615388"/>
            <a:ext cx="75150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昨年のルールにおいて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運営から配布されたサンプル</a:t>
            </a:r>
            <a:r>
              <a:rPr kumimoji="1" lang="en-US" altLang="ja-JP" sz="2800" dirty="0"/>
              <a:t>AI</a:t>
            </a:r>
            <a:r>
              <a:rPr kumimoji="1" lang="ja-JP" altLang="en-US" sz="2800" dirty="0"/>
              <a:t>の調査</a:t>
            </a:r>
            <a:endParaRPr kumimoji="1" lang="en-US" altLang="ja-JP" sz="2800" dirty="0"/>
          </a:p>
          <a:p>
            <a:pPr algn="ctr"/>
            <a:endParaRPr lang="en-US" altLang="ja-JP" sz="2800" dirty="0"/>
          </a:p>
          <a:p>
            <a:pPr algn="ctr"/>
            <a:r>
              <a:rPr kumimoji="1" lang="ja-JP" altLang="en-US" sz="2800" dirty="0"/>
              <a:t>上記</a:t>
            </a:r>
            <a:r>
              <a:rPr kumimoji="1" lang="en-US" altLang="ja-JP" sz="2800" dirty="0"/>
              <a:t>AI</a:t>
            </a:r>
            <a:r>
              <a:rPr kumimoji="1" lang="ja-JP" altLang="en-US" sz="2800" dirty="0"/>
              <a:t>を改良，調整し新規</a:t>
            </a:r>
            <a:r>
              <a:rPr kumimoji="1" lang="en-US" altLang="ja-JP" sz="2800" dirty="0"/>
              <a:t>AI</a:t>
            </a:r>
            <a:r>
              <a:rPr kumimoji="1" lang="ja-JP" altLang="en-US" sz="2800" dirty="0"/>
              <a:t>を作成</a:t>
            </a:r>
            <a:endParaRPr kumimoji="1" lang="en-US" altLang="ja-JP" sz="2800" dirty="0"/>
          </a:p>
          <a:p>
            <a:pPr algn="ctr"/>
            <a:endParaRPr lang="en-US" altLang="ja-JP" sz="2800" dirty="0"/>
          </a:p>
          <a:p>
            <a:pPr algn="ctr"/>
            <a:r>
              <a:rPr kumimoji="1" lang="ja-JP" altLang="en-US" sz="2800" dirty="0"/>
              <a:t>昨年大会</a:t>
            </a:r>
            <a:r>
              <a:rPr kumimoji="1" lang="en-US" altLang="ja-JP" sz="2800" dirty="0"/>
              <a:t>8</a:t>
            </a:r>
            <a:r>
              <a:rPr kumimoji="1" lang="ja-JP" altLang="en-US" sz="2800" dirty="0"/>
              <a:t>位の</a:t>
            </a:r>
            <a:r>
              <a:rPr kumimoji="1" lang="en-US" altLang="ja-JP" sz="2800" dirty="0"/>
              <a:t>AI</a:t>
            </a:r>
            <a:r>
              <a:rPr kumimoji="1" lang="en-US" altLang="ja-JP" sz="2800" baseline="30000" dirty="0"/>
              <a:t>[1]</a:t>
            </a:r>
            <a:r>
              <a:rPr lang="ja-JP" altLang="en-US" sz="2800" dirty="0"/>
              <a:t>および</a:t>
            </a:r>
            <a:endParaRPr lang="en-US" altLang="ja-JP" sz="2800" dirty="0"/>
          </a:p>
          <a:p>
            <a:pPr algn="ctr"/>
            <a:r>
              <a:rPr lang="ja-JP" altLang="en-US" sz="2800" dirty="0"/>
              <a:t>サンプル</a:t>
            </a:r>
            <a:r>
              <a:rPr lang="en-US" altLang="ja-JP" sz="2800" dirty="0"/>
              <a:t>AI</a:t>
            </a:r>
            <a:r>
              <a:rPr lang="ja-JP" altLang="en-US" sz="2800" dirty="0"/>
              <a:t>の中で特に勝率の良かった</a:t>
            </a:r>
            <a:r>
              <a:rPr lang="en-US" altLang="ja-JP" sz="2800" dirty="0"/>
              <a:t>AI</a:t>
            </a:r>
            <a:r>
              <a:rPr lang="ja-JP" altLang="en-US" sz="2800" dirty="0"/>
              <a:t>と</a:t>
            </a:r>
            <a:endParaRPr lang="en-US" altLang="ja-JP" sz="2800" dirty="0"/>
          </a:p>
          <a:p>
            <a:pPr algn="ctr"/>
            <a:r>
              <a:rPr lang="ja-JP" altLang="en-US" sz="2800" dirty="0"/>
              <a:t>サンプルコースにて対戦させ辛勝</a:t>
            </a:r>
            <a:endParaRPr lang="en-US" altLang="ja-JP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E078E5-84C3-4620-B653-00615A65A7F0}"/>
              </a:ext>
            </a:extLst>
          </p:cNvPr>
          <p:cNvSpPr txBox="1"/>
          <p:nvPr/>
        </p:nvSpPr>
        <p:spPr>
          <a:xfrm>
            <a:off x="6788196" y="0"/>
            <a:ext cx="21687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chemeClr val="bg1"/>
                </a:solidFill>
              </a:rPr>
              <a:t>[1] </a:t>
            </a:r>
            <a:r>
              <a:rPr lang="en-US" altLang="ja-JP" sz="1050" dirty="0">
                <a:hlinkClick r:id="rId2"/>
              </a:rPr>
              <a:t>https://trap.jp/post/291/</a:t>
            </a:r>
            <a:r>
              <a:rPr lang="en-US" altLang="ja-JP" sz="1050" dirty="0"/>
              <a:t> </a:t>
            </a:r>
          </a:p>
          <a:p>
            <a:r>
              <a:rPr lang="ja-JP" altLang="en-US" sz="1050" dirty="0">
                <a:solidFill>
                  <a:schemeClr val="bg1"/>
                </a:solidFill>
              </a:rPr>
              <a:t>東京工業大学デジタル創作同好会</a:t>
            </a:r>
            <a:r>
              <a:rPr lang="en-US" altLang="ja-JP" sz="1050" dirty="0">
                <a:solidFill>
                  <a:schemeClr val="bg1"/>
                </a:solidFill>
              </a:rPr>
              <a:t> </a:t>
            </a:r>
            <a:endParaRPr kumimoji="1" lang="ja-JP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2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06"/>
    </mc:Choice>
    <mc:Fallback xmlns="">
      <p:transition spd="slow" advTm="4050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187034" y="127044"/>
            <a:ext cx="3341914" cy="7078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85752" y="127045"/>
            <a:ext cx="3243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prstClr val="black"/>
                </a:solidFill>
              </a:rPr>
              <a:t>昨年のルール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E331DAB-768A-48EA-98C0-4AF62080D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34" y="1518629"/>
            <a:ext cx="3221426" cy="471511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B89D41-1493-4B65-A8B8-7F3BF9AE89C7}"/>
              </a:ext>
            </a:extLst>
          </p:cNvPr>
          <p:cNvSpPr txBox="1"/>
          <p:nvPr/>
        </p:nvSpPr>
        <p:spPr>
          <a:xfrm>
            <a:off x="3409020" y="1518629"/>
            <a:ext cx="55479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ゲームの分類</a:t>
            </a:r>
            <a:endParaRPr lang="en-US" altLang="ja-JP" dirty="0"/>
          </a:p>
          <a:p>
            <a:r>
              <a:rPr kumimoji="1" lang="ja-JP" altLang="en-US" dirty="0"/>
              <a:t>　　レースゲーム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特徴</a:t>
            </a:r>
            <a:endParaRPr kumimoji="1"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2</a:t>
            </a:r>
            <a:r>
              <a:rPr lang="ja-JP" altLang="en-US" dirty="0"/>
              <a:t>チームの</a:t>
            </a:r>
            <a:r>
              <a:rPr lang="en-US" altLang="ja-JP" dirty="0"/>
              <a:t>AI</a:t>
            </a:r>
            <a:r>
              <a:rPr lang="ja-JP" altLang="en-US" dirty="0"/>
              <a:t>による対戦</a:t>
            </a:r>
            <a:endParaRPr lang="en-US" altLang="ja-JP" dirty="0"/>
          </a:p>
          <a:p>
            <a:r>
              <a:rPr kumimoji="1" lang="ja-JP" altLang="en-US" dirty="0"/>
              <a:t>　　コースは未知</a:t>
            </a:r>
            <a:endParaRPr kumimoji="1" lang="en-US" altLang="ja-JP" dirty="0"/>
          </a:p>
          <a:p>
            <a:r>
              <a:rPr lang="ja-JP" altLang="en-US" dirty="0"/>
              <a:t>　　視界が与えられ，視界内の情報のみ取得可能</a:t>
            </a:r>
            <a:endParaRPr lang="en-US" altLang="ja-JP" dirty="0"/>
          </a:p>
          <a:p>
            <a:r>
              <a:rPr kumimoji="1" lang="ja-JP" altLang="en-US" dirty="0"/>
              <a:t>　　制限ステップ数，制限考慮時間の存在</a:t>
            </a:r>
            <a:endParaRPr kumimoji="1"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1</a:t>
            </a:r>
            <a:r>
              <a:rPr lang="ja-JP" altLang="en-US" dirty="0"/>
              <a:t>度の対戦でスタート位置を入れ替え，</a:t>
            </a:r>
            <a:r>
              <a:rPr lang="en-US" altLang="ja-JP" dirty="0"/>
              <a:t>2</a:t>
            </a:r>
            <a:r>
              <a:rPr lang="ja-JP" altLang="en-US" dirty="0"/>
              <a:t>回プレイする</a:t>
            </a:r>
            <a:endParaRPr lang="en-US" altLang="ja-JP" dirty="0"/>
          </a:p>
          <a:p>
            <a:r>
              <a:rPr kumimoji="1" lang="ja-JP" altLang="en-US" dirty="0"/>
              <a:t>　　各ステップ</a:t>
            </a:r>
            <a:r>
              <a:rPr lang="ja-JP" altLang="en-US" dirty="0"/>
              <a:t>毎に</a:t>
            </a:r>
            <a:r>
              <a:rPr kumimoji="1" lang="ja-JP" altLang="en-US" dirty="0"/>
              <a:t> </a:t>
            </a:r>
            <a:r>
              <a:rPr kumimoji="1" lang="en-US" altLang="ja-JP" dirty="0"/>
              <a:t>{-1,0,1} </a:t>
            </a:r>
            <a:r>
              <a:rPr kumimoji="1" lang="ja-JP" altLang="en-US" dirty="0"/>
              <a:t>の範囲でのみ加減速できる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勝利条件</a:t>
            </a:r>
            <a:endParaRPr lang="en-US" altLang="ja-JP" dirty="0"/>
          </a:p>
          <a:p>
            <a:r>
              <a:rPr kumimoji="1" lang="ja-JP" altLang="en-US" dirty="0"/>
              <a:t>　　合計ゴールタイムが相手より少ないこと</a:t>
            </a:r>
          </a:p>
        </p:txBody>
      </p:sp>
    </p:spTree>
    <p:extLst>
      <p:ext uri="{BB962C8B-B14F-4D97-AF65-F5344CB8AC3E}">
        <p14:creationId xmlns:p14="http://schemas.microsoft.com/office/powerpoint/2010/main" val="307856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077"/>
    </mc:Choice>
    <mc:Fallback xmlns="">
      <p:transition spd="slow" advTm="2907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187035" y="127044"/>
            <a:ext cx="859250" cy="7078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68446" y="117390"/>
            <a:ext cx="668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AI</a:t>
            </a:r>
            <a:endParaRPr kumimoji="1" lang="ja-JP" altLang="en-US" sz="4000" dirty="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3BAA215F-9C96-4529-A318-52210F2AAAD0}"/>
              </a:ext>
            </a:extLst>
          </p:cNvPr>
          <p:cNvGrpSpPr/>
          <p:nvPr/>
        </p:nvGrpSpPr>
        <p:grpSpPr>
          <a:xfrm>
            <a:off x="115057" y="851845"/>
            <a:ext cx="4582432" cy="5847892"/>
            <a:chOff x="115057" y="851845"/>
            <a:chExt cx="4582432" cy="5847892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7A4D305C-00F1-42D3-85E0-60488F3AABB8}"/>
                </a:ext>
              </a:extLst>
            </p:cNvPr>
            <p:cNvSpPr txBox="1"/>
            <p:nvPr/>
          </p:nvSpPr>
          <p:spPr>
            <a:xfrm>
              <a:off x="1490296" y="1244014"/>
              <a:ext cx="21936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視界内の情報</a:t>
              </a:r>
              <a:endParaRPr kumimoji="1" lang="en-US" altLang="ja-JP" dirty="0"/>
            </a:p>
            <a:p>
              <a:r>
                <a:rPr kumimoji="1" lang="ja-JP" altLang="en-US" dirty="0"/>
                <a:t>両プレイヤーの状態</a:t>
              </a:r>
              <a:endParaRPr kumimoji="1" lang="en-US" altLang="ja-JP" dirty="0"/>
            </a:p>
            <a:p>
              <a:r>
                <a:rPr kumimoji="1" lang="ja-JP" altLang="en-US" dirty="0"/>
                <a:t>現ステップ数</a:t>
              </a:r>
              <a:endParaRPr kumimoji="1" lang="en-US" altLang="ja-JP" dirty="0"/>
            </a:p>
            <a:p>
              <a:r>
                <a:rPr lang="ja-JP" altLang="en-US" dirty="0"/>
                <a:t>残り考慮時間</a:t>
              </a:r>
              <a:endParaRPr kumimoji="1" lang="ja-JP" altLang="en-US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D5D83B3-7742-4ECD-BA16-B65A1D239673}"/>
                </a:ext>
              </a:extLst>
            </p:cNvPr>
            <p:cNvSpPr txBox="1"/>
            <p:nvPr/>
          </p:nvSpPr>
          <p:spPr>
            <a:xfrm>
              <a:off x="1608258" y="6204931"/>
              <a:ext cx="879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加速度</a:t>
              </a:r>
              <a:endParaRPr kumimoji="1" lang="ja-JP" altLang="en-US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750889C2-2F4B-4D3A-9A65-AA34ED8C0BCB}"/>
                </a:ext>
              </a:extLst>
            </p:cNvPr>
            <p:cNvSpPr txBox="1"/>
            <p:nvPr/>
          </p:nvSpPr>
          <p:spPr>
            <a:xfrm>
              <a:off x="496766" y="3052979"/>
              <a:ext cx="2602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コストマップの作成</a:t>
              </a:r>
              <a:endParaRPr kumimoji="1" lang="ja-JP" altLang="en-US" sz="2400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27C0DE52-FAF6-4CDF-A547-1DDFD6FF1A49}"/>
                </a:ext>
              </a:extLst>
            </p:cNvPr>
            <p:cNvSpPr txBox="1"/>
            <p:nvPr/>
          </p:nvSpPr>
          <p:spPr>
            <a:xfrm>
              <a:off x="400051" y="4026765"/>
              <a:ext cx="41367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dirty="0"/>
                <a:t>評価関数による各経路の評価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9DF37B52-3A39-42D4-AF1B-A2F67A105734}"/>
                </a:ext>
              </a:extLst>
            </p:cNvPr>
            <p:cNvSpPr txBox="1"/>
            <p:nvPr/>
          </p:nvSpPr>
          <p:spPr>
            <a:xfrm>
              <a:off x="494369" y="5001519"/>
              <a:ext cx="30689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/>
                <a:t>α</a:t>
              </a:r>
              <a:r>
                <a:rPr kumimoji="1" lang="en-US" altLang="ja-JP" sz="2400" dirty="0"/>
                <a:t>β</a:t>
              </a:r>
              <a:r>
                <a:rPr kumimoji="1" lang="ja-JP" altLang="en-US" sz="2400" dirty="0"/>
                <a:t>法による行動決定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4DB3CB3E-6AEC-4FB9-9316-28E32CC6E253}"/>
                </a:ext>
              </a:extLst>
            </p:cNvPr>
            <p:cNvSpPr/>
            <p:nvPr/>
          </p:nvSpPr>
          <p:spPr>
            <a:xfrm>
              <a:off x="400050" y="3002484"/>
              <a:ext cx="2795954" cy="5626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CA1602EF-50C0-43BE-9789-94195982F79B}"/>
                </a:ext>
              </a:extLst>
            </p:cNvPr>
            <p:cNvSpPr/>
            <p:nvPr/>
          </p:nvSpPr>
          <p:spPr>
            <a:xfrm>
              <a:off x="400050" y="3976270"/>
              <a:ext cx="4136782" cy="5626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61C67D18-3C66-458F-BB3A-7DDB23F31D47}"/>
                </a:ext>
              </a:extLst>
            </p:cNvPr>
            <p:cNvSpPr/>
            <p:nvPr/>
          </p:nvSpPr>
          <p:spPr>
            <a:xfrm>
              <a:off x="402248" y="4951026"/>
              <a:ext cx="2949820" cy="5626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C11F075D-BAD5-4FE4-9684-48E863C82D2A}"/>
                </a:ext>
              </a:extLst>
            </p:cNvPr>
            <p:cNvSpPr/>
            <p:nvPr/>
          </p:nvSpPr>
          <p:spPr>
            <a:xfrm>
              <a:off x="1373997" y="973940"/>
              <a:ext cx="2309979" cy="1656307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矢印: 下 13">
              <a:extLst>
                <a:ext uri="{FF2B5EF4-FFF2-40B4-BE49-F238E27FC236}">
                  <a16:creationId xmlns:a16="http://schemas.microsoft.com/office/drawing/2014/main" id="{557CE299-A940-4C0A-819F-EADF0B87D7F5}"/>
                </a:ext>
              </a:extLst>
            </p:cNvPr>
            <p:cNvSpPr/>
            <p:nvPr/>
          </p:nvSpPr>
          <p:spPr>
            <a:xfrm>
              <a:off x="699549" y="1006462"/>
              <a:ext cx="351692" cy="1956544"/>
            </a:xfrm>
            <a:prstGeom prst="down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矢印: 下 14">
              <a:extLst>
                <a:ext uri="{FF2B5EF4-FFF2-40B4-BE49-F238E27FC236}">
                  <a16:creationId xmlns:a16="http://schemas.microsoft.com/office/drawing/2014/main" id="{A1AFA765-72B8-4EB4-BE5F-2B86EBC08FC2}"/>
                </a:ext>
              </a:extLst>
            </p:cNvPr>
            <p:cNvSpPr/>
            <p:nvPr/>
          </p:nvSpPr>
          <p:spPr>
            <a:xfrm>
              <a:off x="699549" y="3558579"/>
              <a:ext cx="351692" cy="391315"/>
            </a:xfrm>
            <a:prstGeom prst="down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矢印: 下 15">
              <a:extLst>
                <a:ext uri="{FF2B5EF4-FFF2-40B4-BE49-F238E27FC236}">
                  <a16:creationId xmlns:a16="http://schemas.microsoft.com/office/drawing/2014/main" id="{B59654A5-141E-44D5-AC10-249B6CBE01C6}"/>
                </a:ext>
              </a:extLst>
            </p:cNvPr>
            <p:cNvSpPr/>
            <p:nvPr/>
          </p:nvSpPr>
          <p:spPr>
            <a:xfrm>
              <a:off x="699549" y="4536874"/>
              <a:ext cx="351692" cy="391315"/>
            </a:xfrm>
            <a:prstGeom prst="down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矢印: 下 16">
              <a:extLst>
                <a:ext uri="{FF2B5EF4-FFF2-40B4-BE49-F238E27FC236}">
                  <a16:creationId xmlns:a16="http://schemas.microsoft.com/office/drawing/2014/main" id="{29094BF9-8CDC-4211-A7C1-5ADB3CE8B675}"/>
                </a:ext>
              </a:extLst>
            </p:cNvPr>
            <p:cNvSpPr/>
            <p:nvPr/>
          </p:nvSpPr>
          <p:spPr>
            <a:xfrm>
              <a:off x="699549" y="5518084"/>
              <a:ext cx="351692" cy="1181653"/>
            </a:xfrm>
            <a:prstGeom prst="down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四角形: 角を丸くする 17">
              <a:extLst>
                <a:ext uri="{FF2B5EF4-FFF2-40B4-BE49-F238E27FC236}">
                  <a16:creationId xmlns:a16="http://schemas.microsoft.com/office/drawing/2014/main" id="{0A96777A-CBA2-4DC5-9D44-072B430847ED}"/>
                </a:ext>
              </a:extLst>
            </p:cNvPr>
            <p:cNvSpPr/>
            <p:nvPr/>
          </p:nvSpPr>
          <p:spPr>
            <a:xfrm>
              <a:off x="1490296" y="6049997"/>
              <a:ext cx="1191359" cy="637679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5FA7BEE0-63D8-40A9-886C-A9965AB0BFC6}"/>
                </a:ext>
              </a:extLst>
            </p:cNvPr>
            <p:cNvSpPr txBox="1"/>
            <p:nvPr/>
          </p:nvSpPr>
          <p:spPr>
            <a:xfrm>
              <a:off x="1286606" y="851845"/>
              <a:ext cx="643305" cy="36933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入力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0DADF736-1748-44E7-AEEA-E889C0ED62E9}"/>
                </a:ext>
              </a:extLst>
            </p:cNvPr>
            <p:cNvSpPr txBox="1"/>
            <p:nvPr/>
          </p:nvSpPr>
          <p:spPr>
            <a:xfrm>
              <a:off x="1286606" y="5845050"/>
              <a:ext cx="643305" cy="36933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ja-JP" altLang="en-US" dirty="0"/>
                <a:t>出</a:t>
              </a:r>
              <a:r>
                <a:rPr kumimoji="1" lang="ja-JP" altLang="en-US" dirty="0"/>
                <a:t>力</a:t>
              </a:r>
            </a:p>
          </p:txBody>
        </p:sp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59724EA9-47B7-4F54-99F5-7335D969E561}"/>
                </a:ext>
              </a:extLst>
            </p:cNvPr>
            <p:cNvSpPr/>
            <p:nvPr/>
          </p:nvSpPr>
          <p:spPr>
            <a:xfrm>
              <a:off x="115057" y="2835193"/>
              <a:ext cx="4582432" cy="289644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EFC6A66D-31EE-4A0C-8A6B-294A20A396B1}"/>
                </a:ext>
              </a:extLst>
            </p:cNvPr>
            <p:cNvSpPr txBox="1"/>
            <p:nvPr/>
          </p:nvSpPr>
          <p:spPr>
            <a:xfrm>
              <a:off x="3825051" y="2650527"/>
              <a:ext cx="643305" cy="36933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dirty="0"/>
                <a:t>AI</a:t>
              </a:r>
              <a:r>
                <a:rPr lang="ja-JP" altLang="en-US" dirty="0"/>
                <a:t>部</a:t>
              </a:r>
              <a:endParaRPr kumimoji="1" lang="ja-JP" altLang="en-US" dirty="0"/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857772E-37FF-44BA-B5CD-0807C9402DBD}"/>
              </a:ext>
            </a:extLst>
          </p:cNvPr>
          <p:cNvSpPr txBox="1"/>
          <p:nvPr/>
        </p:nvSpPr>
        <p:spPr>
          <a:xfrm>
            <a:off x="5460026" y="1893815"/>
            <a:ext cx="3121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もっとも勝率の良い</a:t>
            </a:r>
            <a:endParaRPr kumimoji="1" lang="en-US" altLang="ja-JP" sz="2000" dirty="0"/>
          </a:p>
          <a:p>
            <a:r>
              <a:rPr kumimoji="1" lang="ja-JP" altLang="en-US" sz="2000" dirty="0"/>
              <a:t>サンプル</a:t>
            </a:r>
            <a:r>
              <a:rPr kumimoji="1" lang="en-US" altLang="ja-JP" sz="2000" dirty="0"/>
              <a:t>AI</a:t>
            </a:r>
            <a:r>
              <a:rPr lang="ja-JP" altLang="en-US" sz="2000" dirty="0"/>
              <a:t>をベースに作成</a:t>
            </a:r>
            <a:endParaRPr kumimoji="1" lang="ja-JP" altLang="en-US" sz="20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7501F9D-D32F-4E89-ADD6-F21B2A7A01D8}"/>
              </a:ext>
            </a:extLst>
          </p:cNvPr>
          <p:cNvSpPr txBox="1"/>
          <p:nvPr/>
        </p:nvSpPr>
        <p:spPr>
          <a:xfrm>
            <a:off x="5978967" y="4732531"/>
            <a:ext cx="2637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ベースとなった</a:t>
            </a:r>
            <a:r>
              <a:rPr kumimoji="1" lang="en-US" altLang="ja-JP" dirty="0"/>
              <a:t>AI</a:t>
            </a:r>
            <a:r>
              <a:rPr kumimoji="1" lang="ja-JP" altLang="en-US" dirty="0"/>
              <a:t>及び</a:t>
            </a:r>
            <a:endParaRPr kumimoji="1" lang="en-US" altLang="ja-JP" dirty="0"/>
          </a:p>
          <a:p>
            <a:r>
              <a:rPr lang="ja-JP" altLang="en-US" dirty="0"/>
              <a:t>昨年大会上位</a:t>
            </a:r>
            <a:r>
              <a:rPr lang="en-US" altLang="ja-JP" dirty="0"/>
              <a:t>AI</a:t>
            </a:r>
            <a:r>
              <a:rPr lang="ja-JP" altLang="en-US" dirty="0"/>
              <a:t>に辛勝</a:t>
            </a:r>
            <a:endParaRPr kumimoji="1" lang="ja-JP" altLang="en-US" dirty="0"/>
          </a:p>
        </p:txBody>
      </p:sp>
      <p:sp>
        <p:nvSpPr>
          <p:cNvPr id="30" name="爆発: 8 pt 29">
            <a:extLst>
              <a:ext uri="{FF2B5EF4-FFF2-40B4-BE49-F238E27FC236}">
                <a16:creationId xmlns:a16="http://schemas.microsoft.com/office/drawing/2014/main" id="{AA3C11B9-00C3-41B3-8A30-865CAFF3F21D}"/>
              </a:ext>
            </a:extLst>
          </p:cNvPr>
          <p:cNvSpPr/>
          <p:nvPr/>
        </p:nvSpPr>
        <p:spPr>
          <a:xfrm>
            <a:off x="5281981" y="3949894"/>
            <a:ext cx="3862019" cy="238056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吹き出し: 四角形 30">
            <a:extLst>
              <a:ext uri="{FF2B5EF4-FFF2-40B4-BE49-F238E27FC236}">
                <a16:creationId xmlns:a16="http://schemas.microsoft.com/office/drawing/2014/main" id="{0AB5F2CF-339E-4807-A3AC-E7F4728B7562}"/>
              </a:ext>
            </a:extLst>
          </p:cNvPr>
          <p:cNvSpPr/>
          <p:nvPr/>
        </p:nvSpPr>
        <p:spPr>
          <a:xfrm>
            <a:off x="5460024" y="1828800"/>
            <a:ext cx="3121267" cy="931985"/>
          </a:xfrm>
          <a:prstGeom prst="wedgeRectCallout">
            <a:avLst>
              <a:gd name="adj1" fmla="val -79063"/>
              <a:gd name="adj2" fmla="val 1265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21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85"/>
    </mc:Choice>
    <mc:Fallback xmlns="">
      <p:transition spd="slow" advTm="558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187034" y="127044"/>
            <a:ext cx="4304043" cy="7078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68446" y="117390"/>
            <a:ext cx="4222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/>
              <a:t>コストマップの詳細</a:t>
            </a:r>
            <a:endParaRPr kumimoji="1" lang="ja-JP" altLang="en-US" sz="4000" dirty="0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79574871-045F-4956-B6C0-AC3960960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34" y="1518629"/>
            <a:ext cx="3221426" cy="471511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54083A-1B28-464B-AA0B-F81D7D99D54D}"/>
              </a:ext>
            </a:extLst>
          </p:cNvPr>
          <p:cNvSpPr txBox="1"/>
          <p:nvPr/>
        </p:nvSpPr>
        <p:spPr>
          <a:xfrm>
            <a:off x="4062045" y="2583524"/>
            <a:ext cx="4079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道の左端のコストを設定</a:t>
            </a:r>
            <a:endParaRPr kumimoji="1" lang="en-US" altLang="ja-JP" dirty="0"/>
          </a:p>
          <a:p>
            <a:r>
              <a:rPr lang="ja-JP" altLang="en-US" dirty="0"/>
              <a:t>その際の値はコース幅と同値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E475015-3423-45EF-8C02-63CDE0EF33B1}"/>
              </a:ext>
            </a:extLst>
          </p:cNvPr>
          <p:cNvSpPr txBox="1"/>
          <p:nvPr/>
        </p:nvSpPr>
        <p:spPr>
          <a:xfrm>
            <a:off x="4062045" y="3727648"/>
            <a:ext cx="4079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その点から一つずつ右に移動し</a:t>
            </a:r>
            <a:endParaRPr lang="en-US" altLang="ja-JP" dirty="0"/>
          </a:p>
          <a:p>
            <a:r>
              <a:rPr lang="ja-JP" altLang="en-US" dirty="0"/>
              <a:t>同一の道内でコストが</a:t>
            </a:r>
            <a:endParaRPr lang="en-US" altLang="ja-JP" dirty="0"/>
          </a:p>
          <a:p>
            <a:r>
              <a:rPr lang="ja-JP" altLang="en-US" dirty="0"/>
              <a:t>左右対称になるよう </a:t>
            </a:r>
            <a:r>
              <a:rPr lang="en-US" altLang="ja-JP" dirty="0"/>
              <a:t>-1</a:t>
            </a:r>
            <a:r>
              <a:rPr lang="ja-JP" altLang="en-US" dirty="0" err="1"/>
              <a:t>，</a:t>
            </a:r>
            <a:r>
              <a:rPr lang="en-US" altLang="ja-JP" dirty="0"/>
              <a:t>+0</a:t>
            </a:r>
            <a:r>
              <a:rPr lang="ja-JP" altLang="en-US" dirty="0" err="1"/>
              <a:t>，</a:t>
            </a:r>
            <a:r>
              <a:rPr lang="en-US" altLang="ja-JP" dirty="0"/>
              <a:t>+</a:t>
            </a:r>
            <a:r>
              <a:rPr lang="ja-JP" altLang="en-US" dirty="0"/>
              <a:t>１ する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5C7ACEF-E066-4301-95DC-2AB43A21EE9D}"/>
              </a:ext>
            </a:extLst>
          </p:cNvPr>
          <p:cNvSpPr txBox="1"/>
          <p:nvPr/>
        </p:nvSpPr>
        <p:spPr>
          <a:xfrm>
            <a:off x="3523320" y="1386062"/>
            <a:ext cx="5433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視界最奥のコストの付け方</a:t>
            </a:r>
            <a:endParaRPr kumimoji="1" lang="en-US" altLang="ja-JP" dirty="0"/>
          </a:p>
          <a:p>
            <a:r>
              <a:rPr lang="ja-JP" altLang="en-US" dirty="0"/>
              <a:t>この際連続して障害物がない区間を仮に道と呼称する</a:t>
            </a:r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84D6DD8-EA45-4866-BDA8-A41CBCE36BD4}"/>
              </a:ext>
            </a:extLst>
          </p:cNvPr>
          <p:cNvSpPr txBox="1"/>
          <p:nvPr/>
        </p:nvSpPr>
        <p:spPr>
          <a:xfrm>
            <a:off x="1140605" y="1149296"/>
            <a:ext cx="36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道</a:t>
            </a:r>
          </a:p>
        </p:txBody>
      </p:sp>
      <p:sp>
        <p:nvSpPr>
          <p:cNvPr id="23" name="矢印: 左右 22">
            <a:extLst>
              <a:ext uri="{FF2B5EF4-FFF2-40B4-BE49-F238E27FC236}">
                <a16:creationId xmlns:a16="http://schemas.microsoft.com/office/drawing/2014/main" id="{34957143-C395-4ED3-896A-1BC6176F7BB7}"/>
              </a:ext>
            </a:extLst>
          </p:cNvPr>
          <p:cNvSpPr/>
          <p:nvPr/>
        </p:nvSpPr>
        <p:spPr>
          <a:xfrm>
            <a:off x="211016" y="1438950"/>
            <a:ext cx="2222058" cy="234089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5BD2B4E-96A6-4947-85D0-BD21A63FD5C7}"/>
              </a:ext>
            </a:extLst>
          </p:cNvPr>
          <p:cNvSpPr txBox="1"/>
          <p:nvPr/>
        </p:nvSpPr>
        <p:spPr>
          <a:xfrm>
            <a:off x="4062045" y="5148772"/>
            <a:ext cx="4079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視界最奥に存在する</a:t>
            </a:r>
            <a:endParaRPr kumimoji="1" lang="en-US" altLang="ja-JP" dirty="0"/>
          </a:p>
          <a:p>
            <a:r>
              <a:rPr kumimoji="1" lang="ja-JP" altLang="en-US" dirty="0"/>
              <a:t>すべての道について同様の作業を行う</a:t>
            </a:r>
          </a:p>
        </p:txBody>
      </p:sp>
      <p:sp>
        <p:nvSpPr>
          <p:cNvPr id="24" name="矢印: 下 23">
            <a:extLst>
              <a:ext uri="{FF2B5EF4-FFF2-40B4-BE49-F238E27FC236}">
                <a16:creationId xmlns:a16="http://schemas.microsoft.com/office/drawing/2014/main" id="{B03398DE-EC26-474F-93C2-B6A08E243A02}"/>
              </a:ext>
            </a:extLst>
          </p:cNvPr>
          <p:cNvSpPr/>
          <p:nvPr/>
        </p:nvSpPr>
        <p:spPr>
          <a:xfrm>
            <a:off x="5539154" y="3298509"/>
            <a:ext cx="791307" cy="3604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下 34">
            <a:extLst>
              <a:ext uri="{FF2B5EF4-FFF2-40B4-BE49-F238E27FC236}">
                <a16:creationId xmlns:a16="http://schemas.microsoft.com/office/drawing/2014/main" id="{93BF1AEC-3C05-49F9-B287-A279FCD9FA04}"/>
              </a:ext>
            </a:extLst>
          </p:cNvPr>
          <p:cNvSpPr/>
          <p:nvPr/>
        </p:nvSpPr>
        <p:spPr>
          <a:xfrm>
            <a:off x="5539153" y="4719632"/>
            <a:ext cx="791307" cy="3604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85"/>
    </mc:Choice>
    <mc:Fallback xmlns="">
      <p:transition spd="slow" advTm="558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187034" y="127044"/>
            <a:ext cx="4304043" cy="7078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68446" y="117390"/>
            <a:ext cx="4222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/>
              <a:t>コストマップの詳細</a:t>
            </a:r>
            <a:endParaRPr kumimoji="1" lang="ja-JP" altLang="en-US" sz="4000" dirty="0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79574871-045F-4956-B6C0-AC3960960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34" y="1518629"/>
            <a:ext cx="3221426" cy="471511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54083A-1B28-464B-AA0B-F81D7D99D54D}"/>
              </a:ext>
            </a:extLst>
          </p:cNvPr>
          <p:cNvSpPr txBox="1"/>
          <p:nvPr/>
        </p:nvSpPr>
        <p:spPr>
          <a:xfrm>
            <a:off x="3569678" y="1753023"/>
            <a:ext cx="48949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一つ手前に着目</a:t>
            </a:r>
            <a:endParaRPr kumimoji="1" lang="en-US" altLang="ja-JP" sz="1600" dirty="0"/>
          </a:p>
          <a:p>
            <a:r>
              <a:rPr kumimoji="1" lang="ja-JP" altLang="en-US" sz="1600" dirty="0"/>
              <a:t>該当点が障害点でなく，かつ</a:t>
            </a:r>
            <a:endParaRPr kumimoji="1" lang="en-US" altLang="ja-JP" sz="1600" dirty="0"/>
          </a:p>
          <a:p>
            <a:r>
              <a:rPr lang="ja-JP" altLang="en-US" sz="1600" dirty="0"/>
              <a:t>最奥が障害点でなければ奥のコスト</a:t>
            </a:r>
            <a:r>
              <a:rPr lang="en-US" altLang="ja-JP" sz="1600" dirty="0"/>
              <a:t>+</a:t>
            </a:r>
            <a:r>
              <a:rPr lang="ja-JP" altLang="en-US" sz="1600" dirty="0"/>
              <a:t>１５を設定</a:t>
            </a:r>
            <a:endParaRPr lang="en-US" altLang="ja-JP" sz="1600" dirty="0"/>
          </a:p>
          <a:p>
            <a:r>
              <a:rPr kumimoji="1" lang="ja-JP" altLang="en-US" sz="1600" dirty="0"/>
              <a:t>障害物であれば仮に</a:t>
            </a:r>
            <a:r>
              <a:rPr kumimoji="1" lang="en-US" altLang="ja-JP" sz="1600" dirty="0"/>
              <a:t>1000</a:t>
            </a:r>
            <a:r>
              <a:rPr lang="ja-JP" altLang="en-US" sz="1600" dirty="0"/>
              <a:t>と設定</a:t>
            </a:r>
            <a:endParaRPr kumimoji="1"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5C7ACEF-E066-4301-95DC-2AB43A21EE9D}"/>
              </a:ext>
            </a:extLst>
          </p:cNvPr>
          <p:cNvSpPr txBox="1"/>
          <p:nvPr/>
        </p:nvSpPr>
        <p:spPr>
          <a:xfrm>
            <a:off x="3523320" y="1060063"/>
            <a:ext cx="543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視界最奥より手前のコストの付け方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5BD2B4E-96A6-4947-85D0-BD21A63FD5C7}"/>
              </a:ext>
            </a:extLst>
          </p:cNvPr>
          <p:cNvSpPr txBox="1"/>
          <p:nvPr/>
        </p:nvSpPr>
        <p:spPr>
          <a:xfrm>
            <a:off x="3569678" y="4587560"/>
            <a:ext cx="4079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右端からも同様にしてコストを上書き</a:t>
            </a:r>
          </a:p>
        </p:txBody>
      </p:sp>
      <p:sp>
        <p:nvSpPr>
          <p:cNvPr id="24" name="矢印: 下 23">
            <a:extLst>
              <a:ext uri="{FF2B5EF4-FFF2-40B4-BE49-F238E27FC236}">
                <a16:creationId xmlns:a16="http://schemas.microsoft.com/office/drawing/2014/main" id="{B03398DE-EC26-474F-93C2-B6A08E243A02}"/>
              </a:ext>
            </a:extLst>
          </p:cNvPr>
          <p:cNvSpPr/>
          <p:nvPr/>
        </p:nvSpPr>
        <p:spPr>
          <a:xfrm>
            <a:off x="5046786" y="3022007"/>
            <a:ext cx="791307" cy="3604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下 34">
            <a:extLst>
              <a:ext uri="{FF2B5EF4-FFF2-40B4-BE49-F238E27FC236}">
                <a16:creationId xmlns:a16="http://schemas.microsoft.com/office/drawing/2014/main" id="{93BF1AEC-3C05-49F9-B287-A279FCD9FA04}"/>
              </a:ext>
            </a:extLst>
          </p:cNvPr>
          <p:cNvSpPr/>
          <p:nvPr/>
        </p:nvSpPr>
        <p:spPr>
          <a:xfrm>
            <a:off x="5046786" y="4227075"/>
            <a:ext cx="791307" cy="3604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97C06AF-B738-4373-AF67-59390B1A7CDC}"/>
              </a:ext>
            </a:extLst>
          </p:cNvPr>
          <p:cNvSpPr txBox="1"/>
          <p:nvPr/>
        </p:nvSpPr>
        <p:spPr>
          <a:xfrm>
            <a:off x="3569678" y="3212203"/>
            <a:ext cx="48949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左端から順に，</a:t>
            </a:r>
            <a:endParaRPr kumimoji="1" lang="en-US" altLang="ja-JP" sz="1600" dirty="0"/>
          </a:p>
          <a:p>
            <a:r>
              <a:rPr kumimoji="1" lang="ja-JP" altLang="en-US" sz="1600" dirty="0"/>
              <a:t>自身のコストと，自身の右隣りのコスト</a:t>
            </a:r>
            <a:r>
              <a:rPr kumimoji="1" lang="en-US" altLang="ja-JP" sz="1600" dirty="0"/>
              <a:t>+12</a:t>
            </a:r>
            <a:r>
              <a:rPr kumimoji="1" lang="ja-JP" altLang="en-US" sz="1600" dirty="0"/>
              <a:t>を比べ</a:t>
            </a:r>
            <a:endParaRPr kumimoji="1" lang="en-US" altLang="ja-JP" sz="1600" dirty="0"/>
          </a:p>
          <a:p>
            <a:r>
              <a:rPr kumimoji="1" lang="ja-JP" altLang="en-US" sz="1600" dirty="0"/>
              <a:t>小さいほうを自身のコストに上書き</a:t>
            </a: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2C181F04-5F2D-4862-AFEA-C3A2E82E8E98}"/>
              </a:ext>
            </a:extLst>
          </p:cNvPr>
          <p:cNvSpPr/>
          <p:nvPr/>
        </p:nvSpPr>
        <p:spPr>
          <a:xfrm>
            <a:off x="5046785" y="5048434"/>
            <a:ext cx="791307" cy="3604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3D67A19-D350-4C3F-AF9E-CF6FB4060761}"/>
              </a:ext>
            </a:extLst>
          </p:cNvPr>
          <p:cNvSpPr txBox="1"/>
          <p:nvPr/>
        </p:nvSpPr>
        <p:spPr>
          <a:xfrm>
            <a:off x="3569678" y="5500461"/>
            <a:ext cx="4079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自身の正面，右隣りおよび右斜め前</a:t>
            </a:r>
            <a:endParaRPr kumimoji="1" lang="en-US" altLang="ja-JP" sz="1600" dirty="0"/>
          </a:p>
          <a:p>
            <a:r>
              <a:rPr lang="ja-JP" altLang="en-US" sz="1600" dirty="0"/>
              <a:t>左隣および左斜め前のいずれかが障害点でない場合，該当数だけコストを</a:t>
            </a:r>
            <a:r>
              <a:rPr lang="en-US" altLang="ja-JP" sz="1600" dirty="0"/>
              <a:t>-2</a:t>
            </a:r>
            <a:endParaRPr kumimoji="1" lang="ja-JP" altLang="en-US" sz="1600" dirty="0"/>
          </a:p>
        </p:txBody>
      </p:sp>
      <p:sp>
        <p:nvSpPr>
          <p:cNvPr id="12" name="矢印: 左カーブ 11">
            <a:extLst>
              <a:ext uri="{FF2B5EF4-FFF2-40B4-BE49-F238E27FC236}">
                <a16:creationId xmlns:a16="http://schemas.microsoft.com/office/drawing/2014/main" id="{8256B203-B9ED-484D-A2E8-CCF18F4339C8}"/>
              </a:ext>
            </a:extLst>
          </p:cNvPr>
          <p:cNvSpPr/>
          <p:nvPr/>
        </p:nvSpPr>
        <p:spPr>
          <a:xfrm flipV="1">
            <a:off x="7810529" y="1995853"/>
            <a:ext cx="815852" cy="4175088"/>
          </a:xfrm>
          <a:prstGeom prst="curvedLeftArrow">
            <a:avLst>
              <a:gd name="adj1" fmla="val 5289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9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85"/>
    </mc:Choice>
    <mc:Fallback xmlns="">
      <p:transition spd="slow" advTm="558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187034" y="127044"/>
            <a:ext cx="4304043" cy="7078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68446" y="117390"/>
            <a:ext cx="4222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/>
              <a:t>コストマップの詳細</a:t>
            </a:r>
            <a:endParaRPr kumimoji="1" lang="ja-JP" altLang="en-US" sz="4000" dirty="0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79574871-045F-4956-B6C0-AC3960960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34" y="1518629"/>
            <a:ext cx="3221426" cy="471511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54083A-1B28-464B-AA0B-F81D7D99D54D}"/>
              </a:ext>
            </a:extLst>
          </p:cNvPr>
          <p:cNvSpPr txBox="1"/>
          <p:nvPr/>
        </p:nvSpPr>
        <p:spPr>
          <a:xfrm>
            <a:off x="4149971" y="3158662"/>
            <a:ext cx="4894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視界最奥の一つ奥の格子点のコストを</a:t>
            </a:r>
            <a:endParaRPr kumimoji="1" lang="en-US" altLang="ja-JP" dirty="0"/>
          </a:p>
          <a:p>
            <a:r>
              <a:rPr kumimoji="1" lang="ja-JP" altLang="en-US" dirty="0"/>
              <a:t>全てコース幅</a:t>
            </a:r>
            <a:r>
              <a:rPr kumimoji="1" lang="en-US" altLang="ja-JP" dirty="0"/>
              <a:t>-15</a:t>
            </a:r>
            <a:r>
              <a:rPr kumimoji="1" lang="ja-JP" altLang="en-US" dirty="0"/>
              <a:t>に設定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5C7ACEF-E066-4301-95DC-2AB43A21EE9D}"/>
              </a:ext>
            </a:extLst>
          </p:cNvPr>
          <p:cNvSpPr txBox="1"/>
          <p:nvPr/>
        </p:nvSpPr>
        <p:spPr>
          <a:xfrm>
            <a:off x="4149971" y="2339099"/>
            <a:ext cx="4106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視界最奥より奥のコストの付け方</a:t>
            </a:r>
          </a:p>
        </p:txBody>
      </p:sp>
      <p:sp>
        <p:nvSpPr>
          <p:cNvPr id="24" name="矢印: 下 23">
            <a:extLst>
              <a:ext uri="{FF2B5EF4-FFF2-40B4-BE49-F238E27FC236}">
                <a16:creationId xmlns:a16="http://schemas.microsoft.com/office/drawing/2014/main" id="{B03398DE-EC26-474F-93C2-B6A08E243A02}"/>
              </a:ext>
            </a:extLst>
          </p:cNvPr>
          <p:cNvSpPr/>
          <p:nvPr/>
        </p:nvSpPr>
        <p:spPr>
          <a:xfrm>
            <a:off x="5501590" y="4268196"/>
            <a:ext cx="791307" cy="3604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97C06AF-B738-4373-AF67-59390B1A7CDC}"/>
              </a:ext>
            </a:extLst>
          </p:cNvPr>
          <p:cNvSpPr txBox="1"/>
          <p:nvPr/>
        </p:nvSpPr>
        <p:spPr>
          <a:xfrm>
            <a:off x="4149970" y="5091885"/>
            <a:ext cx="4894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それ以降は一つ奥に行く毎に</a:t>
            </a:r>
            <a:r>
              <a:rPr kumimoji="1" lang="en-US" altLang="ja-JP" dirty="0"/>
              <a:t>-15</a:t>
            </a:r>
            <a:r>
              <a:rPr kumimoji="1" lang="ja-JP" altLang="en-US" dirty="0"/>
              <a:t>する</a:t>
            </a:r>
          </a:p>
        </p:txBody>
      </p:sp>
    </p:spTree>
    <p:extLst>
      <p:ext uri="{BB962C8B-B14F-4D97-AF65-F5344CB8AC3E}">
        <p14:creationId xmlns:p14="http://schemas.microsoft.com/office/powerpoint/2010/main" val="227550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85"/>
    </mc:Choice>
    <mc:Fallback xmlns="">
      <p:transition spd="slow" advTm="558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3C0496C-165E-430C-ACC3-97E50F2B582D}"/>
              </a:ext>
            </a:extLst>
          </p:cNvPr>
          <p:cNvSpPr/>
          <p:nvPr/>
        </p:nvSpPr>
        <p:spPr>
          <a:xfrm>
            <a:off x="1646959" y="1726191"/>
            <a:ext cx="5850083" cy="5477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角丸四角形 1"/>
          <p:cNvSpPr/>
          <p:nvPr/>
        </p:nvSpPr>
        <p:spPr>
          <a:xfrm>
            <a:off x="187035" y="127044"/>
            <a:ext cx="5440042" cy="7078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85752" y="127045"/>
            <a:ext cx="51972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今後の課題および方針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BBEBEB3-1345-4CEB-A8F8-A1E28615CA74}"/>
              </a:ext>
            </a:extLst>
          </p:cNvPr>
          <p:cNvSpPr txBox="1"/>
          <p:nvPr/>
        </p:nvSpPr>
        <p:spPr>
          <a:xfrm>
            <a:off x="2397552" y="2854916"/>
            <a:ext cx="434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コストマップ，評価関数へどう反映させるか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22E460-3A7B-40FA-B005-9647BE1A8D1E}"/>
              </a:ext>
            </a:extLst>
          </p:cNvPr>
          <p:cNvSpPr txBox="1"/>
          <p:nvPr/>
        </p:nvSpPr>
        <p:spPr>
          <a:xfrm>
            <a:off x="904139" y="1495358"/>
            <a:ext cx="181341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ルール変更</a:t>
            </a: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49854BD5-70F2-4C7A-9CD2-3FD209F8C2B0}"/>
              </a:ext>
            </a:extLst>
          </p:cNvPr>
          <p:cNvSpPr/>
          <p:nvPr/>
        </p:nvSpPr>
        <p:spPr>
          <a:xfrm>
            <a:off x="4161874" y="2512970"/>
            <a:ext cx="820252" cy="25166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F1199ABB-C320-40A1-9E56-731AFE7716BC}"/>
              </a:ext>
            </a:extLst>
          </p:cNvPr>
          <p:cNvSpPr/>
          <p:nvPr/>
        </p:nvSpPr>
        <p:spPr>
          <a:xfrm>
            <a:off x="1646959" y="3975300"/>
            <a:ext cx="5850083" cy="8618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88A38E1-814C-4F5F-9A05-975609001483}"/>
              </a:ext>
            </a:extLst>
          </p:cNvPr>
          <p:cNvSpPr txBox="1"/>
          <p:nvPr/>
        </p:nvSpPr>
        <p:spPr>
          <a:xfrm>
            <a:off x="1225775" y="3709617"/>
            <a:ext cx="84236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移植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422509-AF16-4644-8E06-2032685A0D5A}"/>
              </a:ext>
            </a:extLst>
          </p:cNvPr>
          <p:cNvSpPr txBox="1"/>
          <p:nvPr/>
        </p:nvSpPr>
        <p:spPr>
          <a:xfrm>
            <a:off x="1983030" y="4081071"/>
            <a:ext cx="517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今年のルールでも動くようプログラムを調整したが</a:t>
            </a:r>
            <a:endParaRPr lang="en-US" altLang="ja-JP" dirty="0"/>
          </a:p>
          <a:p>
            <a:r>
              <a:rPr kumimoji="1" lang="ja-JP" altLang="en-US" dirty="0"/>
              <a:t>挙動が少しおかしい</a:t>
            </a:r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32BEFB75-4F2A-467B-9DF1-FDAC88875282}"/>
              </a:ext>
            </a:extLst>
          </p:cNvPr>
          <p:cNvSpPr/>
          <p:nvPr/>
        </p:nvSpPr>
        <p:spPr>
          <a:xfrm>
            <a:off x="4161874" y="5102858"/>
            <a:ext cx="820252" cy="25166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CE5BCF4-DEE7-48CE-AAEA-C0DB9A65F6DA}"/>
              </a:ext>
            </a:extLst>
          </p:cNvPr>
          <p:cNvSpPr txBox="1"/>
          <p:nvPr/>
        </p:nvSpPr>
        <p:spPr>
          <a:xfrm>
            <a:off x="2457816" y="1815416"/>
            <a:ext cx="422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ルールが変更され水たまりが追加された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C6F8384-FC12-4D79-8024-B1B97337C851}"/>
              </a:ext>
            </a:extLst>
          </p:cNvPr>
          <p:cNvSpPr txBox="1"/>
          <p:nvPr/>
        </p:nvSpPr>
        <p:spPr>
          <a:xfrm>
            <a:off x="2876700" y="5496787"/>
            <a:ext cx="33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原因の調査および，要因の排除</a:t>
            </a:r>
          </a:p>
        </p:txBody>
      </p:sp>
    </p:spTree>
    <p:extLst>
      <p:ext uri="{BB962C8B-B14F-4D97-AF65-F5344CB8AC3E}">
        <p14:creationId xmlns:p14="http://schemas.microsoft.com/office/powerpoint/2010/main" val="1289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4"/>
    </mc:Choice>
    <mc:Fallback xmlns="">
      <p:transition spd="slow" advTm="218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3C0496C-165E-430C-ACC3-97E50F2B582D}"/>
              </a:ext>
            </a:extLst>
          </p:cNvPr>
          <p:cNvSpPr/>
          <p:nvPr/>
        </p:nvSpPr>
        <p:spPr>
          <a:xfrm>
            <a:off x="1646959" y="1553510"/>
            <a:ext cx="5850083" cy="5477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角丸四角形 1"/>
          <p:cNvSpPr/>
          <p:nvPr/>
        </p:nvSpPr>
        <p:spPr>
          <a:xfrm>
            <a:off x="187035" y="127044"/>
            <a:ext cx="5440042" cy="7078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85752" y="127045"/>
            <a:ext cx="51972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今後の課題および方針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BBEBEB3-1345-4CEB-A8F8-A1E28615CA74}"/>
              </a:ext>
            </a:extLst>
          </p:cNvPr>
          <p:cNvSpPr txBox="1"/>
          <p:nvPr/>
        </p:nvSpPr>
        <p:spPr>
          <a:xfrm>
            <a:off x="3339704" y="2632968"/>
            <a:ext cx="24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改善可能な個所の調査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22E460-3A7B-40FA-B005-9647BE1A8D1E}"/>
              </a:ext>
            </a:extLst>
          </p:cNvPr>
          <p:cNvSpPr txBox="1"/>
          <p:nvPr/>
        </p:nvSpPr>
        <p:spPr>
          <a:xfrm>
            <a:off x="904139" y="1322677"/>
            <a:ext cx="149341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考慮時間</a:t>
            </a:r>
            <a:endParaRPr kumimoji="1" lang="ja-JP" altLang="en-US" sz="2400" dirty="0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49854BD5-70F2-4C7A-9CD2-3FD209F8C2B0}"/>
              </a:ext>
            </a:extLst>
          </p:cNvPr>
          <p:cNvSpPr/>
          <p:nvPr/>
        </p:nvSpPr>
        <p:spPr>
          <a:xfrm>
            <a:off x="4161874" y="2340289"/>
            <a:ext cx="820252" cy="25166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CE5BCF4-DEE7-48CE-AAEA-C0DB9A65F6DA}"/>
              </a:ext>
            </a:extLst>
          </p:cNvPr>
          <p:cNvSpPr txBox="1"/>
          <p:nvPr/>
        </p:nvSpPr>
        <p:spPr>
          <a:xfrm>
            <a:off x="2457816" y="1642735"/>
            <a:ext cx="422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全体的に考慮時間が足りないことが多い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2FD7CF4-BADF-443F-9B20-86FD69CE81BE}"/>
              </a:ext>
            </a:extLst>
          </p:cNvPr>
          <p:cNvSpPr txBox="1"/>
          <p:nvPr/>
        </p:nvSpPr>
        <p:spPr>
          <a:xfrm>
            <a:off x="2961173" y="4591932"/>
            <a:ext cx="3221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よりよいものが存在するか調査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C91FAE-D49D-4C7A-A13C-E37BF14DA04A}"/>
              </a:ext>
            </a:extLst>
          </p:cNvPr>
          <p:cNvSpPr txBox="1"/>
          <p:nvPr/>
        </p:nvSpPr>
        <p:spPr>
          <a:xfrm>
            <a:off x="2620471" y="5159751"/>
            <a:ext cx="390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視界外に関して</a:t>
            </a:r>
            <a:r>
              <a:rPr kumimoji="1" lang="en-US" altLang="ja-JP" dirty="0"/>
              <a:t>y</a:t>
            </a:r>
            <a:r>
              <a:rPr kumimoji="1" lang="ja-JP" altLang="en-US" dirty="0"/>
              <a:t>軸のみでコストを設定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AD705C8-86E3-4D22-BA4C-48066ED7A79A}"/>
              </a:ext>
            </a:extLst>
          </p:cNvPr>
          <p:cNvSpPr txBox="1"/>
          <p:nvPr/>
        </p:nvSpPr>
        <p:spPr>
          <a:xfrm>
            <a:off x="2457816" y="6175946"/>
            <a:ext cx="421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機械学習等でコース予測は可能かどうか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47F3B76D-B69C-4BC1-95D1-4721A63853C3}"/>
              </a:ext>
            </a:extLst>
          </p:cNvPr>
          <p:cNvSpPr/>
          <p:nvPr/>
        </p:nvSpPr>
        <p:spPr>
          <a:xfrm>
            <a:off x="1646959" y="3508957"/>
            <a:ext cx="5850083" cy="5477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A6468F8-3FE7-4E02-A5C8-99AB6D7F1E48}"/>
              </a:ext>
            </a:extLst>
          </p:cNvPr>
          <p:cNvSpPr txBox="1"/>
          <p:nvPr/>
        </p:nvSpPr>
        <p:spPr>
          <a:xfrm>
            <a:off x="904139" y="3198167"/>
            <a:ext cx="181341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コストマップ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FD69E7C-7456-4D27-B999-96D6AE6CFB78}"/>
              </a:ext>
            </a:extLst>
          </p:cNvPr>
          <p:cNvSpPr txBox="1"/>
          <p:nvPr/>
        </p:nvSpPr>
        <p:spPr>
          <a:xfrm>
            <a:off x="1983030" y="3614727"/>
            <a:ext cx="517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多少手を加えてはいるが，サンプル</a:t>
            </a:r>
            <a:r>
              <a:rPr kumimoji="1" lang="en-US" altLang="ja-JP" dirty="0"/>
              <a:t>AI</a:t>
            </a:r>
            <a:r>
              <a:rPr kumimoji="1" lang="ja-JP" altLang="en-US" dirty="0"/>
              <a:t>のものを流用</a:t>
            </a:r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265BB387-8F05-4D14-BCEC-54C27E0D9663}"/>
              </a:ext>
            </a:extLst>
          </p:cNvPr>
          <p:cNvSpPr/>
          <p:nvPr/>
        </p:nvSpPr>
        <p:spPr>
          <a:xfrm>
            <a:off x="4161874" y="4255226"/>
            <a:ext cx="820252" cy="25166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9CAC61A0-0838-4BA5-9891-5DCE0AAAD79B}"/>
              </a:ext>
            </a:extLst>
          </p:cNvPr>
          <p:cNvSpPr/>
          <p:nvPr/>
        </p:nvSpPr>
        <p:spPr>
          <a:xfrm>
            <a:off x="1646958" y="5077592"/>
            <a:ext cx="5850083" cy="5477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C2EA04F8-DA90-4987-B0F3-9B239660DBE2}"/>
              </a:ext>
            </a:extLst>
          </p:cNvPr>
          <p:cNvSpPr/>
          <p:nvPr/>
        </p:nvSpPr>
        <p:spPr>
          <a:xfrm>
            <a:off x="4161873" y="5823861"/>
            <a:ext cx="820252" cy="25166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45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4"/>
    </mc:Choice>
    <mc:Fallback xmlns="">
      <p:transition spd="slow" advTm="2184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テーマ1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テーマ1" id="{79962D85-FA07-1A43-A5A3-D2007185A551}" vid="{74214279-2194-7940-9A23-DD0F22B5DF7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484</Words>
  <Application>Microsoft Office PowerPoint</Application>
  <PresentationFormat>画面に合わせる (4:3)</PresentationFormat>
  <Paragraphs>93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ＭＳ Ｐゴシック</vt:lpstr>
      <vt:lpstr>Arial</vt:lpstr>
      <vt:lpstr>Times New Roman</vt:lpstr>
      <vt:lpstr>テーマ1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UNITCOM 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Hypoidgear</dc:creator>
  <cp:lastModifiedBy>kataoka</cp:lastModifiedBy>
  <cp:revision>49</cp:revision>
  <dcterms:created xsi:type="dcterms:W3CDTF">2017-11-10T19:26:33Z</dcterms:created>
  <dcterms:modified xsi:type="dcterms:W3CDTF">2018-10-25T10:23:24Z</dcterms:modified>
</cp:coreProperties>
</file>