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73" r:id="rId8"/>
    <p:sldId id="274" r:id="rId9"/>
    <p:sldId id="26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773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Cryptocurrency Price Prediction with Deep Learning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MA981: DISSERTATION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FC050-E2A5-282F-FBA2-F0CEBD6BBF64}"/>
              </a:ext>
            </a:extLst>
          </p:cNvPr>
          <p:cNvSpPr txBox="1"/>
          <p:nvPr/>
        </p:nvSpPr>
        <p:spPr>
          <a:xfrm>
            <a:off x="7801293" y="5410200"/>
            <a:ext cx="370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University of Essex</a:t>
            </a:r>
          </a:p>
          <a:p>
            <a:r>
              <a:rPr lang="en-US" sz="1600" dirty="0"/>
              <a:t>Muhammad Lashan Ali Zahid</a:t>
            </a:r>
          </a:p>
          <a:p>
            <a:r>
              <a:rPr lang="en-US" sz="1600" dirty="0"/>
              <a:t>Supervisor: Joe Bailey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dirty="0"/>
              <a:t>Areas of Significance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 and features</a:t>
            </a:r>
          </a:p>
          <a:p>
            <a:pPr>
              <a:spcAft>
                <a:spcPts val="600"/>
              </a:spcAft>
            </a:pPr>
            <a:r>
              <a:rPr lang="en-US" dirty="0"/>
              <a:t>Models used for price prediction</a:t>
            </a:r>
          </a:p>
          <a:p>
            <a:pPr>
              <a:spcAft>
                <a:spcPts val="600"/>
              </a:spcAft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D069-D3C7-2BD5-2644-43A707D4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n-US" dirty="0"/>
              <a:t>Datasets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EFB4-0F62-CB2F-CBD4-CCD9B30D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en-US" dirty="0"/>
              <a:t>Three generations of cryptocurrency (Bitcoin, Ethereum, and Cardano)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1C5DBF-0F7D-602C-0240-BE695BBB850C}"/>
              </a:ext>
            </a:extLst>
          </p:cNvPr>
          <p:cNvSpPr txBox="1">
            <a:spLocks/>
          </p:cNvSpPr>
          <p:nvPr/>
        </p:nvSpPr>
        <p:spPr>
          <a:xfrm>
            <a:off x="6087960" y="2057400"/>
            <a:ext cx="5078677" cy="2979150"/>
          </a:xfrm>
          <a:prstGeom prst="rect">
            <a:avLst/>
          </a:prstGeom>
          <a:ln w="12700">
            <a:noFill/>
            <a:miter lim="800000"/>
          </a:ln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Features (Date, Open, High, Low, Close, Volume crypto, Volume USD)</a:t>
            </a:r>
          </a:p>
          <a:p>
            <a:r>
              <a:rPr lang="en-US" sz="2000" b="0" i="0" u="none" strike="noStrike" baseline="0" dirty="0"/>
              <a:t>BTC consists of all data from 8</a:t>
            </a:r>
            <a:r>
              <a:rPr lang="en-US" sz="2000" b="0" i="0" u="none" strike="noStrike" baseline="30000" dirty="0"/>
              <a:t>th</a:t>
            </a:r>
            <a:r>
              <a:rPr lang="en-US" sz="2000" b="0" i="0" u="none" strike="noStrike" baseline="0" dirty="0"/>
              <a:t> of October 2015 to 24</a:t>
            </a:r>
            <a:r>
              <a:rPr lang="en-US" sz="2000" b="0" i="0" u="none" strike="noStrike" baseline="30000" dirty="0"/>
              <a:t>th</a:t>
            </a:r>
            <a:r>
              <a:rPr lang="en-US" sz="2000" b="0" i="0" u="none" strike="noStrike" baseline="0" dirty="0"/>
              <a:t> of August 2022</a:t>
            </a:r>
          </a:p>
          <a:p>
            <a:pPr algn="l"/>
            <a:r>
              <a:rPr lang="en-US" sz="2000" b="0" i="0" u="none" strike="noStrike" baseline="0" dirty="0"/>
              <a:t>ETH consists of all data from 9</a:t>
            </a:r>
            <a:r>
              <a:rPr lang="en-US" sz="2000" b="0" i="0" u="none" strike="noStrike" baseline="30000" dirty="0"/>
              <a:t>th</a:t>
            </a:r>
            <a:r>
              <a:rPr lang="en-US" sz="2000" b="0" i="0" u="none" strike="noStrike" baseline="0" dirty="0"/>
              <a:t> of May 2016 to 25</a:t>
            </a:r>
            <a:r>
              <a:rPr lang="en-US" sz="2000" b="0" i="0" u="none" strike="noStrike" baseline="30000" dirty="0"/>
              <a:t>th</a:t>
            </a:r>
            <a:r>
              <a:rPr lang="en-US" sz="2000" b="0" i="0" u="none" strike="noStrike" baseline="0" dirty="0"/>
              <a:t> of August 2022</a:t>
            </a:r>
          </a:p>
          <a:p>
            <a:pPr algn="l"/>
            <a:r>
              <a:rPr lang="en-US" sz="2000" b="0" i="0" u="none" strike="noStrike" baseline="0" dirty="0"/>
              <a:t>ADA consists of all data from 15</a:t>
            </a:r>
            <a:r>
              <a:rPr lang="en-US" sz="2000" b="0" i="0" u="none" strike="noStrike" baseline="30000" dirty="0"/>
              <a:t>th</a:t>
            </a:r>
            <a:r>
              <a:rPr lang="en-US" sz="2000" b="0" i="0" u="none" strike="noStrike" baseline="0" dirty="0"/>
              <a:t> of May 2018 to 25</a:t>
            </a:r>
            <a:r>
              <a:rPr lang="en-US" sz="2000" b="0" i="0" u="none" strike="noStrike" baseline="30000" dirty="0"/>
              <a:t>th</a:t>
            </a:r>
            <a:r>
              <a:rPr lang="en-US" sz="2000" b="0" i="0" u="none" strike="noStrike" baseline="0" dirty="0"/>
              <a:t> of August 2022</a:t>
            </a:r>
          </a:p>
        </p:txBody>
      </p:sp>
    </p:spTree>
    <p:extLst>
      <p:ext uri="{BB962C8B-B14F-4D97-AF65-F5344CB8AC3E}">
        <p14:creationId xmlns:p14="http://schemas.microsoft.com/office/powerpoint/2010/main" val="6123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676C-C5CB-3A51-EC02-9E665C4C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43" y="685800"/>
            <a:ext cx="4062942" cy="2438400"/>
          </a:xfrm>
        </p:spPr>
        <p:txBody>
          <a:bodyPr/>
          <a:lstStyle/>
          <a:p>
            <a:r>
              <a:rPr lang="en-US" dirty="0" err="1"/>
              <a:t>MOdels</a:t>
            </a:r>
            <a:r>
              <a:rPr lang="en-US" dirty="0"/>
              <a:t> used for price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435E0-2DDA-3E2A-5B80-373AC0F4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8643" y="3200400"/>
            <a:ext cx="4062942" cy="1930400"/>
          </a:xfrm>
        </p:spPr>
        <p:txBody>
          <a:bodyPr/>
          <a:lstStyle/>
          <a:p>
            <a:r>
              <a:rPr lang="en-US" dirty="0"/>
              <a:t>Long Short-term Memory (LSTM)</a:t>
            </a:r>
          </a:p>
          <a:p>
            <a:r>
              <a:rPr lang="en-US" dirty="0"/>
              <a:t>Gated Recurrent unit (GRU)</a:t>
            </a:r>
          </a:p>
          <a:p>
            <a:r>
              <a:rPr lang="en-US" dirty="0"/>
              <a:t>Bidirectional LSTM (Bi-LSTM)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2014CD-5C97-5462-0245-AFB68A78BA28}"/>
              </a:ext>
            </a:extLst>
          </p:cNvPr>
          <p:cNvSpPr txBox="1">
            <a:spLocks/>
          </p:cNvSpPr>
          <p:nvPr/>
        </p:nvSpPr>
        <p:spPr>
          <a:xfrm>
            <a:off x="6087960" y="1939424"/>
            <a:ext cx="5078677" cy="3623176"/>
          </a:xfrm>
          <a:prstGeom prst="rect">
            <a:avLst/>
          </a:prstGeom>
          <a:ln w="12700">
            <a:noFill/>
            <a:miter lim="800000"/>
          </a:ln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NNs are good for sequential data</a:t>
            </a:r>
          </a:p>
          <a:p>
            <a:r>
              <a:rPr lang="en-US" sz="2000" b="0" i="0" u="none" strike="noStrike" baseline="0" dirty="0"/>
              <a:t>Selected NNs solved the vanishing gradient problem.</a:t>
            </a:r>
            <a:endParaRPr lang="en-US" sz="2000" dirty="0"/>
          </a:p>
          <a:p>
            <a:r>
              <a:rPr lang="en-US" sz="2000" b="0" i="0" u="none" strike="noStrike" baseline="0" dirty="0"/>
              <a:t>Each models was used to predict the closing price of every cryptocurrency. </a:t>
            </a:r>
          </a:p>
          <a:p>
            <a:r>
              <a:rPr lang="en-US" sz="2000" dirty="0"/>
              <a:t>Performance indicators are MSE, MAPE and R2 Score.</a:t>
            </a:r>
            <a:endParaRPr lang="en-US" sz="20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5857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3222-F7A6-19D3-FE15-2BB79288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-1371600"/>
            <a:ext cx="4062942" cy="2438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C9B7D4-01FC-02CA-C655-FF5C9A7C4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13998"/>
              </p:ext>
            </p:extLst>
          </p:nvPr>
        </p:nvGraphicFramePr>
        <p:xfrm>
          <a:off x="6982143" y="723901"/>
          <a:ext cx="3987800" cy="5410197"/>
        </p:xfrm>
        <a:graphic>
          <a:graphicData uri="http://schemas.openxmlformats.org/drawingml/2006/table">
            <a:tbl>
              <a:tblPr/>
              <a:tblGrid>
                <a:gridCol w="819452">
                  <a:extLst>
                    <a:ext uri="{9D8B030D-6E8A-4147-A177-3AD203B41FA5}">
                      <a16:colId xmlns:a16="http://schemas.microsoft.com/office/drawing/2014/main" val="549700437"/>
                    </a:ext>
                  </a:extLst>
                </a:gridCol>
                <a:gridCol w="894592">
                  <a:extLst>
                    <a:ext uri="{9D8B030D-6E8A-4147-A177-3AD203B41FA5}">
                      <a16:colId xmlns:a16="http://schemas.microsoft.com/office/drawing/2014/main" val="1485383487"/>
                    </a:ext>
                  </a:extLst>
                </a:gridCol>
                <a:gridCol w="1267339">
                  <a:extLst>
                    <a:ext uri="{9D8B030D-6E8A-4147-A177-3AD203B41FA5}">
                      <a16:colId xmlns:a16="http://schemas.microsoft.com/office/drawing/2014/main" val="2815715609"/>
                    </a:ext>
                  </a:extLst>
                </a:gridCol>
                <a:gridCol w="1006417">
                  <a:extLst>
                    <a:ext uri="{9D8B030D-6E8A-4147-A177-3AD203B41FA5}">
                      <a16:colId xmlns:a16="http://schemas.microsoft.com/office/drawing/2014/main" val="2845824241"/>
                    </a:ext>
                  </a:extLst>
                </a:gridCol>
              </a:tblGrid>
              <a:tr h="29467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BITCOIN (BTC)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04014"/>
                  </a:ext>
                </a:extLst>
              </a:tr>
              <a:tr h="29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R2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MAPE(%)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757070"/>
                  </a:ext>
                </a:extLst>
              </a:tr>
              <a:tr h="28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LSTM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0.98691503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2.6099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250613"/>
                  </a:ext>
                </a:extLst>
              </a:tr>
              <a:tr h="28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GRU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0.99150845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1.8374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98366"/>
                  </a:ext>
                </a:extLst>
              </a:tr>
              <a:tr h="29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Bi-LSTM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0.00509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0.78158951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11.5204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8395562"/>
                  </a:ext>
                </a:extLst>
              </a:tr>
              <a:tr h="530412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994680"/>
                  </a:ext>
                </a:extLst>
              </a:tr>
              <a:tr h="294673">
                <a:tc gridSpan="4">
                  <a:txBody>
                    <a:bodyPr/>
                    <a:lstStyle/>
                    <a:p>
                      <a:pPr marL="0" algn="ctr" defTabSz="1218987" rtl="0" eaLnBrk="1" fontAlgn="ctr" latinLnBrk="0" hangingPunct="1"/>
                      <a:r>
                        <a:rPr lang="en-US" sz="1600" b="1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ETHEREUM (ETH)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96284"/>
                  </a:ext>
                </a:extLst>
              </a:tr>
              <a:tr h="29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R2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MAPE(%)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997280"/>
                  </a:ext>
                </a:extLst>
              </a:tr>
              <a:tr h="28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LSTM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0.00034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0.98839024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2.8372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6496061"/>
                  </a:ext>
                </a:extLst>
              </a:tr>
              <a:tr h="28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GRU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0.00034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0.98839024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3.2461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7932797"/>
                  </a:ext>
                </a:extLst>
              </a:tr>
              <a:tr h="29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Bi-LSTM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0.00595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0.79425463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14.1623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4546744"/>
                  </a:ext>
                </a:extLst>
              </a:tr>
              <a:tr h="530412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490938"/>
                  </a:ext>
                </a:extLst>
              </a:tr>
              <a:tr h="29467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</a:rPr>
                        <a:t>CARDANO (ADA)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53894"/>
                  </a:ext>
                </a:extLst>
              </a:tr>
              <a:tr h="29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R2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MAPE(%)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3380562"/>
                  </a:ext>
                </a:extLst>
              </a:tr>
              <a:tr h="28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LSTM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0.00014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0.97563112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3.9715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053433"/>
                  </a:ext>
                </a:extLst>
              </a:tr>
              <a:tr h="28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GRU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0.00014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0.97607041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4.6043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6893"/>
                  </a:ext>
                </a:extLst>
              </a:tr>
              <a:tr h="294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Bi-LSTM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0.00198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0.65137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2.6099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083077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74EECF-A7FA-5FDA-0711-7863F78F5E3C}"/>
              </a:ext>
            </a:extLst>
          </p:cNvPr>
          <p:cNvSpPr txBox="1">
            <a:spLocks/>
          </p:cNvSpPr>
          <p:nvPr/>
        </p:nvSpPr>
        <p:spPr>
          <a:xfrm>
            <a:off x="1218882" y="1143000"/>
            <a:ext cx="5078677" cy="3623176"/>
          </a:xfrm>
          <a:prstGeom prst="rect">
            <a:avLst/>
          </a:prstGeom>
          <a:ln w="12700">
            <a:noFill/>
            <a:miter lim="800000"/>
          </a:ln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GRU outperforms for bitcoin data</a:t>
            </a:r>
          </a:p>
          <a:p>
            <a:r>
              <a:rPr lang="en-US" sz="2000" b="0" i="0" u="none" strike="noStrike" baseline="0" dirty="0"/>
              <a:t>LSTM and GRU are almost equally efficient in case of Ethereum.</a:t>
            </a:r>
            <a:endParaRPr lang="en-US" sz="2000" dirty="0"/>
          </a:p>
          <a:p>
            <a:r>
              <a:rPr lang="en-US" sz="2000" i="0" u="none" strike="noStrike" baseline="0" dirty="0" err="1"/>
              <a:t>BiLSTM</a:t>
            </a:r>
            <a:r>
              <a:rPr lang="en-US" sz="2000" i="0" u="none" strike="noStrike" baseline="0" dirty="0"/>
              <a:t> is the least performing technique of the three</a:t>
            </a:r>
          </a:p>
        </p:txBody>
      </p:sp>
    </p:spTree>
    <p:extLst>
      <p:ext uri="{BB962C8B-B14F-4D97-AF65-F5344CB8AC3E}">
        <p14:creationId xmlns:p14="http://schemas.microsoft.com/office/powerpoint/2010/main" val="5487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3D1E80-F9E9-B7FF-4836-F7077A40F3E7}"/>
              </a:ext>
            </a:extLst>
          </p:cNvPr>
          <p:cNvSpPr/>
          <p:nvPr/>
        </p:nvSpPr>
        <p:spPr>
          <a:xfrm>
            <a:off x="4427004" y="2967335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5147</TotalTime>
  <Words>272</Words>
  <Application>Microsoft Office PowerPoint</Application>
  <PresentationFormat>Custom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Cryptocurrency Price Prediction with Deep Learning</vt:lpstr>
      <vt:lpstr>Areas of Significance</vt:lpstr>
      <vt:lpstr>Datasets and Features</vt:lpstr>
      <vt:lpstr>MOdels used for price prediction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Price Prediction with Deep Learning</dc:title>
  <dc:creator>Lashan Ali</dc:creator>
  <cp:lastModifiedBy>Lashan Ali</cp:lastModifiedBy>
  <cp:revision>3</cp:revision>
  <dcterms:created xsi:type="dcterms:W3CDTF">2022-09-09T03:58:03Z</dcterms:created>
  <dcterms:modified xsi:type="dcterms:W3CDTF">2022-09-13T00:10:23Z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