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9" r:id="rId2"/>
    <p:sldId id="979" r:id="rId3"/>
    <p:sldId id="981" r:id="rId4"/>
    <p:sldId id="987" r:id="rId5"/>
    <p:sldId id="982" r:id="rId6"/>
    <p:sldId id="983" r:id="rId7"/>
    <p:sldId id="985" r:id="rId8"/>
    <p:sldId id="986" r:id="rId9"/>
    <p:sldId id="9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0C7"/>
    <a:srgbClr val="C2B09B"/>
    <a:srgbClr val="D2BEAA"/>
    <a:srgbClr val="4C0000"/>
    <a:srgbClr val="B08E6B"/>
    <a:srgbClr val="E0D3C6"/>
    <a:srgbClr val="4998DA"/>
    <a:srgbClr val="FF6B67"/>
    <a:srgbClr val="FFA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7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467D5-876E-4458-98B5-1FD56D2F11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253539-AD1F-413C-A897-D417176387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40EE1-BD5A-4B17-882A-4973E94450E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2FD12-EDEF-4BDA-B194-98DD6E0F7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506C3-3945-45FC-89E4-9B6B3C5E64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13350-6570-4392-A7D0-1178171B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98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22B9-55DD-4AFE-8AFF-207E29BC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041EE-4CAD-4A2F-87E9-ED9FAE23D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E7DDE-5C39-4293-82D8-1CE09FF7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46E1-378F-4BE9-BDCD-493390E1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49A7-50DB-4629-AB95-B13D99D3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2B55C-F863-4024-8E66-BAF24F10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E6735-F49E-4FF5-973E-4A8FF5FE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559C9-F7E7-4314-9811-BB575017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930AA-0573-4E63-B399-B3F6502F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BA838-D2EF-43B7-A9E3-933EAEF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3F5EFB-DE84-4A0E-9026-8C570EA68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5DAAA-7368-4EC0-9A06-5278CD56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61DE8-5068-41F4-83F1-4C3B3268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4B3F0-E971-47D4-AF40-FEFF364F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6692C-4A67-4C7E-9972-4641742E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CFAE2-FD69-4BFB-9A05-A548417B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E788E-7FB7-4A23-8780-5CD55485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8D55C-EEF5-4DE6-B163-928FD684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B5D19-39BD-4073-AE7D-12ECFBEF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752DD-27E8-438E-940C-BF18A108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416A5-E914-4C0B-ABB2-8E68CFE8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F242B-8288-4B62-A998-5F72AF10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E9A3-F180-48A5-AFB6-E18992F3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13440-4A3F-485B-85CA-41AD8D19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4C462-0434-440D-ACB2-E9740231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1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8D1BB-455D-49A1-AAF2-62193CC2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26A2E-202A-46DF-8A9A-54600B4A1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DB699-DCDD-4B18-88E5-0384D200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D9491-B18E-4C9E-9E0D-F7181E33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D09D3-D80E-4944-8794-E6A760C8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C2337-7B79-4FD1-9C65-2C9C08A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5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CE61-B97D-45BB-BEE3-3438FC1C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FFF7E-5835-4BCD-A26C-3633B711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A32B6-A21F-4139-AF21-03E794866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BA4BD1-01B4-4C77-98E0-0FF26758D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AA709C-1944-44D4-A416-BC31B892A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78781-B0B0-4D3E-AC25-A2AE74ED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662DE5-E79B-49E8-8665-BFBDB237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21A32D-788F-4DFF-AA60-2D2C5D4B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66153-C786-4ABE-9D20-6EF30BE7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42449-73DC-4219-AB65-A5EC8224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94BB52-2145-4310-83EB-2AF0D4D6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187843-7DEC-4A72-A484-197A0C9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4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155CE-5A83-46D7-966B-EF2F0B5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23447-67EA-4654-8C4C-C7B8D9D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6480B-9EE5-4686-9E82-E655F793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ED158-D100-4A01-9ADF-38D31B21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41C0F-DBAC-4D65-8056-D80C997B7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57CC3-2BC2-45FB-8B84-640F49D45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7A7FF-1D86-4586-A463-B2FCAD19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167DF-C728-49BC-AD0A-A6F197CF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3CAF2-8BB9-417D-866A-B7776EBA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3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352E-2F9A-4E58-AEA8-C4445247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6DB6D0-E413-498B-9CF8-5BBDCB216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B9184-5C29-44EF-8127-EC4025E7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C14BF-615B-4591-A17C-E19C3C0F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606724-E95A-4D98-A56B-5CB04CDE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3F8ED-63B6-4A8E-B6EC-9130EE5F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B1CBB6-8CCA-45DF-BC1A-EF26B55D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A4569-B0CC-48C1-9507-6C201A30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B90EB-BB43-4B7D-A0F0-42681677F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C58D-E44D-4F4C-B5CD-495FD941A1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47630-615C-43A5-98CC-2671BD70C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BFBB5-4356-4793-996B-4A12C124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1BEF-7B61-4395-AC7D-3CCD02430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8662580-CF2D-459A-A9A9-24A23A93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8"/>
          <a:stretch/>
        </p:blipFill>
        <p:spPr>
          <a:xfrm rot="16200000">
            <a:off x="3854647" y="-3854651"/>
            <a:ext cx="4482701" cy="1219200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114CA0-197C-4574-B015-83657E6480F6}"/>
              </a:ext>
            </a:extLst>
          </p:cNvPr>
          <p:cNvSpPr/>
          <p:nvPr/>
        </p:nvSpPr>
        <p:spPr>
          <a:xfrm>
            <a:off x="-2" y="0"/>
            <a:ext cx="12192000" cy="4469806"/>
          </a:xfrm>
          <a:prstGeom prst="rect">
            <a:avLst/>
          </a:prstGeom>
          <a:solidFill>
            <a:srgbClr val="E0D3C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D76B92-B4A9-4218-8882-46DBBD8CFBEB}"/>
              </a:ext>
            </a:extLst>
          </p:cNvPr>
          <p:cNvSpPr/>
          <p:nvPr/>
        </p:nvSpPr>
        <p:spPr>
          <a:xfrm>
            <a:off x="0" y="4264933"/>
            <a:ext cx="12191999" cy="214437"/>
          </a:xfrm>
          <a:prstGeom prst="rect">
            <a:avLst/>
          </a:prstGeom>
          <a:solidFill>
            <a:srgbClr val="D2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F3164B-8AD6-4F80-9A4A-9FA4B9433424}"/>
              </a:ext>
            </a:extLst>
          </p:cNvPr>
          <p:cNvSpPr/>
          <p:nvPr/>
        </p:nvSpPr>
        <p:spPr>
          <a:xfrm>
            <a:off x="0" y="4057205"/>
            <a:ext cx="12192000" cy="8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E8DD5E-35D1-49E3-8305-CDDA721F8670}"/>
              </a:ext>
            </a:extLst>
          </p:cNvPr>
          <p:cNvGrpSpPr/>
          <p:nvPr/>
        </p:nvGrpSpPr>
        <p:grpSpPr>
          <a:xfrm>
            <a:off x="3291842" y="1420134"/>
            <a:ext cx="5608318" cy="5576089"/>
            <a:chOff x="3291842" y="1420134"/>
            <a:chExt cx="5608318" cy="557608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A81F93-E15E-4F3E-8F5A-82567531F165}"/>
                </a:ext>
              </a:extLst>
            </p:cNvPr>
            <p:cNvSpPr/>
            <p:nvPr/>
          </p:nvSpPr>
          <p:spPr>
            <a:xfrm>
              <a:off x="3291842" y="1420134"/>
              <a:ext cx="5608318" cy="5576089"/>
            </a:xfrm>
            <a:prstGeom prst="ellipse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75A587-E4FF-44DE-B9B0-F5E58DB44E12}"/>
                </a:ext>
              </a:extLst>
            </p:cNvPr>
            <p:cNvSpPr/>
            <p:nvPr/>
          </p:nvSpPr>
          <p:spPr>
            <a:xfrm>
              <a:off x="3713889" y="1842181"/>
              <a:ext cx="4764223" cy="4764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CC199B1-060B-4BB6-8EA5-66F00989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202" y="3144253"/>
            <a:ext cx="4785596" cy="169622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경험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65E15-D573-4677-8650-575552DE0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774" y="4577136"/>
            <a:ext cx="5182453" cy="971061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ts val="9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국내 스타트업 투자 유치 요인 분석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ts val="9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유저 데이터 기반 잔존가치 예측 모형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B0FD841-0F1C-447B-9A18-D350DB6C6AEC}"/>
              </a:ext>
            </a:extLst>
          </p:cNvPr>
          <p:cNvSpPr txBox="1">
            <a:spLocks/>
          </p:cNvSpPr>
          <p:nvPr/>
        </p:nvSpPr>
        <p:spPr>
          <a:xfrm>
            <a:off x="3976821" y="5724614"/>
            <a:ext cx="4238358" cy="576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B08E6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지원자 오진하</a:t>
            </a:r>
          </a:p>
        </p:txBody>
      </p:sp>
    </p:spTree>
    <p:extLst>
      <p:ext uri="{BB962C8B-B14F-4D97-AF65-F5344CB8AC3E}">
        <p14:creationId xmlns:p14="http://schemas.microsoft.com/office/powerpoint/2010/main" val="323196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4CF05A-4E95-42A1-AE04-3880B1C9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85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B675AF-E559-455B-BBB2-DE293DAB3A4D}"/>
              </a:ext>
            </a:extLst>
          </p:cNvPr>
          <p:cNvSpPr txBox="1"/>
          <p:nvPr/>
        </p:nvSpPr>
        <p:spPr>
          <a:xfrm>
            <a:off x="2945364" y="175503"/>
            <a:ext cx="630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  <a:buSzPct val="5000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스타트업 투자 유치 요인 분석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F88D29A-4441-4470-A50B-BAE7D7B148AA}"/>
              </a:ext>
            </a:extLst>
          </p:cNvPr>
          <p:cNvSpPr txBox="1">
            <a:spLocks/>
          </p:cNvSpPr>
          <p:nvPr/>
        </p:nvSpPr>
        <p:spPr>
          <a:xfrm>
            <a:off x="0" y="1885951"/>
            <a:ext cx="2071065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요약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4DBDB9-2603-4E6F-B1F6-48B34084CDC9}"/>
              </a:ext>
            </a:extLst>
          </p:cNvPr>
          <p:cNvSpPr/>
          <p:nvPr/>
        </p:nvSpPr>
        <p:spPr>
          <a:xfrm>
            <a:off x="676296" y="2635431"/>
            <a:ext cx="5301171" cy="386696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스타트업의</a:t>
            </a:r>
            <a:r>
              <a:rPr lang="ko-KR" altLang="en-US" dirty="0">
                <a:solidFill>
                  <a:sysClr val="windowText" lastClr="000000"/>
                </a:solidFill>
              </a:rPr>
              <a:t> 어떤 요인이 투자 유치에 영향을 주는지 도출해내려 하였으며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특히 대표자의 학력과 인맥 데이터의 영향을 중심 분석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로켓펀치라는 스타트업 정보를 제공하는 사이트에서 데이터를 </a:t>
            </a:r>
            <a:r>
              <a:rPr lang="en-US" altLang="ko-KR" dirty="0">
                <a:solidFill>
                  <a:sysClr val="windowText" lastClr="000000"/>
                </a:solidFill>
              </a:rPr>
              <a:t>200</a:t>
            </a:r>
            <a:r>
              <a:rPr lang="ko-KR" altLang="en-US" dirty="0">
                <a:solidFill>
                  <a:sysClr val="windowText" lastClr="000000"/>
                </a:solidFill>
              </a:rPr>
              <a:t>개를 활용하였으며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변수로는 대표자의 학부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학력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인맥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산업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기술 분야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기업의 소재지 등 포함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요인분석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 군집화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사례 기반 분류 모형 및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로지스틱 회귀 모형을 사용하여 일정 수준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이상의 투자 받을 가능성을 점수화 하려함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EC6DE58-BDBE-4D30-BBF0-F51F40703121}"/>
              </a:ext>
            </a:extLst>
          </p:cNvPr>
          <p:cNvSpPr/>
          <p:nvPr/>
        </p:nvSpPr>
        <p:spPr>
          <a:xfrm>
            <a:off x="6450563" y="3324315"/>
            <a:ext cx="5301171" cy="2489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결론적으로 대표자의 인맥이 많은 경우에 긍정적인 것으로 나왔지만 전체적인 모델 성능은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많은 개선 여지를 남겨두었음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데이터의 개수 및 특성이 많아지고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군집에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따라 다른 기준을 적용한다면 더 풍부한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해석 결과가 나올 것으로 기대됨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4CF05A-4E95-42A1-AE04-3880B1C9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85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B675AF-E559-455B-BBB2-DE293DAB3A4D}"/>
              </a:ext>
            </a:extLst>
          </p:cNvPr>
          <p:cNvSpPr txBox="1"/>
          <p:nvPr/>
        </p:nvSpPr>
        <p:spPr>
          <a:xfrm>
            <a:off x="2945364" y="175503"/>
            <a:ext cx="630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  <a:buSzPct val="5000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유저 데이터 기반 잔존가치 예측 모형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F88D29A-4441-4470-A50B-BAE7D7B148AA}"/>
              </a:ext>
            </a:extLst>
          </p:cNvPr>
          <p:cNvSpPr txBox="1">
            <a:spLocks/>
          </p:cNvSpPr>
          <p:nvPr/>
        </p:nvSpPr>
        <p:spPr>
          <a:xfrm>
            <a:off x="0" y="1885951"/>
            <a:ext cx="2071065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요약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4DBDB9-2603-4E6F-B1F6-48B34084CDC9}"/>
              </a:ext>
            </a:extLst>
          </p:cNvPr>
          <p:cNvSpPr/>
          <p:nvPr/>
        </p:nvSpPr>
        <p:spPr>
          <a:xfrm>
            <a:off x="676296" y="2635431"/>
            <a:ext cx="5301171" cy="386696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</a:t>
            </a:r>
            <a:r>
              <a:rPr lang="en-US" altLang="ko-KR" dirty="0">
                <a:solidFill>
                  <a:sysClr val="windowText" lastClr="000000"/>
                </a:solidFill>
              </a:rPr>
              <a:t>NC</a:t>
            </a:r>
            <a:r>
              <a:rPr lang="ko-KR" altLang="en-US" dirty="0">
                <a:solidFill>
                  <a:sysClr val="windowText" lastClr="000000"/>
                </a:solidFill>
              </a:rPr>
              <a:t>소프트에서 제공한 리니지 유저의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다양한 변수로 유저의 생존기간과 일평균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결제 금액을 예측하는 모형 설계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하나하나의 캐릭터보다는 </a:t>
            </a:r>
            <a:r>
              <a:rPr lang="en-US" altLang="ko-KR" dirty="0">
                <a:solidFill>
                  <a:sysClr val="windowText" lastClr="000000"/>
                </a:solidFill>
              </a:rPr>
              <a:t>‘</a:t>
            </a:r>
            <a:r>
              <a:rPr lang="ko-KR" altLang="en-US" dirty="0">
                <a:solidFill>
                  <a:sysClr val="windowText" lastClr="000000"/>
                </a:solidFill>
              </a:rPr>
              <a:t>유저</a:t>
            </a:r>
            <a:r>
              <a:rPr lang="en-US" altLang="ko-KR" dirty="0">
                <a:solidFill>
                  <a:sysClr val="windowText" lastClr="000000"/>
                </a:solidFill>
              </a:rPr>
              <a:t>’</a:t>
            </a:r>
            <a:r>
              <a:rPr lang="ko-KR" altLang="en-US" dirty="0">
                <a:solidFill>
                  <a:sysClr val="windowText" lastClr="000000"/>
                </a:solidFill>
              </a:rPr>
              <a:t>에 초점을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맞춰 분석을 진행하려 하였음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</a:t>
            </a:r>
            <a:r>
              <a:rPr lang="en-US" altLang="ko-KR" dirty="0">
                <a:solidFill>
                  <a:sysClr val="windowText" lastClr="000000"/>
                </a:solidFill>
              </a:rPr>
              <a:t>PCA</a:t>
            </a:r>
            <a:r>
              <a:rPr lang="ko-KR" altLang="en-US" dirty="0">
                <a:solidFill>
                  <a:sysClr val="windowText" lastClr="000000"/>
                </a:solidFill>
              </a:rPr>
              <a:t>를 통해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다중공선성을</a:t>
            </a:r>
            <a:r>
              <a:rPr lang="ko-KR" altLang="en-US" dirty="0">
                <a:solidFill>
                  <a:sysClr val="windowText" lastClr="000000"/>
                </a:solidFill>
              </a:rPr>
              <a:t> 제거하고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주성분들을 통해 앙상블의 다양한 모델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랜덤포레스트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Xgboost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그리고 </a:t>
            </a:r>
            <a:r>
              <a:rPr lang="en-US" altLang="ko-KR" dirty="0">
                <a:solidFill>
                  <a:sysClr val="windowText" lastClr="000000"/>
                </a:solidFill>
              </a:rPr>
              <a:t>RNN_LSTM)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의 결과를 모두 반영하는 모델링 진행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EC6DE58-BDBE-4D30-BBF0-F51F40703121}"/>
              </a:ext>
            </a:extLst>
          </p:cNvPr>
          <p:cNvSpPr/>
          <p:nvPr/>
        </p:nvSpPr>
        <p:spPr>
          <a:xfrm>
            <a:off x="6450563" y="3324315"/>
            <a:ext cx="5301171" cy="2489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</a:t>
            </a:r>
            <a:r>
              <a:rPr lang="en-US" altLang="ko-KR" dirty="0">
                <a:solidFill>
                  <a:sysClr val="windowText" lastClr="000000"/>
                </a:solidFill>
              </a:rPr>
              <a:t>outlier</a:t>
            </a:r>
            <a:r>
              <a:rPr lang="ko-KR" altLang="en-US" dirty="0">
                <a:solidFill>
                  <a:sysClr val="windowText" lastClr="000000"/>
                </a:solidFill>
              </a:rPr>
              <a:t>를 제거하였음에도 남은 </a:t>
            </a:r>
            <a:r>
              <a:rPr lang="en-US" altLang="ko-KR" dirty="0">
                <a:solidFill>
                  <a:sysClr val="windowText" lastClr="000000"/>
                </a:solidFill>
              </a:rPr>
              <a:t>outlier</a:t>
            </a:r>
            <a:r>
              <a:rPr lang="ko-KR" altLang="en-US" dirty="0">
                <a:solidFill>
                  <a:sysClr val="windowText" lastClr="000000"/>
                </a:solidFill>
              </a:rPr>
              <a:t> 영향으로 잔존가치를 구하는데 많은 어려움을 겪음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주 단위의 유저의 행동 패턴을 분석하였지만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더 세부적인 일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단위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캐릭터 단위 분석이 부족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4CF05A-4E95-42A1-AE04-3880B1C9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85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B675AF-E559-455B-BBB2-DE293DAB3A4D}"/>
              </a:ext>
            </a:extLst>
          </p:cNvPr>
          <p:cNvSpPr txBox="1"/>
          <p:nvPr/>
        </p:nvSpPr>
        <p:spPr>
          <a:xfrm>
            <a:off x="2945364" y="175503"/>
            <a:ext cx="630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  <a:buSzPct val="5000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유저 데이터 기반 잔존가치 예측 모형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F88D29A-4441-4470-A50B-BAE7D7B148AA}"/>
              </a:ext>
            </a:extLst>
          </p:cNvPr>
          <p:cNvSpPr txBox="1">
            <a:spLocks/>
          </p:cNvSpPr>
          <p:nvPr/>
        </p:nvSpPr>
        <p:spPr>
          <a:xfrm>
            <a:off x="0" y="1885951"/>
            <a:ext cx="2071065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분석 알고리즘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45CEC6-8158-4201-8205-B55B41360247}"/>
              </a:ext>
            </a:extLst>
          </p:cNvPr>
          <p:cNvGrpSpPr/>
          <p:nvPr/>
        </p:nvGrpSpPr>
        <p:grpSpPr>
          <a:xfrm>
            <a:off x="2959553" y="1291903"/>
            <a:ext cx="6272894" cy="4974025"/>
            <a:chOff x="2398603" y="1828800"/>
            <a:chExt cx="7657059" cy="60715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A4A9E9B-5FCA-45EA-B25C-8DA78F71384D}"/>
                </a:ext>
              </a:extLst>
            </p:cNvPr>
            <p:cNvGrpSpPr/>
            <p:nvPr/>
          </p:nvGrpSpPr>
          <p:grpSpPr>
            <a:xfrm>
              <a:off x="2398603" y="1828800"/>
              <a:ext cx="7657059" cy="6071584"/>
              <a:chOff x="2108376" y="1640959"/>
              <a:chExt cx="7657059" cy="607158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A778CA45-A317-4769-A427-434A33AD7E12}"/>
                  </a:ext>
                </a:extLst>
              </p:cNvPr>
              <p:cNvSpPr/>
              <p:nvPr/>
            </p:nvSpPr>
            <p:spPr>
              <a:xfrm>
                <a:off x="2108376" y="1640959"/>
                <a:ext cx="7657059" cy="607158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81D57AC-03F1-4843-8DE0-235BCD02CBE6}"/>
                  </a:ext>
                </a:extLst>
              </p:cNvPr>
              <p:cNvGrpSpPr/>
              <p:nvPr/>
            </p:nvGrpSpPr>
            <p:grpSpPr>
              <a:xfrm>
                <a:off x="5508076" y="1842728"/>
                <a:ext cx="807754" cy="587115"/>
                <a:chOff x="5867400" y="2067617"/>
                <a:chExt cx="807754" cy="587115"/>
              </a:xfrm>
            </p:grpSpPr>
            <p:sp>
              <p:nvSpPr>
                <p:cNvPr id="33" name="object 24">
                  <a:extLst>
                    <a:ext uri="{FF2B5EF4-FFF2-40B4-BE49-F238E27FC236}">
                      <a16:creationId xmlns:a16="http://schemas.microsoft.com/office/drawing/2014/main" id="{17E9A14C-83AE-4BA8-9FA0-D720EF656229}"/>
                    </a:ext>
                  </a:extLst>
                </p:cNvPr>
                <p:cNvSpPr/>
                <p:nvPr/>
              </p:nvSpPr>
              <p:spPr>
                <a:xfrm>
                  <a:off x="5867400" y="2067617"/>
                  <a:ext cx="556260" cy="556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259" h="556260">
                      <a:moveTo>
                        <a:pt x="378065" y="490194"/>
                      </a:moveTo>
                      <a:lnTo>
                        <a:pt x="158127" y="490194"/>
                      </a:lnTo>
                      <a:lnTo>
                        <a:pt x="172193" y="496779"/>
                      </a:lnTo>
                      <a:lnTo>
                        <a:pt x="186702" y="502488"/>
                      </a:lnTo>
                      <a:lnTo>
                        <a:pt x="201640" y="507282"/>
                      </a:lnTo>
                      <a:lnTo>
                        <a:pt x="216992" y="511124"/>
                      </a:lnTo>
                      <a:lnTo>
                        <a:pt x="216992" y="536524"/>
                      </a:lnTo>
                      <a:lnTo>
                        <a:pt x="218523" y="544117"/>
                      </a:lnTo>
                      <a:lnTo>
                        <a:pt x="222700" y="550322"/>
                      </a:lnTo>
                      <a:lnTo>
                        <a:pt x="228897" y="554508"/>
                      </a:lnTo>
                      <a:lnTo>
                        <a:pt x="236486" y="556044"/>
                      </a:lnTo>
                      <a:lnTo>
                        <a:pt x="319608" y="556044"/>
                      </a:lnTo>
                      <a:lnTo>
                        <a:pt x="327208" y="554508"/>
                      </a:lnTo>
                      <a:lnTo>
                        <a:pt x="333403" y="550322"/>
                      </a:lnTo>
                      <a:lnTo>
                        <a:pt x="337574" y="544117"/>
                      </a:lnTo>
                      <a:lnTo>
                        <a:pt x="339102" y="536524"/>
                      </a:lnTo>
                      <a:lnTo>
                        <a:pt x="339102" y="506069"/>
                      </a:lnTo>
                      <a:lnTo>
                        <a:pt x="354672" y="500713"/>
                      </a:lnTo>
                      <a:lnTo>
                        <a:pt x="369738" y="494376"/>
                      </a:lnTo>
                      <a:lnTo>
                        <a:pt x="378065" y="490194"/>
                      </a:lnTo>
                      <a:close/>
                    </a:path>
                    <a:path w="556259" h="556260">
                      <a:moveTo>
                        <a:pt x="120578" y="49083"/>
                      </a:moveTo>
                      <a:lnTo>
                        <a:pt x="49110" y="114795"/>
                      </a:lnTo>
                      <a:lnTo>
                        <a:pt x="43686" y="128719"/>
                      </a:lnTo>
                      <a:lnTo>
                        <a:pt x="45233" y="136042"/>
                      </a:lnTo>
                      <a:lnTo>
                        <a:pt x="49606" y="142405"/>
                      </a:lnTo>
                      <a:lnTo>
                        <a:pt x="58813" y="151231"/>
                      </a:lnTo>
                      <a:lnTo>
                        <a:pt x="50469" y="166768"/>
                      </a:lnTo>
                      <a:lnTo>
                        <a:pt x="43235" y="182940"/>
                      </a:lnTo>
                      <a:lnTo>
                        <a:pt x="37180" y="199698"/>
                      </a:lnTo>
                      <a:lnTo>
                        <a:pt x="32372" y="216992"/>
                      </a:lnTo>
                      <a:lnTo>
                        <a:pt x="19545" y="216992"/>
                      </a:lnTo>
                      <a:lnTo>
                        <a:pt x="11942" y="218515"/>
                      </a:lnTo>
                      <a:lnTo>
                        <a:pt x="5729" y="222672"/>
                      </a:lnTo>
                      <a:lnTo>
                        <a:pt x="1537" y="228843"/>
                      </a:lnTo>
                      <a:lnTo>
                        <a:pt x="0" y="236410"/>
                      </a:lnTo>
                      <a:lnTo>
                        <a:pt x="0" y="319608"/>
                      </a:lnTo>
                      <a:lnTo>
                        <a:pt x="1537" y="327157"/>
                      </a:lnTo>
                      <a:lnTo>
                        <a:pt x="5729" y="333340"/>
                      </a:lnTo>
                      <a:lnTo>
                        <a:pt x="11942" y="337517"/>
                      </a:lnTo>
                      <a:lnTo>
                        <a:pt x="19545" y="339051"/>
                      </a:lnTo>
                      <a:lnTo>
                        <a:pt x="34505" y="339051"/>
                      </a:lnTo>
                      <a:lnTo>
                        <a:pt x="40500" y="357666"/>
                      </a:lnTo>
                      <a:lnTo>
                        <a:pt x="47904" y="375589"/>
                      </a:lnTo>
                      <a:lnTo>
                        <a:pt x="56651" y="392751"/>
                      </a:lnTo>
                      <a:lnTo>
                        <a:pt x="66674" y="409079"/>
                      </a:lnTo>
                      <a:lnTo>
                        <a:pt x="54546" y="421652"/>
                      </a:lnTo>
                      <a:lnTo>
                        <a:pt x="50375" y="428160"/>
                      </a:lnTo>
                      <a:lnTo>
                        <a:pt x="49087" y="435500"/>
                      </a:lnTo>
                      <a:lnTo>
                        <a:pt x="50658" y="442799"/>
                      </a:lnTo>
                      <a:lnTo>
                        <a:pt x="55067" y="449186"/>
                      </a:lnTo>
                      <a:lnTo>
                        <a:pt x="114871" y="506882"/>
                      </a:lnTo>
                      <a:lnTo>
                        <a:pt x="121394" y="511072"/>
                      </a:lnTo>
                      <a:lnTo>
                        <a:pt x="128766" y="512398"/>
                      </a:lnTo>
                      <a:lnTo>
                        <a:pt x="136093" y="510856"/>
                      </a:lnTo>
                      <a:lnTo>
                        <a:pt x="142481" y="506437"/>
                      </a:lnTo>
                      <a:lnTo>
                        <a:pt x="158127" y="490194"/>
                      </a:lnTo>
                      <a:lnTo>
                        <a:pt x="378065" y="490194"/>
                      </a:lnTo>
                      <a:lnTo>
                        <a:pt x="384265" y="487081"/>
                      </a:lnTo>
                      <a:lnTo>
                        <a:pt x="398221" y="478853"/>
                      </a:lnTo>
                      <a:lnTo>
                        <a:pt x="470607" y="478853"/>
                      </a:lnTo>
                      <a:lnTo>
                        <a:pt x="506958" y="441223"/>
                      </a:lnTo>
                      <a:lnTo>
                        <a:pt x="511137" y="434692"/>
                      </a:lnTo>
                      <a:lnTo>
                        <a:pt x="512440" y="427321"/>
                      </a:lnTo>
                      <a:lnTo>
                        <a:pt x="510878" y="419986"/>
                      </a:lnTo>
                      <a:lnTo>
                        <a:pt x="506463" y="413562"/>
                      </a:lnTo>
                      <a:lnTo>
                        <a:pt x="496743" y="404240"/>
                      </a:lnTo>
                      <a:lnTo>
                        <a:pt x="268312" y="404240"/>
                      </a:lnTo>
                      <a:lnTo>
                        <a:pt x="217527" y="393997"/>
                      </a:lnTo>
                      <a:lnTo>
                        <a:pt x="176056" y="366053"/>
                      </a:lnTo>
                      <a:lnTo>
                        <a:pt x="148097" y="324586"/>
                      </a:lnTo>
                      <a:lnTo>
                        <a:pt x="137845" y="273773"/>
                      </a:lnTo>
                      <a:lnTo>
                        <a:pt x="148097" y="223030"/>
                      </a:lnTo>
                      <a:lnTo>
                        <a:pt x="176056" y="181578"/>
                      </a:lnTo>
                      <a:lnTo>
                        <a:pt x="217527" y="153623"/>
                      </a:lnTo>
                      <a:lnTo>
                        <a:pt x="268312" y="143370"/>
                      </a:lnTo>
                      <a:lnTo>
                        <a:pt x="492858" y="143370"/>
                      </a:lnTo>
                      <a:lnTo>
                        <a:pt x="501548" y="134391"/>
                      </a:lnTo>
                      <a:lnTo>
                        <a:pt x="505712" y="127877"/>
                      </a:lnTo>
                      <a:lnTo>
                        <a:pt x="507010" y="120530"/>
                      </a:lnTo>
                      <a:lnTo>
                        <a:pt x="505454" y="113244"/>
                      </a:lnTo>
                      <a:lnTo>
                        <a:pt x="501053" y="106908"/>
                      </a:lnTo>
                      <a:lnTo>
                        <a:pt x="460341" y="67563"/>
                      </a:lnTo>
                      <a:lnTo>
                        <a:pt x="396328" y="67563"/>
                      </a:lnTo>
                      <a:lnTo>
                        <a:pt x="391367" y="64693"/>
                      </a:lnTo>
                      <a:lnTo>
                        <a:pt x="145059" y="64693"/>
                      </a:lnTo>
                      <a:lnTo>
                        <a:pt x="134492" y="54571"/>
                      </a:lnTo>
                      <a:lnTo>
                        <a:pt x="127955" y="50392"/>
                      </a:lnTo>
                      <a:lnTo>
                        <a:pt x="120578" y="49083"/>
                      </a:lnTo>
                      <a:close/>
                    </a:path>
                    <a:path w="556259" h="556260">
                      <a:moveTo>
                        <a:pt x="470607" y="478853"/>
                      </a:moveTo>
                      <a:lnTo>
                        <a:pt x="398221" y="478853"/>
                      </a:lnTo>
                      <a:lnTo>
                        <a:pt x="421627" y="501446"/>
                      </a:lnTo>
                      <a:lnTo>
                        <a:pt x="428155" y="505633"/>
                      </a:lnTo>
                      <a:lnTo>
                        <a:pt x="435521" y="506957"/>
                      </a:lnTo>
                      <a:lnTo>
                        <a:pt x="442829" y="505420"/>
                      </a:lnTo>
                      <a:lnTo>
                        <a:pt x="449186" y="501027"/>
                      </a:lnTo>
                      <a:lnTo>
                        <a:pt x="470607" y="478853"/>
                      </a:lnTo>
                      <a:close/>
                    </a:path>
                    <a:path w="556259" h="556260">
                      <a:moveTo>
                        <a:pt x="492858" y="143370"/>
                      </a:moveTo>
                      <a:lnTo>
                        <a:pt x="268312" y="143370"/>
                      </a:lnTo>
                      <a:lnTo>
                        <a:pt x="319094" y="153623"/>
                      </a:lnTo>
                      <a:lnTo>
                        <a:pt x="360556" y="181578"/>
                      </a:lnTo>
                      <a:lnTo>
                        <a:pt x="388506" y="223030"/>
                      </a:lnTo>
                      <a:lnTo>
                        <a:pt x="398754" y="273773"/>
                      </a:lnTo>
                      <a:lnTo>
                        <a:pt x="388506" y="324586"/>
                      </a:lnTo>
                      <a:lnTo>
                        <a:pt x="360556" y="366053"/>
                      </a:lnTo>
                      <a:lnTo>
                        <a:pt x="319094" y="393997"/>
                      </a:lnTo>
                      <a:lnTo>
                        <a:pt x="268312" y="404240"/>
                      </a:lnTo>
                      <a:lnTo>
                        <a:pt x="496743" y="404240"/>
                      </a:lnTo>
                      <a:lnTo>
                        <a:pt x="481660" y="389775"/>
                      </a:lnTo>
                      <a:lnTo>
                        <a:pt x="487805" y="377617"/>
                      </a:lnTo>
                      <a:lnTo>
                        <a:pt x="493272" y="365099"/>
                      </a:lnTo>
                      <a:lnTo>
                        <a:pt x="498042" y="352238"/>
                      </a:lnTo>
                      <a:lnTo>
                        <a:pt x="502094" y="339051"/>
                      </a:lnTo>
                      <a:lnTo>
                        <a:pt x="536549" y="339051"/>
                      </a:lnTo>
                      <a:lnTo>
                        <a:pt x="544164" y="337517"/>
                      </a:lnTo>
                      <a:lnTo>
                        <a:pt x="550367" y="333340"/>
                      </a:lnTo>
                      <a:lnTo>
                        <a:pt x="554541" y="327157"/>
                      </a:lnTo>
                      <a:lnTo>
                        <a:pt x="556069" y="319608"/>
                      </a:lnTo>
                      <a:lnTo>
                        <a:pt x="556069" y="236410"/>
                      </a:lnTo>
                      <a:lnTo>
                        <a:pt x="554541" y="228843"/>
                      </a:lnTo>
                      <a:lnTo>
                        <a:pt x="550367" y="222672"/>
                      </a:lnTo>
                      <a:lnTo>
                        <a:pt x="544164" y="218515"/>
                      </a:lnTo>
                      <a:lnTo>
                        <a:pt x="536549" y="216992"/>
                      </a:lnTo>
                      <a:lnTo>
                        <a:pt x="504304" y="216992"/>
                      </a:lnTo>
                      <a:lnTo>
                        <a:pt x="499891" y="201013"/>
                      </a:lnTo>
                      <a:lnTo>
                        <a:pt x="494445" y="185507"/>
                      </a:lnTo>
                      <a:lnTo>
                        <a:pt x="487995" y="170513"/>
                      </a:lnTo>
                      <a:lnTo>
                        <a:pt x="480567" y="156070"/>
                      </a:lnTo>
                      <a:lnTo>
                        <a:pt x="492858" y="143370"/>
                      </a:lnTo>
                      <a:close/>
                    </a:path>
                    <a:path w="556259" h="556260">
                      <a:moveTo>
                        <a:pt x="427381" y="43651"/>
                      </a:moveTo>
                      <a:lnTo>
                        <a:pt x="420062" y="45212"/>
                      </a:lnTo>
                      <a:lnTo>
                        <a:pt x="413689" y="49606"/>
                      </a:lnTo>
                      <a:lnTo>
                        <a:pt x="396328" y="67563"/>
                      </a:lnTo>
                      <a:lnTo>
                        <a:pt x="460341" y="67563"/>
                      </a:lnTo>
                      <a:lnTo>
                        <a:pt x="441274" y="49136"/>
                      </a:lnTo>
                      <a:lnTo>
                        <a:pt x="434751" y="44950"/>
                      </a:lnTo>
                      <a:lnTo>
                        <a:pt x="427381" y="43651"/>
                      </a:lnTo>
                      <a:close/>
                    </a:path>
                    <a:path w="556259" h="556260">
                      <a:moveTo>
                        <a:pt x="319608" y="0"/>
                      </a:moveTo>
                      <a:lnTo>
                        <a:pt x="236486" y="0"/>
                      </a:lnTo>
                      <a:lnTo>
                        <a:pt x="228897" y="1531"/>
                      </a:lnTo>
                      <a:lnTo>
                        <a:pt x="222700" y="5708"/>
                      </a:lnTo>
                      <a:lnTo>
                        <a:pt x="218523" y="11905"/>
                      </a:lnTo>
                      <a:lnTo>
                        <a:pt x="216992" y="19494"/>
                      </a:lnTo>
                      <a:lnTo>
                        <a:pt x="216992" y="36588"/>
                      </a:lnTo>
                      <a:lnTo>
                        <a:pt x="197974" y="41460"/>
                      </a:lnTo>
                      <a:lnTo>
                        <a:pt x="179592" y="47817"/>
                      </a:lnTo>
                      <a:lnTo>
                        <a:pt x="161926" y="55585"/>
                      </a:lnTo>
                      <a:lnTo>
                        <a:pt x="145059" y="64693"/>
                      </a:lnTo>
                      <a:lnTo>
                        <a:pt x="391367" y="64693"/>
                      </a:lnTo>
                      <a:lnTo>
                        <a:pt x="382786" y="59729"/>
                      </a:lnTo>
                      <a:lnTo>
                        <a:pt x="368706" y="52758"/>
                      </a:lnTo>
                      <a:lnTo>
                        <a:pt x="354130" y="46679"/>
                      </a:lnTo>
                      <a:lnTo>
                        <a:pt x="339102" y="41516"/>
                      </a:lnTo>
                      <a:lnTo>
                        <a:pt x="339102" y="19494"/>
                      </a:lnTo>
                      <a:lnTo>
                        <a:pt x="337574" y="11905"/>
                      </a:lnTo>
                      <a:lnTo>
                        <a:pt x="333403" y="5708"/>
                      </a:lnTo>
                      <a:lnTo>
                        <a:pt x="327208" y="1531"/>
                      </a:lnTo>
                      <a:lnTo>
                        <a:pt x="3196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4" name="object 25">
                  <a:extLst>
                    <a:ext uri="{FF2B5EF4-FFF2-40B4-BE49-F238E27FC236}">
                      <a16:creationId xmlns:a16="http://schemas.microsoft.com/office/drawing/2014/main" id="{B53EC251-6240-4582-A2EB-87BB4ACACBD3}"/>
                    </a:ext>
                  </a:extLst>
                </p:cNvPr>
                <p:cNvSpPr/>
                <p:nvPr/>
              </p:nvSpPr>
              <p:spPr>
                <a:xfrm>
                  <a:off x="6378609" y="2358187"/>
                  <a:ext cx="296545" cy="29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45" h="296544">
                      <a:moveTo>
                        <a:pt x="221222" y="275259"/>
                      </a:moveTo>
                      <a:lnTo>
                        <a:pt x="154533" y="275259"/>
                      </a:lnTo>
                      <a:lnTo>
                        <a:pt x="158597" y="288086"/>
                      </a:lnTo>
                      <a:lnTo>
                        <a:pt x="160286" y="293484"/>
                      </a:lnTo>
                      <a:lnTo>
                        <a:pt x="166192" y="296443"/>
                      </a:lnTo>
                      <a:lnTo>
                        <a:pt x="218770" y="279869"/>
                      </a:lnTo>
                      <a:lnTo>
                        <a:pt x="221222" y="275259"/>
                      </a:lnTo>
                      <a:close/>
                    </a:path>
                    <a:path w="296545" h="296544">
                      <a:moveTo>
                        <a:pt x="277708" y="217589"/>
                      </a:moveTo>
                      <a:lnTo>
                        <a:pt x="35369" y="217589"/>
                      </a:lnTo>
                      <a:lnTo>
                        <a:pt x="41322" y="226046"/>
                      </a:lnTo>
                      <a:lnTo>
                        <a:pt x="47882" y="233914"/>
                      </a:lnTo>
                      <a:lnTo>
                        <a:pt x="55018" y="241174"/>
                      </a:lnTo>
                      <a:lnTo>
                        <a:pt x="62699" y="247802"/>
                      </a:lnTo>
                      <a:lnTo>
                        <a:pt x="58559" y="255981"/>
                      </a:lnTo>
                      <a:lnTo>
                        <a:pt x="56032" y="261099"/>
                      </a:lnTo>
                      <a:lnTo>
                        <a:pt x="58089" y="267322"/>
                      </a:lnTo>
                      <a:lnTo>
                        <a:pt x="63220" y="269824"/>
                      </a:lnTo>
                      <a:lnTo>
                        <a:pt x="102438" y="289420"/>
                      </a:lnTo>
                      <a:lnTo>
                        <a:pt x="107581" y="291896"/>
                      </a:lnTo>
                      <a:lnTo>
                        <a:pt x="113753" y="289915"/>
                      </a:lnTo>
                      <a:lnTo>
                        <a:pt x="116306" y="284708"/>
                      </a:lnTo>
                      <a:lnTo>
                        <a:pt x="121665" y="274066"/>
                      </a:lnTo>
                      <a:lnTo>
                        <a:pt x="221814" y="274066"/>
                      </a:lnTo>
                      <a:lnTo>
                        <a:pt x="220065" y="268630"/>
                      </a:lnTo>
                      <a:lnTo>
                        <a:pt x="215201" y="253326"/>
                      </a:lnTo>
                      <a:lnTo>
                        <a:pt x="222214" y="248158"/>
                      </a:lnTo>
                      <a:lnTo>
                        <a:pt x="228806" y="242579"/>
                      </a:lnTo>
                      <a:lnTo>
                        <a:pt x="234964" y="236596"/>
                      </a:lnTo>
                      <a:lnTo>
                        <a:pt x="240677" y="230212"/>
                      </a:lnTo>
                      <a:lnTo>
                        <a:pt x="271440" y="230212"/>
                      </a:lnTo>
                      <a:lnTo>
                        <a:pt x="277708" y="217589"/>
                      </a:lnTo>
                      <a:close/>
                    </a:path>
                    <a:path w="296545" h="296544">
                      <a:moveTo>
                        <a:pt x="221814" y="274066"/>
                      </a:moveTo>
                      <a:lnTo>
                        <a:pt x="121665" y="274066"/>
                      </a:lnTo>
                      <a:lnTo>
                        <a:pt x="129732" y="275172"/>
                      </a:lnTo>
                      <a:lnTo>
                        <a:pt x="137933" y="275734"/>
                      </a:lnTo>
                      <a:lnTo>
                        <a:pt x="146217" y="275760"/>
                      </a:lnTo>
                      <a:lnTo>
                        <a:pt x="154533" y="275259"/>
                      </a:lnTo>
                      <a:lnTo>
                        <a:pt x="221222" y="275259"/>
                      </a:lnTo>
                      <a:lnTo>
                        <a:pt x="221830" y="274116"/>
                      </a:lnTo>
                      <a:close/>
                    </a:path>
                    <a:path w="296545" h="296544">
                      <a:moveTo>
                        <a:pt x="271440" y="230212"/>
                      </a:moveTo>
                      <a:lnTo>
                        <a:pt x="240677" y="230212"/>
                      </a:lnTo>
                      <a:lnTo>
                        <a:pt x="261086" y="240512"/>
                      </a:lnTo>
                      <a:lnTo>
                        <a:pt x="267347" y="238455"/>
                      </a:lnTo>
                      <a:lnTo>
                        <a:pt x="271440" y="230212"/>
                      </a:lnTo>
                      <a:close/>
                    </a:path>
                    <a:path w="296545" h="296544">
                      <a:moveTo>
                        <a:pt x="35445" y="56007"/>
                      </a:moveTo>
                      <a:lnTo>
                        <a:pt x="29197" y="58089"/>
                      </a:lnTo>
                      <a:lnTo>
                        <a:pt x="26631" y="63157"/>
                      </a:lnTo>
                      <a:lnTo>
                        <a:pt x="4584" y="107480"/>
                      </a:lnTo>
                      <a:lnTo>
                        <a:pt x="6616" y="113753"/>
                      </a:lnTo>
                      <a:lnTo>
                        <a:pt x="11823" y="116306"/>
                      </a:lnTo>
                      <a:lnTo>
                        <a:pt x="17703" y="119265"/>
                      </a:lnTo>
                      <a:lnTo>
                        <a:pt x="16003" y="128417"/>
                      </a:lnTo>
                      <a:lnTo>
                        <a:pt x="14947" y="137701"/>
                      </a:lnTo>
                      <a:lnTo>
                        <a:pt x="14578" y="147092"/>
                      </a:lnTo>
                      <a:lnTo>
                        <a:pt x="14935" y="156565"/>
                      </a:lnTo>
                      <a:lnTo>
                        <a:pt x="2971" y="160261"/>
                      </a:lnTo>
                      <a:lnTo>
                        <a:pt x="0" y="166116"/>
                      </a:lnTo>
                      <a:lnTo>
                        <a:pt x="1739" y="171475"/>
                      </a:lnTo>
                      <a:lnTo>
                        <a:pt x="14935" y="213372"/>
                      </a:lnTo>
                      <a:lnTo>
                        <a:pt x="16611" y="218808"/>
                      </a:lnTo>
                      <a:lnTo>
                        <a:pt x="22390" y="221805"/>
                      </a:lnTo>
                      <a:lnTo>
                        <a:pt x="35369" y="217589"/>
                      </a:lnTo>
                      <a:lnTo>
                        <a:pt x="277708" y="217589"/>
                      </a:lnTo>
                      <a:lnTo>
                        <a:pt x="278377" y="216241"/>
                      </a:lnTo>
                      <a:lnTo>
                        <a:pt x="136236" y="216241"/>
                      </a:lnTo>
                      <a:lnTo>
                        <a:pt x="110932" y="208754"/>
                      </a:lnTo>
                      <a:lnTo>
                        <a:pt x="90274" y="192321"/>
                      </a:lnTo>
                      <a:lnTo>
                        <a:pt x="77038" y="168402"/>
                      </a:lnTo>
                      <a:lnTo>
                        <a:pt x="74140" y="141199"/>
                      </a:lnTo>
                      <a:lnTo>
                        <a:pt x="81630" y="115895"/>
                      </a:lnTo>
                      <a:lnTo>
                        <a:pt x="98067" y="95251"/>
                      </a:lnTo>
                      <a:lnTo>
                        <a:pt x="122008" y="82029"/>
                      </a:lnTo>
                      <a:lnTo>
                        <a:pt x="149202" y="79133"/>
                      </a:lnTo>
                      <a:lnTo>
                        <a:pt x="250857" y="79133"/>
                      </a:lnTo>
                      <a:lnTo>
                        <a:pt x="247689" y="74246"/>
                      </a:lnTo>
                      <a:lnTo>
                        <a:pt x="242495" y="67300"/>
                      </a:lnTo>
                      <a:lnTo>
                        <a:pt x="237889" y="61937"/>
                      </a:lnTo>
                      <a:lnTo>
                        <a:pt x="47497" y="61937"/>
                      </a:lnTo>
                      <a:lnTo>
                        <a:pt x="40474" y="58534"/>
                      </a:lnTo>
                      <a:lnTo>
                        <a:pt x="35445" y="56007"/>
                      </a:lnTo>
                      <a:close/>
                    </a:path>
                    <a:path w="296545" h="296544">
                      <a:moveTo>
                        <a:pt x="250857" y="79133"/>
                      </a:moveTo>
                      <a:lnTo>
                        <a:pt x="149202" y="79133"/>
                      </a:lnTo>
                      <a:lnTo>
                        <a:pt x="174517" y="86621"/>
                      </a:lnTo>
                      <a:lnTo>
                        <a:pt x="195164" y="103037"/>
                      </a:lnTo>
                      <a:lnTo>
                        <a:pt x="208356" y="126923"/>
                      </a:lnTo>
                      <a:lnTo>
                        <a:pt x="211272" y="154114"/>
                      </a:lnTo>
                      <a:lnTo>
                        <a:pt x="203795" y="179428"/>
                      </a:lnTo>
                      <a:lnTo>
                        <a:pt x="187362" y="200090"/>
                      </a:lnTo>
                      <a:lnTo>
                        <a:pt x="163410" y="213321"/>
                      </a:lnTo>
                      <a:lnTo>
                        <a:pt x="136236" y="216241"/>
                      </a:lnTo>
                      <a:lnTo>
                        <a:pt x="278377" y="216241"/>
                      </a:lnTo>
                      <a:lnTo>
                        <a:pt x="291922" y="188963"/>
                      </a:lnTo>
                      <a:lnTo>
                        <a:pt x="289915" y="182791"/>
                      </a:lnTo>
                      <a:lnTo>
                        <a:pt x="284759" y="180136"/>
                      </a:lnTo>
                      <a:lnTo>
                        <a:pt x="268477" y="172123"/>
                      </a:lnTo>
                      <a:lnTo>
                        <a:pt x="269665" y="165048"/>
                      </a:lnTo>
                      <a:lnTo>
                        <a:pt x="270432" y="157895"/>
                      </a:lnTo>
                      <a:lnTo>
                        <a:pt x="270787" y="150681"/>
                      </a:lnTo>
                      <a:lnTo>
                        <a:pt x="270738" y="143421"/>
                      </a:lnTo>
                      <a:lnTo>
                        <a:pt x="293560" y="136207"/>
                      </a:lnTo>
                      <a:lnTo>
                        <a:pt x="296532" y="130378"/>
                      </a:lnTo>
                      <a:lnTo>
                        <a:pt x="281145" y="81610"/>
                      </a:lnTo>
                      <a:lnTo>
                        <a:pt x="252463" y="81610"/>
                      </a:lnTo>
                      <a:lnTo>
                        <a:pt x="250857" y="79133"/>
                      </a:lnTo>
                      <a:close/>
                    </a:path>
                    <a:path w="296545" h="296544">
                      <a:moveTo>
                        <a:pt x="274167" y="74739"/>
                      </a:moveTo>
                      <a:lnTo>
                        <a:pt x="252463" y="81610"/>
                      </a:lnTo>
                      <a:lnTo>
                        <a:pt x="281145" y="81610"/>
                      </a:lnTo>
                      <a:lnTo>
                        <a:pt x="279895" y="77685"/>
                      </a:lnTo>
                      <a:lnTo>
                        <a:pt x="274167" y="74739"/>
                      </a:lnTo>
                      <a:close/>
                    </a:path>
                    <a:path w="296545" h="296544">
                      <a:moveTo>
                        <a:pt x="130390" y="0"/>
                      </a:moveTo>
                      <a:lnTo>
                        <a:pt x="77762" y="16649"/>
                      </a:lnTo>
                      <a:lnTo>
                        <a:pt x="74739" y="22377"/>
                      </a:lnTo>
                      <a:lnTo>
                        <a:pt x="76441" y="27813"/>
                      </a:lnTo>
                      <a:lnTo>
                        <a:pt x="79222" y="36410"/>
                      </a:lnTo>
                      <a:lnTo>
                        <a:pt x="70400" y="41903"/>
                      </a:lnTo>
                      <a:lnTo>
                        <a:pt x="62150" y="48012"/>
                      </a:lnTo>
                      <a:lnTo>
                        <a:pt x="54505" y="54702"/>
                      </a:lnTo>
                      <a:lnTo>
                        <a:pt x="47497" y="61937"/>
                      </a:lnTo>
                      <a:lnTo>
                        <a:pt x="237889" y="61937"/>
                      </a:lnTo>
                      <a:lnTo>
                        <a:pt x="236884" y="60768"/>
                      </a:lnTo>
                      <a:lnTo>
                        <a:pt x="230860" y="54648"/>
                      </a:lnTo>
                      <a:lnTo>
                        <a:pt x="237972" y="40538"/>
                      </a:lnTo>
                      <a:lnTo>
                        <a:pt x="240525" y="35369"/>
                      </a:lnTo>
                      <a:lnTo>
                        <a:pt x="238391" y="29171"/>
                      </a:lnTo>
                      <a:lnTo>
                        <a:pt x="227085" y="23520"/>
                      </a:lnTo>
                      <a:lnTo>
                        <a:pt x="174421" y="23520"/>
                      </a:lnTo>
                      <a:lnTo>
                        <a:pt x="166353" y="21711"/>
                      </a:lnTo>
                      <a:lnTo>
                        <a:pt x="158137" y="20448"/>
                      </a:lnTo>
                      <a:lnTo>
                        <a:pt x="149811" y="19721"/>
                      </a:lnTo>
                      <a:lnTo>
                        <a:pt x="141414" y="19519"/>
                      </a:lnTo>
                      <a:lnTo>
                        <a:pt x="136270" y="2984"/>
                      </a:lnTo>
                      <a:lnTo>
                        <a:pt x="130390" y="0"/>
                      </a:lnTo>
                      <a:close/>
                    </a:path>
                    <a:path w="296545" h="296544">
                      <a:moveTo>
                        <a:pt x="188963" y="4584"/>
                      </a:moveTo>
                      <a:lnTo>
                        <a:pt x="182727" y="6578"/>
                      </a:lnTo>
                      <a:lnTo>
                        <a:pt x="180225" y="11734"/>
                      </a:lnTo>
                      <a:lnTo>
                        <a:pt x="174421" y="23520"/>
                      </a:lnTo>
                      <a:lnTo>
                        <a:pt x="227085" y="23520"/>
                      </a:lnTo>
                      <a:lnTo>
                        <a:pt x="188963" y="45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0E87103-443F-4E31-A412-334BF2AE1FF8}"/>
                  </a:ext>
                </a:extLst>
              </p:cNvPr>
              <p:cNvSpPr/>
              <p:nvPr/>
            </p:nvSpPr>
            <p:spPr>
              <a:xfrm>
                <a:off x="5175843" y="6553200"/>
                <a:ext cx="1472221" cy="653137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RNN</a:t>
                </a:r>
                <a:endParaRPr lang="ko-KR" altLang="en-US" b="1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6D670137-AE3F-447A-B60B-8E43028FE52E}"/>
                  </a:ext>
                </a:extLst>
              </p:cNvPr>
              <p:cNvSpPr/>
              <p:nvPr/>
            </p:nvSpPr>
            <p:spPr>
              <a:xfrm>
                <a:off x="5175843" y="5644244"/>
                <a:ext cx="1472221" cy="653137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Light GBM</a:t>
                </a:r>
                <a:endParaRPr lang="ko-KR" altLang="en-US" b="1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091B4E5-90ED-4C65-BFFF-5FEF328BB147}"/>
                  </a:ext>
                </a:extLst>
              </p:cNvPr>
              <p:cNvSpPr/>
              <p:nvPr/>
            </p:nvSpPr>
            <p:spPr>
              <a:xfrm>
                <a:off x="5175843" y="4735287"/>
                <a:ext cx="1472221" cy="653137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SVR</a:t>
                </a:r>
                <a:endParaRPr lang="ko-KR" altLang="en-US" b="1" dirty="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EBB2415E-C600-415D-AC20-FCA5256A8A97}"/>
                  </a:ext>
                </a:extLst>
              </p:cNvPr>
              <p:cNvSpPr/>
              <p:nvPr/>
            </p:nvSpPr>
            <p:spPr>
              <a:xfrm>
                <a:off x="5175843" y="3826330"/>
                <a:ext cx="1472221" cy="653137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XG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Boost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1B80BC05-9059-4583-9E85-9FAC1A412DC0}"/>
                  </a:ext>
                </a:extLst>
              </p:cNvPr>
              <p:cNvSpPr/>
              <p:nvPr/>
            </p:nvSpPr>
            <p:spPr>
              <a:xfrm>
                <a:off x="5175843" y="2917373"/>
                <a:ext cx="1472221" cy="653137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Random</a:t>
                </a:r>
              </a:p>
              <a:p>
                <a:pPr algn="ctr"/>
                <a:r>
                  <a:rPr lang="en-US" altLang="ko-KR" b="1" dirty="0"/>
                  <a:t>Forest</a:t>
                </a:r>
                <a:endParaRPr lang="ko-KR" altLang="en-US" b="1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85EDE1EB-B0D4-4492-8539-73D6D3ACC788}"/>
                  </a:ext>
                </a:extLst>
              </p:cNvPr>
              <p:cNvSpPr/>
              <p:nvPr/>
            </p:nvSpPr>
            <p:spPr>
              <a:xfrm>
                <a:off x="2939611" y="2917373"/>
                <a:ext cx="1473203" cy="33753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Month</a:t>
                </a:r>
              </a:p>
              <a:p>
                <a:pPr algn="ctr"/>
                <a:r>
                  <a:rPr lang="en-US" altLang="ko-KR" b="1" dirty="0"/>
                  <a:t>Data</a:t>
                </a:r>
                <a:endParaRPr lang="ko-KR" altLang="en-US" b="1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C7C2877-14C7-49D4-97C0-2CB7581C51AD}"/>
                  </a:ext>
                </a:extLst>
              </p:cNvPr>
              <p:cNvSpPr/>
              <p:nvPr/>
            </p:nvSpPr>
            <p:spPr>
              <a:xfrm>
                <a:off x="2939616" y="6562532"/>
                <a:ext cx="1472221" cy="653137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Week Data</a:t>
                </a:r>
                <a:endParaRPr lang="ko-KR" altLang="en-US" b="1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8401B8EC-C214-47B9-9535-AA7A91E982BE}"/>
                  </a:ext>
                </a:extLst>
              </p:cNvPr>
              <p:cNvSpPr/>
              <p:nvPr/>
            </p:nvSpPr>
            <p:spPr>
              <a:xfrm>
                <a:off x="7424367" y="2924733"/>
                <a:ext cx="1473203" cy="4281604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Random</a:t>
                </a:r>
              </a:p>
              <a:p>
                <a:pPr algn="ctr"/>
                <a:r>
                  <a:rPr lang="en-US" altLang="ko-KR" sz="1600" b="1" dirty="0"/>
                  <a:t>Forest</a:t>
                </a:r>
                <a:endParaRPr lang="ko-KR" altLang="en-US" sz="1600" b="1" dirty="0"/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BE6CF3C-9F74-44BA-9CD8-070B2336B78C}"/>
                </a:ext>
              </a:extLst>
            </p:cNvPr>
            <p:cNvCxnSpPr>
              <a:cxnSpLocks/>
            </p:cNvCxnSpPr>
            <p:nvPr/>
          </p:nvCxnSpPr>
          <p:spPr>
            <a:xfrm>
              <a:off x="4726943" y="3448446"/>
              <a:ext cx="7391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160397E-48CE-4834-94A1-365438BC32DB}"/>
                </a:ext>
              </a:extLst>
            </p:cNvPr>
            <p:cNvCxnSpPr>
              <a:cxnSpLocks/>
            </p:cNvCxnSpPr>
            <p:nvPr/>
          </p:nvCxnSpPr>
          <p:spPr>
            <a:xfrm>
              <a:off x="4726943" y="4355094"/>
              <a:ext cx="7391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9DACD7-ADC5-49B5-A8AB-384B8CFBA351}"/>
                </a:ext>
              </a:extLst>
            </p:cNvPr>
            <p:cNvCxnSpPr>
              <a:cxnSpLocks/>
            </p:cNvCxnSpPr>
            <p:nvPr/>
          </p:nvCxnSpPr>
          <p:spPr>
            <a:xfrm>
              <a:off x="4726943" y="5261742"/>
              <a:ext cx="7391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CF3FAB4-757E-4CE7-9C6C-924EEF2E6E27}"/>
                </a:ext>
              </a:extLst>
            </p:cNvPr>
            <p:cNvCxnSpPr>
              <a:cxnSpLocks/>
            </p:cNvCxnSpPr>
            <p:nvPr/>
          </p:nvCxnSpPr>
          <p:spPr>
            <a:xfrm>
              <a:off x="4726943" y="6168390"/>
              <a:ext cx="7391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151C9D1-1C36-4473-A886-A30F34FED8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1687" y="7075039"/>
              <a:ext cx="7391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A0777D3-239D-425B-B246-16A904302780}"/>
                </a:ext>
              </a:extLst>
            </p:cNvPr>
            <p:cNvCxnSpPr/>
            <p:nvPr/>
          </p:nvCxnSpPr>
          <p:spPr>
            <a:xfrm>
              <a:off x="6945222" y="3448446"/>
              <a:ext cx="34983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4BE2E98-7179-449B-A6AF-10EDA3F57D77}"/>
                </a:ext>
              </a:extLst>
            </p:cNvPr>
            <p:cNvCxnSpPr/>
            <p:nvPr/>
          </p:nvCxnSpPr>
          <p:spPr>
            <a:xfrm>
              <a:off x="6938293" y="4355919"/>
              <a:ext cx="34983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B3CE64-063D-4A10-A92E-5BD5C3070CFA}"/>
                </a:ext>
              </a:extLst>
            </p:cNvPr>
            <p:cNvCxnSpPr/>
            <p:nvPr/>
          </p:nvCxnSpPr>
          <p:spPr>
            <a:xfrm>
              <a:off x="6945220" y="5263392"/>
              <a:ext cx="34983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95584F-4880-47F3-9D53-954BF0444B00}"/>
                </a:ext>
              </a:extLst>
            </p:cNvPr>
            <p:cNvCxnSpPr/>
            <p:nvPr/>
          </p:nvCxnSpPr>
          <p:spPr>
            <a:xfrm>
              <a:off x="6938290" y="6163939"/>
              <a:ext cx="34983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AE87D8F-9B7C-4097-A699-A57AD12C6B46}"/>
                </a:ext>
              </a:extLst>
            </p:cNvPr>
            <p:cNvCxnSpPr/>
            <p:nvPr/>
          </p:nvCxnSpPr>
          <p:spPr>
            <a:xfrm>
              <a:off x="6938293" y="7071411"/>
              <a:ext cx="34983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239A737-17E0-484A-9748-BB45A6E98F7D}"/>
                </a:ext>
              </a:extLst>
            </p:cNvPr>
            <p:cNvCxnSpPr/>
            <p:nvPr/>
          </p:nvCxnSpPr>
          <p:spPr>
            <a:xfrm>
              <a:off x="7295059" y="3448446"/>
              <a:ext cx="0" cy="3619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00A4003-62D4-44BF-B918-F60FE9E209B7}"/>
                </a:ext>
              </a:extLst>
            </p:cNvPr>
            <p:cNvCxnSpPr/>
            <p:nvPr/>
          </p:nvCxnSpPr>
          <p:spPr>
            <a:xfrm>
              <a:off x="7230974" y="5264954"/>
              <a:ext cx="48199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5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4CF05A-4E95-42A1-AE04-3880B1C9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85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B675AF-E559-455B-BBB2-DE293DAB3A4D}"/>
              </a:ext>
            </a:extLst>
          </p:cNvPr>
          <p:cNvSpPr txBox="1"/>
          <p:nvPr/>
        </p:nvSpPr>
        <p:spPr>
          <a:xfrm>
            <a:off x="2945364" y="175503"/>
            <a:ext cx="630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  <a:buSzPct val="50000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프로젝트에서의 역할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F88D29A-4441-4470-A50B-BAE7D7B148AA}"/>
              </a:ext>
            </a:extLst>
          </p:cNvPr>
          <p:cNvSpPr txBox="1">
            <a:spLocks/>
          </p:cNvSpPr>
          <p:nvPr/>
        </p:nvSpPr>
        <p:spPr>
          <a:xfrm>
            <a:off x="474134" y="1885951"/>
            <a:ext cx="3894666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스타트업 투자유치 요인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4DBDB9-2603-4E6F-B1F6-48B34084CDC9}"/>
              </a:ext>
            </a:extLst>
          </p:cNvPr>
          <p:cNvSpPr/>
          <p:nvPr/>
        </p:nvSpPr>
        <p:spPr>
          <a:xfrm>
            <a:off x="676296" y="2635431"/>
            <a:ext cx="5301171" cy="386696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분석은 전체적으로 </a:t>
            </a:r>
            <a:r>
              <a:rPr lang="en-US" altLang="ko-KR" dirty="0">
                <a:solidFill>
                  <a:sysClr val="windowText" lastClr="000000"/>
                </a:solidFill>
              </a:rPr>
              <a:t>SAS</a:t>
            </a:r>
            <a:r>
              <a:rPr lang="ko-KR" altLang="en-US" dirty="0">
                <a:solidFill>
                  <a:sysClr val="windowText" lastClr="000000"/>
                </a:solidFill>
              </a:rPr>
              <a:t>로 진행되었으며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데이터의 가공 및 전처리는 엑셀로 진행했음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맡은 역할은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산업공학도로서 가지고 있는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통계 지식을 통하여 연구 방향을 설정하고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직접 </a:t>
            </a:r>
            <a:r>
              <a:rPr lang="en-US" altLang="ko-KR" dirty="0">
                <a:solidFill>
                  <a:sysClr val="windowText" lastClr="000000"/>
                </a:solidFill>
              </a:rPr>
              <a:t>SAS</a:t>
            </a:r>
            <a:r>
              <a:rPr lang="ko-KR" altLang="en-US" dirty="0">
                <a:solidFill>
                  <a:sysClr val="windowText" lastClr="000000"/>
                </a:solidFill>
              </a:rPr>
              <a:t>를 돌리고 결과를 해석하는 부분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데이터 전처리의 경우 팀원들과 나눠 진행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밤을 새며 프로젝트를 진행하였으며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의견 제시 및 역할 분배 또한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원만하게 이루어짐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9BD2C9-D16D-4EF4-AFF0-453610CDCB0F}"/>
              </a:ext>
            </a:extLst>
          </p:cNvPr>
          <p:cNvSpPr txBox="1">
            <a:spLocks/>
          </p:cNvSpPr>
          <p:nvPr/>
        </p:nvSpPr>
        <p:spPr>
          <a:xfrm>
            <a:off x="6214535" y="1885951"/>
            <a:ext cx="4436532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유저 잔존가치 예측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D80F285-20F5-42FD-A49D-E60E8BDDF8E8}"/>
              </a:ext>
            </a:extLst>
          </p:cNvPr>
          <p:cNvSpPr/>
          <p:nvPr/>
        </p:nvSpPr>
        <p:spPr>
          <a:xfrm>
            <a:off x="6416697" y="2635431"/>
            <a:ext cx="5301171" cy="386696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분석은 </a:t>
            </a:r>
            <a:r>
              <a:rPr lang="en-US" altLang="ko-KR" dirty="0">
                <a:solidFill>
                  <a:sysClr val="windowText" lastClr="000000"/>
                </a:solidFill>
              </a:rPr>
              <a:t>python</a:t>
            </a:r>
            <a:r>
              <a:rPr lang="ko-KR" altLang="en-US" dirty="0">
                <a:solidFill>
                  <a:sysClr val="windowText" lastClr="000000"/>
                </a:solidFill>
              </a:rPr>
              <a:t>을 통해 진행되었으며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사용한 패키지로는 </a:t>
            </a:r>
            <a:r>
              <a:rPr lang="en-US" altLang="ko-KR" dirty="0">
                <a:solidFill>
                  <a:sysClr val="windowText" lastClr="000000"/>
                </a:solidFill>
              </a:rPr>
              <a:t>pandas,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numpy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sklearn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Tensorflow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keras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등 사용하였음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데이터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r>
              <a:rPr lang="ko-KR" altLang="en-US" dirty="0">
                <a:solidFill>
                  <a:sysClr val="windowText" lastClr="000000"/>
                </a:solidFill>
              </a:rPr>
              <a:t> 대부분을 스스로 하였고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예측 모델링에서는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유저의 주간 활동을 시계열 데이터로 하여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RNN </a:t>
            </a:r>
            <a:r>
              <a:rPr lang="ko-KR" altLang="en-US" dirty="0">
                <a:solidFill>
                  <a:sysClr val="windowText" lastClr="000000"/>
                </a:solidFill>
              </a:rPr>
              <a:t>분석을 진행하였음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약 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달 반의 프로젝트였으며 이 기간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Python</a:t>
            </a:r>
            <a:r>
              <a:rPr lang="ko-KR" altLang="en-US" dirty="0">
                <a:solidFill>
                  <a:sysClr val="windowText" lastClr="000000"/>
                </a:solidFill>
              </a:rPr>
              <a:t> 실력이 가장 많이 상승했음 </a:t>
            </a:r>
          </a:p>
        </p:txBody>
      </p:sp>
    </p:spTree>
    <p:extLst>
      <p:ext uri="{BB962C8B-B14F-4D97-AF65-F5344CB8AC3E}">
        <p14:creationId xmlns:p14="http://schemas.microsoft.com/office/powerpoint/2010/main" val="26965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4CF05A-4E95-42A1-AE04-3880B1C9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85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B675AF-E559-455B-BBB2-DE293DAB3A4D}"/>
              </a:ext>
            </a:extLst>
          </p:cNvPr>
          <p:cNvSpPr txBox="1"/>
          <p:nvPr/>
        </p:nvSpPr>
        <p:spPr>
          <a:xfrm>
            <a:off x="2945364" y="175503"/>
            <a:ext cx="630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  <a:buSzPct val="50000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느낀점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4DBDB9-2603-4E6F-B1F6-48B34084CDC9}"/>
              </a:ext>
            </a:extLst>
          </p:cNvPr>
          <p:cNvSpPr/>
          <p:nvPr/>
        </p:nvSpPr>
        <p:spPr>
          <a:xfrm>
            <a:off x="676296" y="2635431"/>
            <a:ext cx="10973837" cy="346056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분석은 혼자만의 힘으로 이루어지는게 아니라는 것을 느꼈으며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의사소통과 연구의 목적성의 중요성을 느끼게 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중요하지 않다 생각되던 데이터속에서 사람들의 스토리를 조금씩 찾아내는게 재밌다고 느낌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특히 결과 제출 마지막 주에는 거의 하루 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시간씩 자면서 지냈지만 오히려 흥미가 점점 생김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＊ 결론적으로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사람들과 함께 분석을 진행하는 것도 좋았으며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아무것도 아닌 데이터 속에서 의미 있는 결론을 도출하는 게 좋습니다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36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4CF05A-4E95-42A1-AE04-3880B1C9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6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B675AF-E559-455B-BBB2-DE293DAB3A4D}"/>
              </a:ext>
            </a:extLst>
          </p:cNvPr>
          <p:cNvSpPr txBox="1"/>
          <p:nvPr/>
        </p:nvSpPr>
        <p:spPr>
          <a:xfrm>
            <a:off x="2945364" y="0"/>
            <a:ext cx="630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  <a:buSzPct val="50000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(#1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스타트업 투자유치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94037B-3F9D-465F-8B81-7E9DD3F8C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7" y="1444384"/>
            <a:ext cx="4810914" cy="1860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4A16D838-224E-4C7E-B5EE-588673BA8FC6}"/>
              </a:ext>
            </a:extLst>
          </p:cNvPr>
          <p:cNvSpPr txBox="1">
            <a:spLocks/>
          </p:cNvSpPr>
          <p:nvPr/>
        </p:nvSpPr>
        <p:spPr>
          <a:xfrm>
            <a:off x="96629" y="733774"/>
            <a:ext cx="3894666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* CBR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프로세스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D2973C-437B-4DDD-8A6C-DCB459BA9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14" y="1444384"/>
            <a:ext cx="4810912" cy="1814896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3CC339C6-9144-47B0-BE6F-C8B5588FD9F9}"/>
              </a:ext>
            </a:extLst>
          </p:cNvPr>
          <p:cNvSpPr txBox="1">
            <a:spLocks/>
          </p:cNvSpPr>
          <p:nvPr/>
        </p:nvSpPr>
        <p:spPr>
          <a:xfrm>
            <a:off x="96629" y="3552740"/>
            <a:ext cx="3894666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ECD2-80C6-4491-AB32-BACBB1415E94}"/>
              </a:ext>
            </a:extLst>
          </p:cNvPr>
          <p:cNvSpPr txBox="1"/>
          <p:nvPr/>
        </p:nvSpPr>
        <p:spPr>
          <a:xfrm>
            <a:off x="1026353" y="4105190"/>
            <a:ext cx="10139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포천 오성과 한음 Bold" panose="020B0803000000000000" pitchFamily="50" charset="-127"/>
              </a:rPr>
              <a:t>[ </a:t>
            </a:r>
            <a:r>
              <a:rPr lang="ko-KR" altLang="en-US" sz="1200" b="1" dirty="0">
                <a:ea typeface="포천 오성과 한음 Bold" panose="020B0803000000000000" pitchFamily="50" charset="-127"/>
              </a:rPr>
              <a:t>유의미한 데이터 </a:t>
            </a:r>
            <a:r>
              <a:rPr lang="en-US" altLang="ko-KR" sz="1200" b="1" dirty="0">
                <a:ea typeface="포천 오성과 한음 Bold" panose="020B0803000000000000" pitchFamily="50" charset="-127"/>
              </a:rPr>
              <a:t>]</a:t>
            </a:r>
            <a:endParaRPr lang="ko-KR" altLang="en-US" sz="1200" b="1" dirty="0">
              <a:ea typeface="포천 오성과 한음 Bold" panose="020B0803000000000000" pitchFamily="50" charset="-127"/>
            </a:endParaRPr>
          </a:p>
          <a:p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a. X1-0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서울대  </a:t>
            </a:r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/  b. X1-1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연세대 </a:t>
            </a:r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/ c. X1-4 : </a:t>
            </a:r>
            <a:r>
              <a:rPr lang="ko-KR" altLang="en-US" sz="1200" b="1" dirty="0" err="1">
                <a:solidFill>
                  <a:srgbClr val="5A5A5A"/>
                </a:solidFill>
                <a:ea typeface="포천 오성과 한음 Regular" panose="020B0303000000000000" pitchFamily="50" charset="-127"/>
              </a:rPr>
              <a:t>인서울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 대학  </a:t>
            </a:r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/  d. X1-5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기타 국내대학</a:t>
            </a:r>
            <a:endParaRPr lang="en-US" altLang="ko-KR" sz="1200" b="1" dirty="0">
              <a:solidFill>
                <a:srgbClr val="5A5A5A"/>
              </a:solidFill>
              <a:ea typeface="포천 오성과 한음 Regular" panose="020B0303000000000000" pitchFamily="50" charset="-127"/>
            </a:endParaRPr>
          </a:p>
          <a:p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e. X3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대표자의 인맥  </a:t>
            </a:r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/  f. X4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기업의 </a:t>
            </a:r>
            <a:r>
              <a:rPr lang="ko-KR" altLang="en-US" sz="1200" b="1" dirty="0" err="1">
                <a:solidFill>
                  <a:srgbClr val="5A5A5A"/>
                </a:solidFill>
                <a:ea typeface="포천 오성과 한음 Regular" panose="020B0303000000000000" pitchFamily="50" charset="-127"/>
              </a:rPr>
              <a:t>팔로우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 수 </a:t>
            </a:r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/ g. X7-1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강북 지역</a:t>
            </a:r>
            <a:endParaRPr lang="en-US" altLang="ko-KR" sz="1200" b="1" dirty="0">
              <a:solidFill>
                <a:srgbClr val="5A5A5A"/>
              </a:solidFill>
              <a:ea typeface="포천 오성과 한음 Regular" panose="020B0303000000000000" pitchFamily="50" charset="-127"/>
            </a:endParaRPr>
          </a:p>
          <a:p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h. X9-1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주변 인프라 부족한 대표자 </a:t>
            </a:r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/ </a:t>
            </a:r>
            <a:r>
              <a:rPr lang="en-US" altLang="ko-KR" sz="1200" b="1" dirty="0" err="1">
                <a:solidFill>
                  <a:srgbClr val="5A5A5A"/>
                </a:solidFill>
                <a:ea typeface="포천 오성과 한음 Regular" panose="020B0303000000000000" pitchFamily="50" charset="-127"/>
              </a:rPr>
              <a:t>i</a:t>
            </a:r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. X9-2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서울 근접 및 주변 인프라가 좋은 기업</a:t>
            </a:r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 </a:t>
            </a:r>
          </a:p>
          <a:p>
            <a:r>
              <a:rPr lang="en-US" altLang="ko-KR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j. X9-3 : </a:t>
            </a:r>
            <a:r>
              <a:rPr lang="ko-KR" altLang="en-US" sz="1200" b="1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서울로부터 먼 기업</a:t>
            </a:r>
            <a:endParaRPr lang="en-US" altLang="ko-KR" sz="1200" b="1" dirty="0">
              <a:solidFill>
                <a:srgbClr val="5A5A5A"/>
              </a:solidFill>
              <a:ea typeface="포천 오성과 한음 Regular" panose="020B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 b="1" dirty="0">
              <a:solidFill>
                <a:srgbClr val="5A5A5A"/>
              </a:solidFill>
              <a:ea typeface="포천 오성과 한음 Regular" panose="020B0303000000000000" pitchFamily="50" charset="-127"/>
            </a:endParaRPr>
          </a:p>
          <a:p>
            <a:r>
              <a:rPr lang="ko-KR" altLang="en-US" sz="1200" b="1" dirty="0">
                <a:highlight>
                  <a:srgbClr val="8DCEC9"/>
                </a:highlight>
                <a:ea typeface="포천 오성과 한음 Bold" panose="020B0803000000000000" pitchFamily="50" charset="-127"/>
              </a:rPr>
              <a:t>총 </a:t>
            </a:r>
            <a:r>
              <a:rPr lang="en-US" altLang="ko-KR" sz="1200" b="1" dirty="0">
                <a:highlight>
                  <a:srgbClr val="8DCEC9"/>
                </a:highlight>
                <a:ea typeface="포천 오성과 한음 Bold" panose="020B0803000000000000" pitchFamily="50" charset="-127"/>
              </a:rPr>
              <a:t>10</a:t>
            </a:r>
            <a:r>
              <a:rPr lang="ko-KR" altLang="en-US" sz="1200" b="1" dirty="0">
                <a:highlight>
                  <a:srgbClr val="8DCEC9"/>
                </a:highlight>
                <a:ea typeface="포천 오성과 한음 Bold" panose="020B0803000000000000" pitchFamily="50" charset="-127"/>
              </a:rPr>
              <a:t>개의 유의미한 데이터</a:t>
            </a:r>
            <a:r>
              <a:rPr lang="ko-KR" altLang="en-US" sz="1200" b="1" dirty="0">
                <a:ea typeface="포천 오성과 한음 Bold" panose="020B0803000000000000" pitchFamily="50" charset="-127"/>
              </a:rPr>
              <a:t>가 선택되었다</a:t>
            </a:r>
            <a:r>
              <a:rPr lang="en-US" altLang="ko-KR" sz="1200" b="1" dirty="0">
                <a:ea typeface="포천 오성과 한음 Bold" panose="020B0803000000000000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rgbClr val="5A5A5A"/>
              </a:solidFill>
              <a:ea typeface="포천 오성과 한음 Regular" panose="020B0303000000000000" pitchFamily="50" charset="-127"/>
            </a:endParaRPr>
          </a:p>
          <a:p>
            <a:r>
              <a:rPr lang="ko-KR" altLang="en-US" sz="1200" b="1" dirty="0">
                <a:ea typeface="포천 오성과 한음 Bold" panose="020B0803000000000000" pitchFamily="50" charset="-127"/>
              </a:rPr>
              <a:t>이로부터 도출되는 로지스틱 회귀모형은 다음과 같다</a:t>
            </a:r>
            <a:r>
              <a:rPr lang="en-US" altLang="ko-KR" sz="1200" b="1" dirty="0">
                <a:ea typeface="포천 오성과 한음 Bold" panose="020B0803000000000000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5A5A5A"/>
              </a:solidFill>
              <a:ea typeface="포천 오성과 한음 Regular" panose="020B0303000000000000" pitchFamily="50" charset="-127"/>
            </a:endParaRPr>
          </a:p>
          <a:p>
            <a:r>
              <a:rPr lang="en-US" altLang="ko-KR" sz="1200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〖 ln⁡〖(</a:t>
            </a:r>
            <a:r>
              <a:rPr lang="ko-KR" altLang="en-US" sz="1200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𝑂𝑑𝑑𝑠</a:t>
            </a:r>
            <a:r>
              <a:rPr lang="en-US" altLang="ko-KR" sz="1200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)=〗 ln〗⁡(</a:t>
            </a:r>
            <a:r>
              <a:rPr lang="ko-KR" altLang="en-US" sz="1200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𝑝</a:t>
            </a:r>
            <a:r>
              <a:rPr lang="en-US" altLang="ko-KR" sz="1200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/(1−</a:t>
            </a:r>
            <a:r>
              <a:rPr lang="ko-KR" altLang="en-US" sz="1200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𝑝</a:t>
            </a:r>
            <a:r>
              <a:rPr lang="en-US" altLang="ko-KR" sz="1200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))</a:t>
            </a:r>
          </a:p>
          <a:p>
            <a:r>
              <a:rPr lang="en-US" altLang="ko-KR" sz="1200" dirty="0">
                <a:solidFill>
                  <a:srgbClr val="5A5A5A"/>
                </a:solidFill>
                <a:ea typeface="포천 오성과 한음 Regular" panose="020B0303000000000000" pitchFamily="50" charset="-127"/>
              </a:rPr>
              <a:t>=-41.8618x_1.0-35.2940x_1.1-40.2785x._1.4-42.9432x._1.5+0.0157x_3+0.1676x_4+33.1225x_7.1+16.1522x_9.1+14.5077x_9.2+49.5644x_9.3</a:t>
            </a:r>
          </a:p>
        </p:txBody>
      </p:sp>
    </p:spTree>
    <p:extLst>
      <p:ext uri="{BB962C8B-B14F-4D97-AF65-F5344CB8AC3E}">
        <p14:creationId xmlns:p14="http://schemas.microsoft.com/office/powerpoint/2010/main" val="143429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4CF05A-4E95-42A1-AE04-3880B1C9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6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B675AF-E559-455B-BBB2-DE293DAB3A4D}"/>
              </a:ext>
            </a:extLst>
          </p:cNvPr>
          <p:cNvSpPr txBox="1"/>
          <p:nvPr/>
        </p:nvSpPr>
        <p:spPr>
          <a:xfrm>
            <a:off x="2945364" y="0"/>
            <a:ext cx="630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Clr>
                <a:schemeClr val="accent1"/>
              </a:buClr>
              <a:buSzPct val="50000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 코드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(#2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유저 잔존가치 예측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123D87-06E6-4DB8-8680-D283F9457FE3}"/>
              </a:ext>
            </a:extLst>
          </p:cNvPr>
          <p:cNvGrpSpPr/>
          <p:nvPr/>
        </p:nvGrpSpPr>
        <p:grpSpPr>
          <a:xfrm>
            <a:off x="1186904" y="780221"/>
            <a:ext cx="9818193" cy="5854460"/>
            <a:chOff x="1207292" y="604053"/>
            <a:chExt cx="9818193" cy="585446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2F4ADC-4441-4124-9E8F-9062356FC08B}"/>
                </a:ext>
              </a:extLst>
            </p:cNvPr>
            <p:cNvSpPr/>
            <p:nvPr/>
          </p:nvSpPr>
          <p:spPr>
            <a:xfrm>
              <a:off x="1207292" y="604053"/>
              <a:ext cx="9818193" cy="5390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DB046F6-1DE1-4B9E-A30A-5CFBD129AAA7}"/>
                </a:ext>
              </a:extLst>
            </p:cNvPr>
            <p:cNvSpPr txBox="1"/>
            <p:nvPr/>
          </p:nvSpPr>
          <p:spPr>
            <a:xfrm>
              <a:off x="1252461" y="680254"/>
              <a:ext cx="9687078" cy="5170646"/>
            </a:xfrm>
            <a:prstGeom prst="rect">
              <a:avLst/>
            </a:prstGeom>
            <a:ln w="25400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altLang="ko-KR" sz="1200" dirty="0"/>
                <a:t>#2. </a:t>
              </a:r>
              <a:r>
                <a:rPr lang="ko-KR" altLang="en-US" sz="1200" dirty="0"/>
                <a:t>게임 유저의 잔존가치 예측에서 작성한 </a:t>
              </a:r>
              <a:r>
                <a:rPr lang="en-US" altLang="ko-KR" sz="1200" dirty="0"/>
                <a:t>RNN LSTM </a:t>
              </a:r>
              <a:r>
                <a:rPr lang="ko-KR" altLang="en-US" sz="1200" dirty="0"/>
                <a:t>모델</a:t>
              </a:r>
              <a:endParaRPr lang="en-US" altLang="ko-KR" sz="1200" dirty="0"/>
            </a:p>
            <a:p>
              <a:r>
                <a:rPr lang="en-US" altLang="ko-KR" sz="1200" dirty="0"/>
                <a:t>#</a:t>
              </a:r>
              <a:r>
                <a:rPr lang="ko-KR" altLang="en-US" sz="1200" dirty="0"/>
                <a:t>이 모델 전에 </a:t>
              </a:r>
              <a:r>
                <a:rPr lang="en-US" altLang="ko-KR" sz="1200" dirty="0" err="1"/>
                <a:t>df_train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df_train_Y</a:t>
              </a:r>
              <a:r>
                <a:rPr lang="ko-KR" altLang="en-US" sz="1200" dirty="0"/>
                <a:t>에 각각 시계열을 반영한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차원 정보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결과값을 분류했습니다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r>
                <a:rPr lang="en-US" altLang="ko-KR" sz="1200" dirty="0" err="1"/>
                <a:t>tf.reset_default_graph</a:t>
              </a:r>
              <a:r>
                <a:rPr lang="en-US" altLang="ko-KR" sz="1200" dirty="0"/>
                <a:t>()</a:t>
              </a:r>
            </a:p>
            <a:p>
              <a:br>
                <a:rPr lang="en-US" altLang="ko-KR" sz="1200" dirty="0"/>
              </a:br>
              <a:r>
                <a:rPr lang="en-US" altLang="ko-KR" sz="1200" dirty="0" err="1"/>
                <a:t>trainX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testX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np.array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df_train</a:t>
              </a:r>
              <a:r>
                <a:rPr lang="en-US" altLang="ko-KR" sz="1200" dirty="0"/>
                <a:t>), </a:t>
              </a:r>
              <a:r>
                <a:rPr lang="en-US" altLang="ko-KR" sz="1200" dirty="0" err="1"/>
                <a:t>np.array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df_test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 err="1"/>
                <a:t>trainY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testY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np.array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df_train_Y_survival_time</a:t>
              </a:r>
              <a:r>
                <a:rPr lang="en-US" altLang="ko-KR" sz="1200" dirty="0"/>
                <a:t>), </a:t>
              </a:r>
              <a:r>
                <a:rPr lang="en-US" altLang="ko-KR" sz="1200" dirty="0" err="1"/>
                <a:t>np.array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df_test_Y_survival_time</a:t>
              </a:r>
              <a:r>
                <a:rPr lang="en-US" altLang="ko-KR" sz="1200" dirty="0"/>
                <a:t>)</a:t>
              </a:r>
            </a:p>
            <a:p>
              <a:br>
                <a:rPr lang="en-US" altLang="ko-KR" sz="1200" dirty="0"/>
              </a:br>
              <a:r>
                <a:rPr lang="en-US" altLang="ko-KR" sz="1200" dirty="0"/>
                <a:t>X = </a:t>
              </a:r>
              <a:r>
                <a:rPr lang="en-US" altLang="ko-KR" sz="1200" dirty="0" err="1"/>
                <a:t>tf.placeholder</a:t>
              </a:r>
              <a:r>
                <a:rPr lang="en-US" altLang="ko-KR" sz="1200" dirty="0"/>
                <a:t>(tf.float32, [None, </a:t>
              </a:r>
              <a:r>
                <a:rPr lang="en-US" altLang="ko-KR" sz="1200" dirty="0" err="1"/>
                <a:t>seq_length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data_dim</a:t>
              </a:r>
              <a:r>
                <a:rPr lang="en-US" altLang="ko-KR" sz="1200" dirty="0"/>
                <a:t>]) #</a:t>
              </a:r>
              <a:r>
                <a:rPr lang="ko-KR" altLang="en-US" sz="1200" dirty="0"/>
                <a:t>입력 데이터가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차원 데이터이기 때문에 설정</a:t>
              </a:r>
              <a:endParaRPr lang="en-US" altLang="ko-KR" sz="1200" dirty="0"/>
            </a:p>
            <a:p>
              <a:r>
                <a:rPr lang="en-US" altLang="ko-KR" sz="1200" dirty="0"/>
                <a:t>Y = </a:t>
              </a:r>
              <a:r>
                <a:rPr lang="en-US" altLang="ko-KR" sz="1200" dirty="0" err="1"/>
                <a:t>tf.placeholder</a:t>
              </a:r>
              <a:r>
                <a:rPr lang="en-US" altLang="ko-KR" sz="1200" dirty="0"/>
                <a:t>(tf.float32, [None,1]) #</a:t>
              </a:r>
              <a:r>
                <a:rPr lang="ko-KR" altLang="en-US" sz="1200" dirty="0"/>
                <a:t>결과값은 하나</a:t>
              </a:r>
              <a:endParaRPr lang="en-US" altLang="ko-KR" sz="1200" dirty="0"/>
            </a:p>
            <a:p>
              <a:br>
                <a:rPr lang="en-US" altLang="ko-KR" sz="1200" dirty="0"/>
              </a:br>
              <a:r>
                <a:rPr lang="en-US" altLang="ko-KR" sz="1200" dirty="0"/>
                <a:t>cell = </a:t>
              </a:r>
              <a:r>
                <a:rPr lang="en-US" altLang="ko-KR" sz="1200" dirty="0" err="1"/>
                <a:t>tf.contrib.rnn.BasicLSTMCell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num_units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state_is_tuple</a:t>
              </a:r>
              <a:r>
                <a:rPr lang="en-US" altLang="ko-KR" sz="1200" dirty="0"/>
                <a:t>=True) #LSTM </a:t>
              </a:r>
              <a:r>
                <a:rPr lang="ko-KR" altLang="en-US" sz="1200" dirty="0"/>
                <a:t>방식을 사용</a:t>
              </a:r>
              <a:endParaRPr lang="en-US" altLang="ko-KR" sz="1200" dirty="0"/>
            </a:p>
            <a:p>
              <a:r>
                <a:rPr lang="en-US" altLang="ko-KR" sz="1200" dirty="0"/>
                <a:t>cell = </a:t>
              </a:r>
              <a:r>
                <a:rPr lang="en-US" altLang="ko-KR" sz="1200" dirty="0" err="1"/>
                <a:t>tf.contrib.rnn.MultiRNNCell</a:t>
              </a:r>
              <a:r>
                <a:rPr lang="en-US" altLang="ko-KR" sz="1200" dirty="0"/>
                <a:t>([</a:t>
              </a:r>
              <a:r>
                <a:rPr lang="en-US" altLang="ko-KR" sz="1200" dirty="0" err="1"/>
                <a:t>make_cell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num_units</a:t>
              </a:r>
              <a:r>
                <a:rPr lang="en-US" altLang="ko-KR" sz="1200" dirty="0"/>
                <a:t>) for _ in range(</a:t>
              </a:r>
              <a:r>
                <a:rPr lang="en-US" altLang="ko-KR" sz="1200" dirty="0" err="1"/>
                <a:t>num_layers</a:t>
              </a:r>
              <a:r>
                <a:rPr lang="en-US" altLang="ko-KR" sz="1200" dirty="0"/>
                <a:t>)], </a:t>
              </a:r>
              <a:r>
                <a:rPr lang="en-US" altLang="ko-KR" sz="1200" dirty="0" err="1"/>
                <a:t>state_is_tuple</a:t>
              </a:r>
              <a:r>
                <a:rPr lang="en-US" altLang="ko-KR" sz="1200" dirty="0"/>
                <a:t>=True) #</a:t>
              </a:r>
              <a:r>
                <a:rPr lang="ko-KR" altLang="en-US" sz="1200" dirty="0"/>
                <a:t>멀티 층을 내서 더 정확하게 학습</a:t>
              </a:r>
              <a:endParaRPr lang="en-US" altLang="ko-KR" sz="1200" dirty="0"/>
            </a:p>
            <a:p>
              <a:br>
                <a:rPr lang="en-US" altLang="ko-KR" sz="1200" dirty="0"/>
              </a:br>
              <a:r>
                <a:rPr lang="en-US" altLang="ko-KR" sz="1200" dirty="0"/>
                <a:t>outputs, _states = </a:t>
              </a:r>
              <a:r>
                <a:rPr lang="en-US" altLang="ko-KR" sz="1200" dirty="0" err="1"/>
                <a:t>tf.nn.dynamic_rnn</a:t>
              </a:r>
              <a:r>
                <a:rPr lang="en-US" altLang="ko-KR" sz="1200" dirty="0"/>
                <a:t>(cell, X, </a:t>
              </a:r>
              <a:r>
                <a:rPr lang="en-US" altLang="ko-KR" sz="1200" dirty="0" err="1"/>
                <a:t>dtype</a:t>
              </a:r>
              <a:r>
                <a:rPr lang="en-US" altLang="ko-KR" sz="1200" dirty="0"/>
                <a:t>=tf.float32)</a:t>
              </a:r>
            </a:p>
            <a:p>
              <a:r>
                <a:rPr lang="en-US" altLang="ko-KR" sz="1200" dirty="0" err="1"/>
                <a:t>Y_pred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tf.contrib.layers.fully_connected</a:t>
              </a:r>
              <a:r>
                <a:rPr lang="en-US" altLang="ko-KR" sz="1200" dirty="0"/>
                <a:t>(outputs[:, -1], </a:t>
              </a:r>
              <a:r>
                <a:rPr lang="en-US" altLang="ko-KR" sz="1200" dirty="0" err="1"/>
                <a:t>output_dim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activation_fn</a:t>
              </a:r>
              <a:r>
                <a:rPr lang="en-US" altLang="ko-KR" sz="1200" dirty="0"/>
                <a:t>=None)</a:t>
              </a:r>
            </a:p>
            <a:p>
              <a:br>
                <a:rPr lang="en-US" altLang="ko-KR" sz="1200" dirty="0"/>
              </a:br>
              <a:r>
                <a:rPr lang="en-US" altLang="ko-KR" sz="1200" dirty="0"/>
                <a:t>loss = </a:t>
              </a:r>
              <a:r>
                <a:rPr lang="en-US" altLang="ko-KR" sz="1200" dirty="0" err="1"/>
                <a:t>tf.reduce_sum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tf.square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Y_pred</a:t>
              </a:r>
              <a:r>
                <a:rPr lang="en-US" altLang="ko-KR" sz="1200" dirty="0"/>
                <a:t>-Y)) #</a:t>
              </a:r>
              <a:r>
                <a:rPr lang="ko-KR" altLang="en-US" sz="1200" dirty="0"/>
                <a:t>학습하기 위해 </a:t>
              </a:r>
              <a:r>
                <a:rPr lang="en-US" altLang="ko-KR" sz="1200" dirty="0"/>
                <a:t>Loss </a:t>
              </a:r>
              <a:r>
                <a:rPr lang="ko-KR" altLang="en-US" sz="1200" dirty="0"/>
                <a:t>계산</a:t>
              </a:r>
              <a:endParaRPr lang="en-US" altLang="ko-KR" sz="1200" dirty="0"/>
            </a:p>
            <a:p>
              <a:r>
                <a:rPr lang="en-US" altLang="ko-KR" sz="1200" dirty="0"/>
                <a:t>optimizer = </a:t>
              </a:r>
              <a:r>
                <a:rPr lang="en-US" altLang="ko-KR" sz="1200" dirty="0" err="1"/>
                <a:t>tf.train.AdamOptimizer</a:t>
              </a:r>
              <a:r>
                <a:rPr lang="en-US" altLang="ko-KR" sz="1200" dirty="0"/>
                <a:t>(0.01)</a:t>
              </a:r>
            </a:p>
            <a:p>
              <a:r>
                <a:rPr lang="en-US" altLang="ko-KR" sz="1200" dirty="0"/>
                <a:t>train = </a:t>
              </a:r>
              <a:r>
                <a:rPr lang="en-US" altLang="ko-KR" sz="1200" dirty="0" err="1"/>
                <a:t>optimizer.minimize</a:t>
              </a:r>
              <a:r>
                <a:rPr lang="en-US" altLang="ko-KR" sz="1200" dirty="0"/>
                <a:t>(loss)</a:t>
              </a:r>
            </a:p>
            <a:p>
              <a:br>
                <a:rPr lang="en-US" altLang="ko-KR" sz="1200" dirty="0"/>
              </a:br>
              <a:r>
                <a:rPr lang="en-US" altLang="ko-KR" sz="1200" dirty="0" err="1"/>
                <a:t>sess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tf.Session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sess.run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tf.global_variables_initializer</a:t>
              </a:r>
              <a:r>
                <a:rPr lang="en-US" altLang="ko-KR" sz="1200" dirty="0"/>
                <a:t>())</a:t>
              </a:r>
            </a:p>
            <a:p>
              <a:br>
                <a:rPr lang="en-US" altLang="ko-KR" sz="1200" dirty="0"/>
              </a:br>
              <a:r>
                <a:rPr lang="en-US" altLang="ko-KR" sz="1200" dirty="0"/>
                <a:t>for </a:t>
              </a:r>
              <a:r>
                <a:rPr lang="en-US" altLang="ko-KR" sz="1200" dirty="0" err="1"/>
                <a:t>i</a:t>
              </a:r>
              <a:r>
                <a:rPr lang="en-US" altLang="ko-KR" sz="1200" dirty="0"/>
                <a:t> in range(1000):</a:t>
              </a:r>
            </a:p>
            <a:p>
              <a:r>
                <a:rPr lang="en-US" altLang="ko-KR" sz="1200" dirty="0"/>
                <a:t>_, l = </a:t>
              </a:r>
              <a:r>
                <a:rPr lang="en-US" altLang="ko-KR" sz="1200" dirty="0" err="1"/>
                <a:t>sess.run</a:t>
              </a:r>
              <a:r>
                <a:rPr lang="en-US" altLang="ko-KR" sz="1200" dirty="0"/>
                <a:t>([train, loss], </a:t>
              </a:r>
              <a:r>
                <a:rPr lang="en-US" altLang="ko-KR" sz="1200" dirty="0" err="1"/>
                <a:t>feed_dict</a:t>
              </a:r>
              <a:r>
                <a:rPr lang="en-US" altLang="ko-KR" sz="1200" dirty="0"/>
                <a:t>={</a:t>
              </a:r>
              <a:r>
                <a:rPr lang="en-US" altLang="ko-KR" sz="1200" dirty="0" err="1"/>
                <a:t>X:trainX</a:t>
              </a:r>
              <a:r>
                <a:rPr lang="en-US" altLang="ko-KR" sz="1200" dirty="0"/>
                <a:t>, Y:trainY})</a:t>
              </a:r>
            </a:p>
            <a:p>
              <a:br>
                <a:rPr lang="en-US" altLang="ko-KR" sz="1200" dirty="0"/>
              </a:br>
              <a:r>
                <a:rPr lang="en-US" altLang="ko-KR" sz="1200" dirty="0" err="1"/>
                <a:t>trainPredict_survival_time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sess.run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Y_pred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feed_dict</a:t>
              </a:r>
              <a:r>
                <a:rPr lang="en-US" altLang="ko-KR" sz="1200" dirty="0"/>
                <a:t>={</a:t>
              </a:r>
              <a:r>
                <a:rPr lang="en-US" altLang="ko-KR" sz="1200" dirty="0" err="1"/>
                <a:t>X:testX</a:t>
              </a:r>
              <a:r>
                <a:rPr lang="en-US" altLang="ko-KR" sz="1200" dirty="0"/>
                <a:t>}) #</a:t>
              </a:r>
              <a:r>
                <a:rPr lang="ko-KR" altLang="en-US" sz="1200" dirty="0" err="1"/>
                <a:t>예측값을</a:t>
              </a:r>
              <a:r>
                <a:rPr lang="ko-KR" altLang="en-US" sz="1200" dirty="0"/>
                <a:t> 저장</a:t>
              </a:r>
              <a:endParaRPr lang="en-US" altLang="ko-KR" sz="12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E76841-A543-4637-98DB-352914DA0F79}"/>
                </a:ext>
              </a:extLst>
            </p:cNvPr>
            <p:cNvSpPr/>
            <p:nvPr/>
          </p:nvSpPr>
          <p:spPr>
            <a:xfrm>
              <a:off x="1207292" y="6005217"/>
              <a:ext cx="9818193" cy="453296"/>
            </a:xfrm>
            <a:prstGeom prst="rect">
              <a:avLst/>
            </a:prstGeom>
            <a:solidFill>
              <a:srgbClr val="D5D0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22EFCBC1-BD2B-4ECE-97F4-CEBC439248F2}"/>
                </a:ext>
              </a:extLst>
            </p:cNvPr>
            <p:cNvSpPr txBox="1"/>
            <p:nvPr/>
          </p:nvSpPr>
          <p:spPr>
            <a:xfrm>
              <a:off x="1252461" y="6005217"/>
              <a:ext cx="5574505" cy="366190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3135"/>
                </a:lnSpc>
              </a:pPr>
              <a:r>
                <a:rPr lang="en-US" altLang="ko-KR" sz="2000" b="1" spc="-75" dirty="0">
                  <a:solidFill>
                    <a:srgbClr val="707171"/>
                  </a:solidFill>
                  <a:latin typeface="Century Gothic"/>
                  <a:cs typeface="Century Gothic"/>
                </a:rPr>
                <a:t>RNN </a:t>
              </a:r>
              <a:r>
                <a:rPr lang="ko-KR" altLang="en-US" sz="2000" b="1" spc="-75" dirty="0">
                  <a:solidFill>
                    <a:srgbClr val="707171"/>
                  </a:solidFill>
                  <a:latin typeface="Century Gothic"/>
                  <a:cs typeface="Century Gothic"/>
                </a:rPr>
                <a:t>코드</a:t>
              </a:r>
              <a:endParaRPr sz="2000" dirty="0"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36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32677" y="1637360"/>
            <a:ext cx="3726646" cy="3583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152400" dist="381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4604544" y="3114558"/>
            <a:ext cx="2982912" cy="1658904"/>
            <a:chOff x="3913188" y="3371070"/>
            <a:chExt cx="2982912" cy="165890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>
              <a:off x="3913188" y="3371070"/>
              <a:ext cx="2982912" cy="3586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ko-KR" altLang="en-US" sz="1600" u="sng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읽어주셔서</a:t>
              </a:r>
              <a:r>
                <a:rPr lang="ko-KR" altLang="en-US" sz="16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감사합니다</a:t>
              </a:r>
              <a:r>
                <a:rPr lang="en-US" altLang="ko-KR" sz="16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4618038" y="4752975"/>
              <a:ext cx="184731" cy="2769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78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597</Words>
  <Application>Microsoft Office PowerPoint</Application>
  <PresentationFormat>와이드스크린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나눔바른고딕</vt:lpstr>
      <vt:lpstr>Arial</vt:lpstr>
      <vt:lpstr>Century Gothic</vt:lpstr>
      <vt:lpstr>Wingdings</vt:lpstr>
      <vt:lpstr>맑은 고딕</vt:lpstr>
      <vt:lpstr>Office 테마</vt:lpstr>
      <vt:lpstr>프로젝트 경험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Nara</dc:creator>
  <cp:lastModifiedBy>jinha oh</cp:lastModifiedBy>
  <cp:revision>90</cp:revision>
  <dcterms:created xsi:type="dcterms:W3CDTF">2019-03-02T08:50:01Z</dcterms:created>
  <dcterms:modified xsi:type="dcterms:W3CDTF">2019-09-17T08:37:56Z</dcterms:modified>
</cp:coreProperties>
</file>