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3656" r:id="rId3"/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59" r:id="rId6"/>
    <p:sldId id="292" r:id="rId7"/>
    <p:sldId id="293" r:id="rId8"/>
    <p:sldId id="300" r:id="rId9"/>
    <p:sldId id="299" r:id="rId10"/>
    <p:sldId id="303" r:id="rId11"/>
    <p:sldId id="301" r:id="rId12"/>
    <p:sldId id="298" r:id="rId13"/>
    <p:sldId id="294" r:id="rId14"/>
    <p:sldId id="297" r:id="rId15"/>
    <p:sldId id="296" r:id="rId16"/>
    <p:sldId id="302" r:id="rId17"/>
    <p:sldId id="304" r:id="rId18"/>
    <p:sldId id="28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8" pos="3795" userDrawn="1">
          <p15:clr>
            <a:srgbClr val="A4A3A4"/>
          </p15:clr>
        </p15:guide>
        <p15:guide id="9" pos="3885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1" pos="121" userDrawn="1">
          <p15:clr>
            <a:srgbClr val="A4A3A4"/>
          </p15:clr>
        </p15:guide>
        <p15:guide id="12" orient="horz" pos="1389" userDrawn="1">
          <p15:clr>
            <a:srgbClr val="A4A3A4"/>
          </p15:clr>
        </p15:guide>
        <p15:guide id="13" orient="horz" pos="1162" userDrawn="1">
          <p15:clr>
            <a:srgbClr val="A4A3A4"/>
          </p15:clr>
        </p15:guide>
        <p15:guide id="14" orient="horz" pos="24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082"/>
    <a:srgbClr val="E7F2F2"/>
    <a:srgbClr val="FFFFFF"/>
    <a:srgbClr val="3ACCCF"/>
    <a:srgbClr val="D9D9D9"/>
    <a:srgbClr val="61FCFF"/>
    <a:srgbClr val="CF723A"/>
    <a:srgbClr val="82380A"/>
    <a:srgbClr val="37C44F"/>
    <a:srgbClr val="3DB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412" autoAdjust="0"/>
  </p:normalViewPr>
  <p:slideViewPr>
    <p:cSldViewPr snapToGrid="0">
      <p:cViewPr varScale="1">
        <p:scale>
          <a:sx n="104" d="100"/>
          <a:sy n="104" d="100"/>
        </p:scale>
        <p:origin x="1512" y="102"/>
      </p:cViewPr>
      <p:guideLst>
        <p:guide orient="horz" pos="2614"/>
        <p:guide pos="3840"/>
        <p:guide pos="7559"/>
        <p:guide pos="3795"/>
        <p:guide pos="3885"/>
        <p:guide orient="horz" pos="3793"/>
        <p:guide pos="121"/>
        <p:guide orient="horz" pos="1389"/>
        <p:guide orient="horz" pos="1162"/>
        <p:guide orient="horz" pos="24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6A5BFA9-2174-4277-8E44-1827DCB0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41EFE2-128F-4156-97CF-451D6C77B2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B1F5-4522-4F06-BF99-8BA0865E453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2F4B8-D3C6-4A01-B59B-3C2BDDADF3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32981E-FAE2-4DF4-8C10-A203FE36D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F70CB-4709-4D6C-B176-8AEA03618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24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6397-E9CF-45C8-80ED-E0202E01C76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7781B-918E-4E7E-9BA5-DFE00A8E8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A101C-07DF-4EBF-9CB4-CBACA3A79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781B-918E-4E7E-9BA5-DFE00A8E82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7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7840D24-B87B-4AC2-BE1C-7CA09707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1F846CD-561D-4AB0-BB9A-9AE8262AB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73FFBFE2-99AF-4ACE-A89B-0B8E2A252D85}"/>
              </a:ext>
            </a:extLst>
          </p:cNvPr>
          <p:cNvSpPr/>
          <p:nvPr userDrawn="1"/>
        </p:nvSpPr>
        <p:spPr>
          <a:xfrm>
            <a:off x="3697778" y="1030778"/>
            <a:ext cx="4796444" cy="4796444"/>
          </a:xfrm>
          <a:prstGeom prst="snip1Rect">
            <a:avLst/>
          </a:prstGeom>
          <a:solidFill>
            <a:schemeClr val="bg1"/>
          </a:solidFill>
          <a:ln w="28575">
            <a:solidFill>
              <a:srgbClr val="3AC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52A60-1D24-47B4-9056-EA6FBAFAC134}"/>
              </a:ext>
            </a:extLst>
          </p:cNvPr>
          <p:cNvSpPr/>
          <p:nvPr userDrawn="1"/>
        </p:nvSpPr>
        <p:spPr>
          <a:xfrm>
            <a:off x="4916031" y="1935699"/>
            <a:ext cx="23599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JINHA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6BD43D-72E1-454A-8400-0BDEF742453E}"/>
              </a:ext>
            </a:extLst>
          </p:cNvPr>
          <p:cNvCxnSpPr>
            <a:cxnSpLocks/>
          </p:cNvCxnSpPr>
          <p:nvPr userDrawn="1"/>
        </p:nvCxnSpPr>
        <p:spPr>
          <a:xfrm>
            <a:off x="4587240" y="3114388"/>
            <a:ext cx="301752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08A907-E8ED-490F-A07D-7D436F542635}"/>
              </a:ext>
            </a:extLst>
          </p:cNvPr>
          <p:cNvSpPr/>
          <p:nvPr userDrawn="1"/>
        </p:nvSpPr>
        <p:spPr>
          <a:xfrm>
            <a:off x="5507542" y="4536483"/>
            <a:ext cx="1176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Oh Jinha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B49F4-7985-4D06-8B02-67D0BA768595}"/>
              </a:ext>
            </a:extLst>
          </p:cNvPr>
          <p:cNvSpPr/>
          <p:nvPr userDrawn="1"/>
        </p:nvSpPr>
        <p:spPr>
          <a:xfrm>
            <a:off x="4832679" y="3335774"/>
            <a:ext cx="2526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Thin Filer</a:t>
            </a:r>
            <a:r>
              <a:rPr lang="ko-KR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위한</a:t>
            </a:r>
            <a:endParaRPr lang="en-US" altLang="ko-KR" sz="2000" b="0" dirty="0">
              <a:solidFill>
                <a:schemeClr val="tx1">
                  <a:lumMod val="85000"/>
                  <a:lumOff val="1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algn="ctr"/>
            <a:r>
              <a:rPr lang="ko-KR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개인신용평가모형 개발</a:t>
            </a:r>
            <a:endParaRPr lang="en-US" altLang="ko-KR" sz="2000" b="0" dirty="0">
              <a:solidFill>
                <a:schemeClr val="tx1">
                  <a:lumMod val="85000"/>
                  <a:lumOff val="1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0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E6806E-B587-4BB3-86F4-5CA8E5E10D31}"/>
              </a:ext>
            </a:extLst>
          </p:cNvPr>
          <p:cNvSpPr/>
          <p:nvPr userDrawn="1"/>
        </p:nvSpPr>
        <p:spPr>
          <a:xfrm>
            <a:off x="0" y="0"/>
            <a:ext cx="3715789" cy="6858000"/>
          </a:xfrm>
          <a:prstGeom prst="rect">
            <a:avLst/>
          </a:prstGeom>
          <a:solidFill>
            <a:srgbClr val="3AC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A83B14-09FD-42CC-BD9A-1B4FF68CDD25}"/>
              </a:ext>
            </a:extLst>
          </p:cNvPr>
          <p:cNvSpPr/>
          <p:nvPr userDrawn="1"/>
        </p:nvSpPr>
        <p:spPr>
          <a:xfrm>
            <a:off x="1246188" y="1137678"/>
            <a:ext cx="1223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  <a:endParaRPr lang="en-US" altLang="ko-KR" sz="4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2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E6806E-B587-4BB3-86F4-5CA8E5E10D31}"/>
              </a:ext>
            </a:extLst>
          </p:cNvPr>
          <p:cNvSpPr/>
          <p:nvPr userDrawn="1"/>
        </p:nvSpPr>
        <p:spPr>
          <a:xfrm>
            <a:off x="0" y="0"/>
            <a:ext cx="3715789" cy="6858000"/>
          </a:xfrm>
          <a:prstGeom prst="rect">
            <a:avLst/>
          </a:prstGeom>
          <a:solidFill>
            <a:srgbClr val="3AC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53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22C01D-343E-4A04-824E-90A8C684C2CB}"/>
              </a:ext>
            </a:extLst>
          </p:cNvPr>
          <p:cNvCxnSpPr>
            <a:cxnSpLocks/>
          </p:cNvCxnSpPr>
          <p:nvPr userDrawn="1"/>
        </p:nvCxnSpPr>
        <p:spPr>
          <a:xfrm>
            <a:off x="192088" y="1034969"/>
            <a:ext cx="11807825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F09EF-6C21-4373-8894-0D0AF9551B3F}"/>
              </a:ext>
            </a:extLst>
          </p:cNvPr>
          <p:cNvCxnSpPr>
            <a:cxnSpLocks/>
          </p:cNvCxnSpPr>
          <p:nvPr userDrawn="1"/>
        </p:nvCxnSpPr>
        <p:spPr>
          <a:xfrm>
            <a:off x="192088" y="6305237"/>
            <a:ext cx="118078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438BC46-4672-479C-BE3F-BCAB5160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1F846CD-561D-4AB0-BB9A-9AE8262AB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7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98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06553-9DC4-41FB-BA65-BAB17A1E7752}"/>
              </a:ext>
            </a:extLst>
          </p:cNvPr>
          <p:cNvSpPr/>
          <p:nvPr/>
        </p:nvSpPr>
        <p:spPr>
          <a:xfrm>
            <a:off x="192087" y="2207242"/>
            <a:ext cx="11807825" cy="38141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회귀 모형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선택 및 적합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회귀 모형은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각각의 변수가 결과 값에 얼마만큼 영향을 미치는지 알 수 있어 결과를 해석하고 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자에게 제공하는데 매우 유리하며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확률을 통한 점수화가 가능하다는 점에서 선정하였습니다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 후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극단적인 두 모형을 만들고 비교 분석하여 모델 성능을 측정하는 방안을 제시해보았습니다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8" y="1846880"/>
            <a:ext cx="1180782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분류기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C86928-7B29-457D-B3A3-DE04CC8F7542}"/>
              </a:ext>
            </a:extLst>
          </p:cNvPr>
          <p:cNvGrpSpPr/>
          <p:nvPr/>
        </p:nvGrpSpPr>
        <p:grpSpPr>
          <a:xfrm>
            <a:off x="276109" y="2371396"/>
            <a:ext cx="5664426" cy="620653"/>
            <a:chOff x="192088" y="2371396"/>
            <a:chExt cx="4532312" cy="6206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43813C-3074-428D-98CA-C30630293116}"/>
                </a:ext>
              </a:extLst>
            </p:cNvPr>
            <p:cNvSpPr/>
            <p:nvPr/>
          </p:nvSpPr>
          <p:spPr>
            <a:xfrm>
              <a:off x="1270988" y="2371396"/>
              <a:ext cx="3453412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종속 변수가 </a:t>
              </a:r>
              <a:r>
                <a:rPr lang="ko-KR" altLang="en-US" sz="14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범주형일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때 사용하는 기법으로 결과 값으로 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0~1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사이의 확률 값이 도출됨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9233FB-9DF0-4591-A0F6-11CE361D0894}"/>
                </a:ext>
              </a:extLst>
            </p:cNvPr>
            <p:cNvSpPr/>
            <p:nvPr/>
          </p:nvSpPr>
          <p:spPr>
            <a:xfrm>
              <a:off x="192088" y="2371396"/>
              <a:ext cx="988642" cy="620653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모형 설명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622FEA-934C-488F-8FFB-E8F8823E8059}"/>
              </a:ext>
            </a:extLst>
          </p:cNvPr>
          <p:cNvGrpSpPr/>
          <p:nvPr/>
        </p:nvGrpSpPr>
        <p:grpSpPr>
          <a:xfrm>
            <a:off x="550370" y="3429000"/>
            <a:ext cx="5206343" cy="2269992"/>
            <a:chOff x="518472" y="3705288"/>
            <a:chExt cx="4465644" cy="189094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2F1CA9-473F-4E46-B22F-1F11E45111CF}"/>
                </a:ext>
              </a:extLst>
            </p:cNvPr>
            <p:cNvGrpSpPr/>
            <p:nvPr/>
          </p:nvGrpSpPr>
          <p:grpSpPr>
            <a:xfrm>
              <a:off x="518472" y="3705288"/>
              <a:ext cx="3879542" cy="1890944"/>
              <a:chOff x="518472" y="3705288"/>
              <a:chExt cx="3879542" cy="18909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2B1C8FC-C0D7-4F31-BF94-ED56C543323B}"/>
                  </a:ext>
                </a:extLst>
              </p:cNvPr>
              <p:cNvSpPr/>
              <p:nvPr/>
            </p:nvSpPr>
            <p:spPr>
              <a:xfrm>
                <a:off x="651638" y="3705288"/>
                <a:ext cx="3613211" cy="1890944"/>
              </a:xfrm>
              <a:custGeom>
                <a:avLst/>
                <a:gdLst>
                  <a:gd name="connsiteX0" fmla="*/ 0 w 3613211"/>
                  <a:gd name="connsiteY0" fmla="*/ 1890944 h 1890944"/>
                  <a:gd name="connsiteX1" fmla="*/ 1154097 w 3613211"/>
                  <a:gd name="connsiteY1" fmla="*/ 1606858 h 1890944"/>
                  <a:gd name="connsiteX2" fmla="*/ 2388093 w 3613211"/>
                  <a:gd name="connsiteY2" fmla="*/ 257452 h 1890944"/>
                  <a:gd name="connsiteX3" fmla="*/ 3613211 w 3613211"/>
                  <a:gd name="connsiteY3" fmla="*/ 0 h 189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211" h="1890944">
                    <a:moveTo>
                      <a:pt x="0" y="1890944"/>
                    </a:moveTo>
                    <a:cubicBezTo>
                      <a:pt x="378041" y="1885025"/>
                      <a:pt x="756082" y="1879107"/>
                      <a:pt x="1154097" y="1606858"/>
                    </a:cubicBezTo>
                    <a:cubicBezTo>
                      <a:pt x="1552112" y="1334609"/>
                      <a:pt x="1978241" y="525262"/>
                      <a:pt x="2388093" y="257452"/>
                    </a:cubicBezTo>
                    <a:cubicBezTo>
                      <a:pt x="2797945" y="-10358"/>
                      <a:pt x="3370555" y="19235"/>
                      <a:pt x="3613211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C6A3534-185C-4ACC-BD2A-2B3333771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2" y="4650759"/>
                <a:ext cx="387954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6FA63B-E291-4487-BA9A-11EC63D3CCFE}"/>
                </a:ext>
              </a:extLst>
            </p:cNvPr>
            <p:cNvSpPr/>
            <p:nvPr/>
          </p:nvSpPr>
          <p:spPr>
            <a:xfrm>
              <a:off x="2776060" y="4265759"/>
              <a:ext cx="2062432" cy="256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이내에 채무 불이행 발생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45FF27-F4FD-49B5-A9EC-21EE5EC9D556}"/>
                </a:ext>
              </a:extLst>
            </p:cNvPr>
            <p:cNvSpPr/>
            <p:nvPr/>
          </p:nvSpPr>
          <p:spPr>
            <a:xfrm>
              <a:off x="2776059" y="4727983"/>
              <a:ext cx="2208057" cy="256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이내에 채무 불이행 </a:t>
              </a:r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미발생</a:t>
              </a:r>
              <a:endParaRPr lang="ko-KR" altLang="en-US" sz="14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E169BF-92F3-4566-BE26-0FFC77EC7D77}"/>
              </a:ext>
            </a:extLst>
          </p:cNvPr>
          <p:cNvGrpSpPr/>
          <p:nvPr/>
        </p:nvGrpSpPr>
        <p:grpSpPr>
          <a:xfrm>
            <a:off x="6226518" y="2371396"/>
            <a:ext cx="5714315" cy="2701219"/>
            <a:chOff x="6167439" y="2371396"/>
            <a:chExt cx="5832475" cy="270121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6A430EB-11A6-41DB-9284-8136A605EF08}"/>
                </a:ext>
              </a:extLst>
            </p:cNvPr>
            <p:cNvGrpSpPr/>
            <p:nvPr/>
          </p:nvGrpSpPr>
          <p:grpSpPr>
            <a:xfrm>
              <a:off x="6167439" y="2371396"/>
              <a:ext cx="5832475" cy="1314175"/>
              <a:chOff x="6167439" y="2371396"/>
              <a:chExt cx="5832475" cy="131417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9122E-7733-4BA8-B38D-624291B28321}"/>
                  </a:ext>
                </a:extLst>
              </p:cNvPr>
              <p:cNvSpPr/>
              <p:nvPr/>
            </p:nvSpPr>
            <p:spPr>
              <a:xfrm>
                <a:off x="7555838" y="2371396"/>
                <a:ext cx="4444076" cy="62065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계수 추정이 가능하며 각 계수에 대한 </a:t>
                </a:r>
                <a:r>
                  <a:rPr lang="ko-KR" altLang="en-US" sz="1400" b="1" i="1" u="sng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유의미성을</a:t>
                </a:r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검증할 수 있어 결과에 대한 설명이 용이함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5D5BA3-7585-4148-A570-E46324838F50}"/>
                  </a:ext>
                </a:extLst>
              </p:cNvPr>
              <p:cNvSpPr/>
              <p:nvPr/>
            </p:nvSpPr>
            <p:spPr>
              <a:xfrm>
                <a:off x="6167439" y="2371396"/>
                <a:ext cx="1272249" cy="1314175"/>
              </a:xfrm>
              <a:prstGeom prst="rect">
                <a:avLst/>
              </a:prstGeom>
              <a:solidFill>
                <a:srgbClr val="3ACC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장점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E9B6D0E-6F2B-4451-9F94-7F1B7DEA4CBE}"/>
                </a:ext>
              </a:extLst>
            </p:cNvPr>
            <p:cNvSpPr/>
            <p:nvPr/>
          </p:nvSpPr>
          <p:spPr>
            <a:xfrm>
              <a:off x="7555838" y="3064918"/>
              <a:ext cx="4444076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0~1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사이의 확률 값이 도출되기 때문에 이를 </a:t>
              </a:r>
              <a:r>
                <a:rPr lang="ko-KR" altLang="en-US" sz="1400" b="1" i="1" u="sng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점수화하는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등 활용도가 높음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5DC0C44-60C6-4F5A-B7EA-BF0401F3238F}"/>
                </a:ext>
              </a:extLst>
            </p:cNvPr>
            <p:cNvGrpSpPr/>
            <p:nvPr/>
          </p:nvGrpSpPr>
          <p:grpSpPr>
            <a:xfrm>
              <a:off x="6167439" y="3758440"/>
              <a:ext cx="5832475" cy="1314169"/>
              <a:chOff x="6167439" y="3831309"/>
              <a:chExt cx="5832475" cy="131416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30D6C33-0AAA-4888-B2AB-E3B6B36AD194}"/>
                  </a:ext>
                </a:extLst>
              </p:cNvPr>
              <p:cNvSpPr/>
              <p:nvPr/>
            </p:nvSpPr>
            <p:spPr>
              <a:xfrm>
                <a:off x="7555838" y="3831309"/>
                <a:ext cx="4444076" cy="62065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P-value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0.05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이하인 변수만 사용한 모형과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P-value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0.9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이상인 변수만 사용한 모형을 세분화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E60F909-923C-48B9-ABC1-014F56FABB28}"/>
                  </a:ext>
                </a:extLst>
              </p:cNvPr>
              <p:cNvSpPr/>
              <p:nvPr/>
            </p:nvSpPr>
            <p:spPr>
              <a:xfrm>
                <a:off x="6167439" y="3831309"/>
                <a:ext cx="1272249" cy="1314169"/>
              </a:xfrm>
              <a:prstGeom prst="rect">
                <a:avLst/>
              </a:prstGeom>
              <a:solidFill>
                <a:srgbClr val="3ACC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세분화를 통한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 검증</a:t>
                </a:r>
                <a:endPara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방안 제시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B07994-DBBC-4DD2-B984-5E7DD3ADDA52}"/>
                </a:ext>
              </a:extLst>
            </p:cNvPr>
            <p:cNvSpPr/>
            <p:nvPr/>
          </p:nvSpPr>
          <p:spPr>
            <a:xfrm>
              <a:off x="7555838" y="4451962"/>
              <a:ext cx="4444076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두 모델의 결과를 비교 검증하여 모델 성능을 측정</a:t>
              </a:r>
            </a:p>
          </p:txBody>
        </p:sp>
      </p:grp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45397108-5CE2-4396-9564-B79A3533DEF4}"/>
              </a:ext>
            </a:extLst>
          </p:cNvPr>
          <p:cNvSpPr/>
          <p:nvPr/>
        </p:nvSpPr>
        <p:spPr>
          <a:xfrm>
            <a:off x="6226518" y="5169652"/>
            <a:ext cx="5773393" cy="263325"/>
          </a:xfrm>
          <a:prstGeom prst="downArrow">
            <a:avLst>
              <a:gd name="adj1" fmla="val 48979"/>
              <a:gd name="adj2" fmla="val 100000"/>
            </a:avLst>
          </a:prstGeom>
          <a:gradFill>
            <a:gsLst>
              <a:gs pos="0">
                <a:schemeClr val="bg1"/>
              </a:gs>
              <a:gs pos="6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1E4A2B-C115-420B-B322-E8D7B79D895F}"/>
              </a:ext>
            </a:extLst>
          </p:cNvPr>
          <p:cNvSpPr/>
          <p:nvPr/>
        </p:nvSpPr>
        <p:spPr>
          <a:xfrm>
            <a:off x="6226517" y="5530014"/>
            <a:ext cx="5714316" cy="424445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값으로 나온 확률을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~1000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점으로 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점수화하여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신용도 판단</a:t>
            </a:r>
          </a:p>
        </p:txBody>
      </p:sp>
    </p:spTree>
    <p:extLst>
      <p:ext uri="{BB962C8B-B14F-4D97-AF65-F5344CB8AC3E}">
        <p14:creationId xmlns:p14="http://schemas.microsoft.com/office/powerpoint/2010/main" val="21351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 </a:t>
            </a:r>
            <a:r>
              <a:rPr lang="en-US" altLang="ko-KR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(LSTM)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선택 및 적합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시계열을 반영한 예측 모형을 위해 선정하였습니다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대출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전 데이터와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전 데이터를 같은 영향도로 판단하는 것보다는 각각을 다른 수준으로 분석하는 것이 더 나은 결과를 보일 것이라 생각됩니다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심층 신경망으로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손실이 발생하는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ENN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 보다는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SMOTE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데이터 샘플링을 진행했던 세트의 성능이 더 좋을 것으로 예상됩니다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8" y="1846880"/>
            <a:ext cx="1180782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384A6-8E0D-4D08-B6FE-57C5B4C6C528}"/>
              </a:ext>
            </a:extLst>
          </p:cNvPr>
          <p:cNvSpPr/>
          <p:nvPr/>
        </p:nvSpPr>
        <p:spPr>
          <a:xfrm>
            <a:off x="192087" y="2207242"/>
            <a:ext cx="11807825" cy="38141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EE007B-2551-49BE-976F-5C328698B431}"/>
              </a:ext>
            </a:extLst>
          </p:cNvPr>
          <p:cNvGrpSpPr/>
          <p:nvPr/>
        </p:nvGrpSpPr>
        <p:grpSpPr>
          <a:xfrm>
            <a:off x="6226518" y="2371396"/>
            <a:ext cx="5714313" cy="801034"/>
            <a:chOff x="6226518" y="2371396"/>
            <a:chExt cx="5714313" cy="8010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35D806-F670-4B7E-ADA0-44DE4E8CC4D3}"/>
                </a:ext>
              </a:extLst>
            </p:cNvPr>
            <p:cNvSpPr/>
            <p:nvPr/>
          </p:nvSpPr>
          <p:spPr>
            <a:xfrm>
              <a:off x="7586788" y="2371396"/>
              <a:ext cx="4354043" cy="8010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보다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장기적인 추세를 반영하고</a:t>
              </a:r>
              <a:r>
                <a: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독립 변수와 종속 변수 관계가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비선형인 경우에도 예측 가능한 모형으로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성능이 좋을 것으로 예상됨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02E438-0A5A-4B6E-AD06-A3C72A66883E}"/>
                </a:ext>
              </a:extLst>
            </p:cNvPr>
            <p:cNvSpPr/>
            <p:nvPr/>
          </p:nvSpPr>
          <p:spPr>
            <a:xfrm>
              <a:off x="6226518" y="2371396"/>
              <a:ext cx="1241082" cy="801034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16A488-A669-48F9-B07E-84BE25711D08}"/>
              </a:ext>
            </a:extLst>
          </p:cNvPr>
          <p:cNvGrpSpPr/>
          <p:nvPr/>
        </p:nvGrpSpPr>
        <p:grpSpPr>
          <a:xfrm>
            <a:off x="6226518" y="3251064"/>
            <a:ext cx="5714313" cy="801034"/>
            <a:chOff x="6226518" y="3231204"/>
            <a:chExt cx="5714313" cy="80103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90ED46-1EDA-46ED-A4F3-31E8EE17171B}"/>
                </a:ext>
              </a:extLst>
            </p:cNvPr>
            <p:cNvSpPr/>
            <p:nvPr/>
          </p:nvSpPr>
          <p:spPr>
            <a:xfrm>
              <a:off x="7586788" y="3231204"/>
              <a:ext cx="4354043" cy="8010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변수의 영향력을 설명하고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해석하는데 어려움이 존재</a:t>
              </a:r>
              <a:endPara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점수화가 어려워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같은 범주여도 등급이 매기기 어려운 측면이 존재함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803687-3049-490D-8A91-5FDB982973E0}"/>
                </a:ext>
              </a:extLst>
            </p:cNvPr>
            <p:cNvSpPr/>
            <p:nvPr/>
          </p:nvSpPr>
          <p:spPr>
            <a:xfrm>
              <a:off x="6226518" y="3231204"/>
              <a:ext cx="1241082" cy="801034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9712C-2F68-4B7B-B824-202495082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0"/>
          <a:stretch/>
        </p:blipFill>
        <p:spPr bwMode="auto">
          <a:xfrm>
            <a:off x="276109" y="3352411"/>
            <a:ext cx="5664426" cy="22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8DF62-A93A-4F12-A12D-C0D204584105}"/>
              </a:ext>
            </a:extLst>
          </p:cNvPr>
          <p:cNvSpPr/>
          <p:nvPr/>
        </p:nvSpPr>
        <p:spPr>
          <a:xfrm>
            <a:off x="192088" y="6040306"/>
            <a:ext cx="9315896" cy="24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Source : Understanding LSTM Networks (colah.github.io)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DA507A-46BA-4382-9149-D161C8FB8633}"/>
              </a:ext>
            </a:extLst>
          </p:cNvPr>
          <p:cNvGrpSpPr/>
          <p:nvPr/>
        </p:nvGrpSpPr>
        <p:grpSpPr>
          <a:xfrm>
            <a:off x="276109" y="2371396"/>
            <a:ext cx="5664426" cy="620653"/>
            <a:chOff x="192088" y="2371396"/>
            <a:chExt cx="4532312" cy="62065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469721-1B7A-445F-B27E-A380DC224E70}"/>
                </a:ext>
              </a:extLst>
            </p:cNvPr>
            <p:cNvSpPr/>
            <p:nvPr/>
          </p:nvSpPr>
          <p:spPr>
            <a:xfrm>
              <a:off x="1270988" y="2371396"/>
              <a:ext cx="3453412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RNN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장기 의존성과 학습 속도 문제를 개선한 방식으로 시계열 예측인 경우 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GRU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함께 자주 사용되는 기법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D5E0E47-DA53-4FE8-B73C-5A3D1A55E2A1}"/>
                </a:ext>
              </a:extLst>
            </p:cNvPr>
            <p:cNvSpPr/>
            <p:nvPr/>
          </p:nvSpPr>
          <p:spPr>
            <a:xfrm>
              <a:off x="192088" y="2371396"/>
              <a:ext cx="988642" cy="620653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모형 설명</a:t>
              </a:r>
            </a:p>
          </p:txBody>
        </p: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0982548F-BF6A-4FFB-B16C-098E862F0B5F}"/>
              </a:ext>
            </a:extLst>
          </p:cNvPr>
          <p:cNvSpPr/>
          <p:nvPr/>
        </p:nvSpPr>
        <p:spPr>
          <a:xfrm>
            <a:off x="6226518" y="5188055"/>
            <a:ext cx="5773393" cy="263325"/>
          </a:xfrm>
          <a:prstGeom prst="downArrow">
            <a:avLst>
              <a:gd name="adj1" fmla="val 48979"/>
              <a:gd name="adj2" fmla="val 100000"/>
            </a:avLst>
          </a:prstGeom>
          <a:gradFill>
            <a:gsLst>
              <a:gs pos="0">
                <a:schemeClr val="bg1"/>
              </a:gs>
              <a:gs pos="6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0B58CB-0FE6-425A-8633-624EF41A7F1E}"/>
              </a:ext>
            </a:extLst>
          </p:cNvPr>
          <p:cNvGrpSpPr/>
          <p:nvPr/>
        </p:nvGrpSpPr>
        <p:grpSpPr>
          <a:xfrm>
            <a:off x="6226518" y="4130732"/>
            <a:ext cx="5714315" cy="978689"/>
            <a:chOff x="6226518" y="4098463"/>
            <a:chExt cx="5714315" cy="9786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ED00961-18C2-4ECC-ABD8-96B88B731A8D}"/>
                </a:ext>
              </a:extLst>
            </p:cNvPr>
            <p:cNvSpPr/>
            <p:nvPr/>
          </p:nvSpPr>
          <p:spPr>
            <a:xfrm>
              <a:off x="7586789" y="4098463"/>
              <a:ext cx="4354044" cy="9786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신경망 모델링에서는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과적합을 예방하는 것이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중요하므로 </a:t>
              </a:r>
              <a:r>
                <a: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Learning Rate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Epoch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적절하게 설정해야 하며 여러 번의 반복 시행을 통해 최적의 값을 찾아내는 과정이 필요함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C92BBD-3641-45AC-9375-CB11CA25692C}"/>
                </a:ext>
              </a:extLst>
            </p:cNvPr>
            <p:cNvSpPr/>
            <p:nvPr/>
          </p:nvSpPr>
          <p:spPr>
            <a:xfrm>
              <a:off x="6226518" y="4098463"/>
              <a:ext cx="1246475" cy="978689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파라미터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231287-F791-436E-A4C8-AB5461CFD06A}"/>
              </a:ext>
            </a:extLst>
          </p:cNvPr>
          <p:cNvSpPr/>
          <p:nvPr/>
        </p:nvSpPr>
        <p:spPr>
          <a:xfrm>
            <a:off x="6226517" y="5530014"/>
            <a:ext cx="5714316" cy="424445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시계열을 반영한 보다 좋은 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불량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 결과 도출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설명이 어려움</a:t>
            </a:r>
          </a:p>
        </p:txBody>
      </p:sp>
    </p:spTree>
    <p:extLst>
      <p:ext uri="{BB962C8B-B14F-4D97-AF65-F5344CB8AC3E}">
        <p14:creationId xmlns:p14="http://schemas.microsoft.com/office/powerpoint/2010/main" val="329399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 평가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선택 및 적합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 변수가 범주형 데이터이므로 검증은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ROC, CAP, Gini Index, Kolmogorov-Smirnov, Pseudo R-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Sqaured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8" y="1846880"/>
            <a:ext cx="226084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ROC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C03B88-8460-4509-8A32-42B142AD4C7B}"/>
              </a:ext>
            </a:extLst>
          </p:cNvPr>
          <p:cNvSpPr/>
          <p:nvPr/>
        </p:nvSpPr>
        <p:spPr>
          <a:xfrm>
            <a:off x="2578833" y="1846880"/>
            <a:ext cx="226084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25313E-2FB7-4B81-864D-D26B605068F7}"/>
              </a:ext>
            </a:extLst>
          </p:cNvPr>
          <p:cNvSpPr/>
          <p:nvPr/>
        </p:nvSpPr>
        <p:spPr>
          <a:xfrm>
            <a:off x="4965578" y="1846880"/>
            <a:ext cx="226084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Gini Index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8DD380-EAA8-4902-BDC8-8D512751C9C5}"/>
              </a:ext>
            </a:extLst>
          </p:cNvPr>
          <p:cNvSpPr/>
          <p:nvPr/>
        </p:nvSpPr>
        <p:spPr>
          <a:xfrm>
            <a:off x="7352323" y="1846880"/>
            <a:ext cx="226084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Kolmogorov-Smirnov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BEAA69-6534-423C-AA67-505F4F216250}"/>
              </a:ext>
            </a:extLst>
          </p:cNvPr>
          <p:cNvSpPr/>
          <p:nvPr/>
        </p:nvSpPr>
        <p:spPr>
          <a:xfrm>
            <a:off x="9739067" y="1846880"/>
            <a:ext cx="226084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Pseudo R-squared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D4B93-84A5-45E0-A72E-573296C2B945}"/>
              </a:ext>
            </a:extLst>
          </p:cNvPr>
          <p:cNvSpPr/>
          <p:nvPr/>
        </p:nvSpPr>
        <p:spPr>
          <a:xfrm>
            <a:off x="192088" y="2261216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대한 민감도와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특이도로 그려지는 곡선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CDA1DC-08B6-493B-8E88-E259413A357F}"/>
              </a:ext>
            </a:extLst>
          </p:cNvPr>
          <p:cNvSpPr/>
          <p:nvPr/>
        </p:nvSpPr>
        <p:spPr>
          <a:xfrm>
            <a:off x="2578833" y="2261216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 등급의 분포와 채무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불이행 확률 관계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09F2AA-9781-439C-AB1E-0640D350A023}"/>
              </a:ext>
            </a:extLst>
          </p:cNvPr>
          <p:cNvSpPr/>
          <p:nvPr/>
        </p:nvSpPr>
        <p:spPr>
          <a:xfrm>
            <a:off x="4965578" y="2261216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우량 집단에 비해 불량 집단의 분류가 얼마나 잘 되었는지 판단하는 지표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098482-13B5-4B34-8E90-B4A4E3472912}"/>
              </a:ext>
            </a:extLst>
          </p:cNvPr>
          <p:cNvSpPr/>
          <p:nvPr/>
        </p:nvSpPr>
        <p:spPr>
          <a:xfrm>
            <a:off x="7352323" y="2261216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우량 집단과 불량 집단의 누적 분포 차이를 나타내는 지표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1E28C4-C49A-441E-9128-4C6A0925F59B}"/>
              </a:ext>
            </a:extLst>
          </p:cNvPr>
          <p:cNvSpPr/>
          <p:nvPr/>
        </p:nvSpPr>
        <p:spPr>
          <a:xfrm>
            <a:off x="9739067" y="2261216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이탈도라는 값으로 계산하며 분류가 잘 되었다면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가까운 값을 가짐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6B4C0-625C-4A08-B1F5-C2BB7647BDAB}"/>
              </a:ext>
            </a:extLst>
          </p:cNvPr>
          <p:cNvSpPr/>
          <p:nvPr/>
        </p:nvSpPr>
        <p:spPr>
          <a:xfrm>
            <a:off x="192088" y="3457190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Cut-Off Point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결정하는데 유용함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4FD7FE-7E7C-414F-A73D-93FF0852F7AE}"/>
              </a:ext>
            </a:extLst>
          </p:cNvPr>
          <p:cNvSpPr/>
          <p:nvPr/>
        </p:nvSpPr>
        <p:spPr>
          <a:xfrm>
            <a:off x="2578833" y="3457190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등급의 결과를 보다 직관적으로 관찰할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22AE0-7559-4056-87F6-CABA54F0FE4E}"/>
              </a:ext>
            </a:extLst>
          </p:cNvPr>
          <p:cNvSpPr/>
          <p:nvPr/>
        </p:nvSpPr>
        <p:spPr>
          <a:xfrm>
            <a:off x="4965578" y="3457190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우량 집단에 비해 불량 집단의 분류가 얼마나 잘 되었는지 판단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0B4A2C-685A-4D65-8813-860146F31A98}"/>
              </a:ext>
            </a:extLst>
          </p:cNvPr>
          <p:cNvSpPr/>
          <p:nvPr/>
        </p:nvSpPr>
        <p:spPr>
          <a:xfrm>
            <a:off x="7352323" y="3457190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 등급에 따라 누적 분포 차이를 비교하여 가장 차이가 많이 나는 것이 목적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2146D-1A11-492A-AA13-D1570B523D02}"/>
              </a:ext>
            </a:extLst>
          </p:cNvPr>
          <p:cNvSpPr/>
          <p:nvPr/>
        </p:nvSpPr>
        <p:spPr>
          <a:xfrm>
            <a:off x="9739067" y="3457190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변수가 종속 변수에 전혀 영향을 미치지 않는 모델에 비해 얼마나 성능이 좋은지를 나타냄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46261-C921-476A-902D-4C3DB0A112D2}"/>
              </a:ext>
            </a:extLst>
          </p:cNvPr>
          <p:cNvSpPr/>
          <p:nvPr/>
        </p:nvSpPr>
        <p:spPr>
          <a:xfrm>
            <a:off x="192088" y="4653163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신용도가 일정 수준 이상인 고객에 한하여 추가 분석이 필요한 경우 활용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68ECE2-F6E7-4849-A727-B6700214376D}"/>
              </a:ext>
            </a:extLst>
          </p:cNvPr>
          <p:cNvSpPr/>
          <p:nvPr/>
        </p:nvSpPr>
        <p:spPr>
          <a:xfrm>
            <a:off x="2578833" y="4653163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 등급에 따른 채무 불이행 확률의 변화를 확인하고 싶은 경우 활용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F44D26-D805-4E75-809E-0F4E27112319}"/>
              </a:ext>
            </a:extLst>
          </p:cNvPr>
          <p:cNvSpPr/>
          <p:nvPr/>
        </p:nvSpPr>
        <p:spPr>
          <a:xfrm>
            <a:off x="4965578" y="4653163"/>
            <a:ext cx="4647589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모형들 사이의 변별력을 판단하는 지표로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6BA62-4286-4A80-997E-3860A657BC31}"/>
              </a:ext>
            </a:extLst>
          </p:cNvPr>
          <p:cNvSpPr/>
          <p:nvPr/>
        </p:nvSpPr>
        <p:spPr>
          <a:xfrm>
            <a:off x="9739067" y="4653163"/>
            <a:ext cx="2260845" cy="10767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 회귀 모형에서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 Function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사용되기도 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A3442A-CCFD-4608-A454-5625C31A4398}"/>
              </a:ext>
            </a:extLst>
          </p:cNvPr>
          <p:cNvSpPr/>
          <p:nvPr/>
        </p:nvSpPr>
        <p:spPr>
          <a:xfrm>
            <a:off x="192087" y="5849135"/>
            <a:ext cx="7034335" cy="36036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곡선이 왼쪽 상단으로 굽어질수록 모델 성능이 좋음</a:t>
            </a:r>
          </a:p>
        </p:txBody>
      </p:sp>
    </p:spTree>
    <p:extLst>
      <p:ext uri="{BB962C8B-B14F-4D97-AF65-F5344CB8AC3E}">
        <p14:creationId xmlns:p14="http://schemas.microsoft.com/office/powerpoint/2010/main" val="363238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0636B65-5A19-4E1C-BB4A-710931011F00}"/>
              </a:ext>
            </a:extLst>
          </p:cNvPr>
          <p:cNvSpPr/>
          <p:nvPr/>
        </p:nvSpPr>
        <p:spPr>
          <a:xfrm>
            <a:off x="192087" y="2081577"/>
            <a:ext cx="11807828" cy="3958728"/>
          </a:xfrm>
          <a:custGeom>
            <a:avLst/>
            <a:gdLst>
              <a:gd name="connsiteX0" fmla="*/ 0 w 11807828"/>
              <a:gd name="connsiteY0" fmla="*/ 0 h 3958728"/>
              <a:gd name="connsiteX1" fmla="*/ 11807828 w 11807828"/>
              <a:gd name="connsiteY1" fmla="*/ 0 h 3958728"/>
              <a:gd name="connsiteX2" fmla="*/ 11807828 w 11807828"/>
              <a:gd name="connsiteY2" fmla="*/ 2454912 h 3958728"/>
              <a:gd name="connsiteX3" fmla="*/ 5903913 w 11807828"/>
              <a:gd name="connsiteY3" fmla="*/ 2454912 h 3958728"/>
              <a:gd name="connsiteX4" fmla="*/ 5903913 w 11807828"/>
              <a:gd name="connsiteY4" fmla="*/ 3958728 h 3958728"/>
              <a:gd name="connsiteX5" fmla="*/ 0 w 11807828"/>
              <a:gd name="connsiteY5" fmla="*/ 3958728 h 3958728"/>
              <a:gd name="connsiteX6" fmla="*/ 0 w 11807828"/>
              <a:gd name="connsiteY6" fmla="*/ 2454912 h 3958728"/>
              <a:gd name="connsiteX7" fmla="*/ 0 w 11807828"/>
              <a:gd name="connsiteY7" fmla="*/ 1565199 h 395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8" h="3958728">
                <a:moveTo>
                  <a:pt x="0" y="0"/>
                </a:moveTo>
                <a:lnTo>
                  <a:pt x="11807828" y="0"/>
                </a:lnTo>
                <a:lnTo>
                  <a:pt x="11807828" y="2454912"/>
                </a:lnTo>
                <a:lnTo>
                  <a:pt x="5903913" y="2454912"/>
                </a:lnTo>
                <a:lnTo>
                  <a:pt x="5903913" y="3958728"/>
                </a:lnTo>
                <a:lnTo>
                  <a:pt x="0" y="3958728"/>
                </a:lnTo>
                <a:lnTo>
                  <a:pt x="0" y="2454912"/>
                </a:lnTo>
                <a:lnTo>
                  <a:pt x="0" y="1565199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활용 방안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통해 국내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24.5%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금리단층 인원에 대한 신용평가가 가능할 것이며 특히 사회 초년생의 경우 잠재 가치가 높을 것으로 예상됩니다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기존에 금융 데이터를 활용한 신용도 분석에 비 금융 데이터를 포함하여 성능을 높일 수 있습니다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8" y="1846880"/>
            <a:ext cx="1180782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결과 활용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DE9F2-AE95-4EB8-8F83-5C63D4FD1614}"/>
              </a:ext>
            </a:extLst>
          </p:cNvPr>
          <p:cNvSpPr/>
          <p:nvPr/>
        </p:nvSpPr>
        <p:spPr>
          <a:xfrm>
            <a:off x="269288" y="2371396"/>
            <a:ext cx="5671247" cy="620653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 초년생들을 위한 맞춤 서비스 제공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784E12-297D-45E7-8F17-857C99999792}"/>
              </a:ext>
            </a:extLst>
          </p:cNvPr>
          <p:cNvSpPr/>
          <p:nvPr/>
        </p:nvSpPr>
        <p:spPr>
          <a:xfrm>
            <a:off x="269289" y="3854454"/>
            <a:ext cx="1559004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r>
              <a:rPr lang="ko-KR" altLang="en-US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부족자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24.5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endParaRPr lang="ko-KR" altLang="en-US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96126-5DB8-4AD6-872E-23C5C63DFB32}"/>
              </a:ext>
            </a:extLst>
          </p:cNvPr>
          <p:cNvSpPr/>
          <p:nvPr/>
        </p:nvSpPr>
        <p:spPr>
          <a:xfrm>
            <a:off x="269288" y="3854454"/>
            <a:ext cx="1559003" cy="620653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5362A6-45BB-43D5-83EA-E1127CA49FE9}"/>
              </a:ext>
            </a:extLst>
          </p:cNvPr>
          <p:cNvSpPr/>
          <p:nvPr/>
        </p:nvSpPr>
        <p:spPr>
          <a:xfrm>
            <a:off x="1828293" y="3854454"/>
            <a:ext cx="4112242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이력 존재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F89F9-840C-4D4C-AF12-BE60AC2F0E92}"/>
              </a:ext>
            </a:extLst>
          </p:cNvPr>
          <p:cNvSpPr/>
          <p:nvPr/>
        </p:nvSpPr>
        <p:spPr>
          <a:xfrm>
            <a:off x="269289" y="4595983"/>
            <a:ext cx="2297884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금융 이력 </a:t>
            </a:r>
            <a:r>
              <a:rPr lang="ko-KR" altLang="en-US" sz="1400" b="1" i="1" u="sng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부족자</a:t>
            </a:r>
            <a:r>
              <a:rPr lang="ko-KR" altLang="en-US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38.2%</a:t>
            </a:r>
            <a:endParaRPr lang="ko-KR" altLang="en-US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6EDC1-D281-4F5F-9F43-3C9EB2B62D43}"/>
              </a:ext>
            </a:extLst>
          </p:cNvPr>
          <p:cNvSpPr/>
          <p:nvPr/>
        </p:nvSpPr>
        <p:spPr>
          <a:xfrm>
            <a:off x="2567173" y="4595983"/>
            <a:ext cx="3373361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금융 이력 존재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32920-2C16-4656-90D5-6E6E4640BC39}"/>
              </a:ext>
            </a:extLst>
          </p:cNvPr>
          <p:cNvSpPr/>
          <p:nvPr/>
        </p:nvSpPr>
        <p:spPr>
          <a:xfrm>
            <a:off x="269288" y="4595983"/>
            <a:ext cx="2297884" cy="620653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F9B67B-482C-4F37-A00A-40D7ADD97DD8}"/>
              </a:ext>
            </a:extLst>
          </p:cNvPr>
          <p:cNvSpPr/>
          <p:nvPr/>
        </p:nvSpPr>
        <p:spPr>
          <a:xfrm>
            <a:off x="269288" y="5337514"/>
            <a:ext cx="2788362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금융 </a:t>
            </a:r>
            <a:r>
              <a:rPr lang="ko-KR" altLang="en-US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부족이면서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 </a:t>
            </a:r>
            <a:r>
              <a:rPr lang="ko-KR" altLang="en-US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4~6</a:t>
            </a:r>
            <a:r>
              <a:rPr lang="ko-KR" altLang="en-US" sz="1400" b="1" i="1" u="sng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44%</a:t>
            </a:r>
            <a:endParaRPr lang="ko-KR" altLang="en-US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3CCEB7-331A-4629-A849-35D3BCB6BA73}"/>
              </a:ext>
            </a:extLst>
          </p:cNvPr>
          <p:cNvSpPr/>
          <p:nvPr/>
        </p:nvSpPr>
        <p:spPr>
          <a:xfrm>
            <a:off x="3057651" y="5337514"/>
            <a:ext cx="2882883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금융 이력 존재하면서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 등급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4~6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1A3EE0-DFBA-42A1-B25E-F29B8F81A77E}"/>
              </a:ext>
            </a:extLst>
          </p:cNvPr>
          <p:cNvSpPr/>
          <p:nvPr/>
        </p:nvSpPr>
        <p:spPr>
          <a:xfrm>
            <a:off x="269288" y="5353428"/>
            <a:ext cx="2788361" cy="620653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BD5C22-3750-4B84-9AD2-0A6D19A490DE}"/>
              </a:ext>
            </a:extLst>
          </p:cNvPr>
          <p:cNvSpPr/>
          <p:nvPr/>
        </p:nvSpPr>
        <p:spPr>
          <a:xfrm>
            <a:off x="269288" y="3112925"/>
            <a:ext cx="5671247" cy="620653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이력 부족 인원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2017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말 기준 금융 활동자의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24.5%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1E783-1BA1-4490-99A2-23317F671EE2}"/>
              </a:ext>
            </a:extLst>
          </p:cNvPr>
          <p:cNvSpPr/>
          <p:nvPr/>
        </p:nvSpPr>
        <p:spPr>
          <a:xfrm>
            <a:off x="6251468" y="2371396"/>
            <a:ext cx="5671244" cy="620653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금융 이력이 존재하는 고객에 대한 예측 성능 향상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1A15BF-FDA8-4978-829A-0B97DDDF56D9}"/>
              </a:ext>
            </a:extLst>
          </p:cNvPr>
          <p:cNvSpPr/>
          <p:nvPr/>
        </p:nvSpPr>
        <p:spPr>
          <a:xfrm>
            <a:off x="192088" y="6040306"/>
            <a:ext cx="9315896" cy="24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Source : How Alternative Credit Data Can Increase Accuracy in Credit Scoring  (www.intellias.com)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889EC6-0A9F-4E4C-A3BE-068ABFC7C7B8}"/>
              </a:ext>
            </a:extLst>
          </p:cNvPr>
          <p:cNvSpPr/>
          <p:nvPr/>
        </p:nvSpPr>
        <p:spPr>
          <a:xfrm>
            <a:off x="6251468" y="3112925"/>
            <a:ext cx="5671244" cy="1201623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FICO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보고서에 따르면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 금융 데이터만을 이용한 예측은 금융 데이터를 활용한 기존 모델에 비해 성능은 떨어지지만 기존 금융 데이터와 결합되었을 때 예측력을 높일 수 있다고 하였습니다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4286E3-4CE0-4AB8-835F-6FBBCF0B424F}"/>
              </a:ext>
            </a:extLst>
          </p:cNvPr>
          <p:cNvSpPr/>
          <p:nvPr/>
        </p:nvSpPr>
        <p:spPr>
          <a:xfrm>
            <a:off x="6251467" y="4678123"/>
            <a:ext cx="5748447" cy="13621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 금융 데이터를 활용한 신용도 연구 시도는 그 자체로 미래 가치가 높으며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성능이 좋지 못하더라도 금융 데이터와 연계를 통해 미래 가치를 창출해낼 수 있습니다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61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95AEC2-5C52-4680-8241-05A6FC21FF38}"/>
              </a:ext>
            </a:extLst>
          </p:cNvPr>
          <p:cNvSpPr/>
          <p:nvPr/>
        </p:nvSpPr>
        <p:spPr>
          <a:xfrm>
            <a:off x="3790704" y="2294385"/>
            <a:ext cx="6203942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정민규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(2020),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다양한 앙상블 모델을 이용한 개인신용평가 모델 개발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서울대학교 대학원 석사학위논문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김종윤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(2019),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통신 빅데이터 활용 개인신용평가모형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통신스코어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숭실대학교 대학원 박사학위논문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김성훈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(2018),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인터넷 전문은행을 위한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GAN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DNN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활용한 지능형 개인신용평가모형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</a:p>
          <a:p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부산대학교 석사학위논문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Routledge(2019),</a:t>
            </a:r>
          </a:p>
          <a:p>
            <a:r>
              <a:rPr lang="fr-FR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Financial versus Non-Financial Information for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Default Prediction: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Evidence from Sri Lanka and the USA,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Emerging Markets Finance and Trade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27726-FE2E-4C74-BEEF-4A15782E99BE}"/>
              </a:ext>
            </a:extLst>
          </p:cNvPr>
          <p:cNvSpPr/>
          <p:nvPr/>
        </p:nvSpPr>
        <p:spPr>
          <a:xfrm>
            <a:off x="670711" y="1137678"/>
            <a:ext cx="23743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 문헌</a:t>
            </a:r>
            <a:endParaRPr lang="en-US" altLang="ko-KR" sz="44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52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5B733-5086-40BF-ACA8-74FDD4B224DE}"/>
              </a:ext>
            </a:extLst>
          </p:cNvPr>
          <p:cNvSpPr/>
          <p:nvPr/>
        </p:nvSpPr>
        <p:spPr>
          <a:xfrm>
            <a:off x="3994890" y="2551837"/>
            <a:ext cx="37305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r>
              <a:rPr lang="en-US" altLang="ko-KR" sz="3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 </a:t>
            </a:r>
            <a:r>
              <a:rPr lang="en-US" altLang="ko-KR" sz="36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</a:t>
            </a:r>
            <a:endParaRPr lang="en-US" altLang="ko-KR" sz="3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3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3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지원자 오진하 드림</a:t>
            </a:r>
            <a:endParaRPr lang="en-US" altLang="ko-KR" sz="3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6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EC7BB8-FDBA-4673-94B7-30578AB53E97}"/>
              </a:ext>
            </a:extLst>
          </p:cNvPr>
          <p:cNvSpPr/>
          <p:nvPr/>
        </p:nvSpPr>
        <p:spPr>
          <a:xfrm>
            <a:off x="3994890" y="1704513"/>
            <a:ext cx="6782601" cy="44469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altLang="ko-KR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요약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en-US" altLang="ko-KR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선택 및 탐색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en-US" altLang="ko-KR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ko-KR" altLang="en-US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모델 선택 및 적합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en-US" altLang="ko-KR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결과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6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D38E771-282E-4758-8FEC-72D230593225}"/>
              </a:ext>
            </a:extLst>
          </p:cNvPr>
          <p:cNvSpPr/>
          <p:nvPr/>
        </p:nvSpPr>
        <p:spPr>
          <a:xfrm>
            <a:off x="3291815" y="2415846"/>
            <a:ext cx="4987982" cy="3530386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FF81F45-E4FC-42CB-9C91-47428D5263F9}"/>
              </a:ext>
            </a:extLst>
          </p:cNvPr>
          <p:cNvSpPr/>
          <p:nvPr/>
        </p:nvSpPr>
        <p:spPr>
          <a:xfrm>
            <a:off x="192088" y="2415846"/>
            <a:ext cx="2984304" cy="3530386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FA40F3-3DF8-4374-BCCB-B3CF3BAB39E6}"/>
              </a:ext>
            </a:extLst>
          </p:cNvPr>
          <p:cNvSpPr/>
          <p:nvPr/>
        </p:nvSpPr>
        <p:spPr>
          <a:xfrm>
            <a:off x="192088" y="1846880"/>
            <a:ext cx="298430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표본 추출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553C60-9E36-444F-9502-D2E21F10D9E7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요약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454A9D-D6D2-4589-AF84-C72C5B96E8F8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F02C4-0D9D-4D9E-AD54-B26DC4AD441F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목적은 금융 이력이 부족한 사회 초년생의 신용 등급 예측이며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2018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기준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대다수가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사용하고 있는 스마트폰에서 이루어지는 활동들을 재정립하여 독립 변수로 활용하였습니다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 변수는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내 채무 불이행 또는 장기 연체가 발생하는지 여부입니다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실제로 연체가 발생하는 경우는 소수이기 때문에 데이터의 비 대칭 가능성이 있어 샘플링 기법을 활용하였습니다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모델은 로지스틱 회귀 모형과 심층 신경망을 사용하였습니다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E335BE-2C7D-4AE7-BF4E-9332BA3D6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417AA7F-599D-4DB2-9954-1AF58CB42D24}"/>
              </a:ext>
            </a:extLst>
          </p:cNvPr>
          <p:cNvSpPr/>
          <p:nvPr/>
        </p:nvSpPr>
        <p:spPr>
          <a:xfrm>
            <a:off x="325257" y="2646769"/>
            <a:ext cx="1107770" cy="31259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활동 고객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7BF97AC-44CB-4D86-A4C3-3FD8EE48B41D}"/>
              </a:ext>
            </a:extLst>
          </p:cNvPr>
          <p:cNvCxnSpPr>
            <a:cxnSpLocks/>
            <a:stCxn id="177" idx="3"/>
            <a:endCxn id="45" idx="1"/>
          </p:cNvCxnSpPr>
          <p:nvPr/>
        </p:nvCxnSpPr>
        <p:spPr>
          <a:xfrm>
            <a:off x="1433027" y="4209736"/>
            <a:ext cx="52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D88B9E-BC57-413B-92F3-F1FD896127F1}"/>
              </a:ext>
            </a:extLst>
          </p:cNvPr>
          <p:cNvSpPr/>
          <p:nvPr/>
        </p:nvSpPr>
        <p:spPr>
          <a:xfrm>
            <a:off x="192088" y="6040306"/>
            <a:ext cx="9315896" cy="24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Source :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한국갤럽조사연구소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83E8FD-89C6-4990-BF0F-15CC593D1436}"/>
              </a:ext>
            </a:extLst>
          </p:cNvPr>
          <p:cNvSpPr/>
          <p:nvPr/>
        </p:nvSpPr>
        <p:spPr>
          <a:xfrm>
            <a:off x="1957841" y="2646769"/>
            <a:ext cx="1107771" cy="31259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데이터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BAA9A7-C25C-4240-8EA3-113C8C2969D1}"/>
              </a:ext>
            </a:extLst>
          </p:cNvPr>
          <p:cNvSpPr/>
          <p:nvPr/>
        </p:nvSpPr>
        <p:spPr>
          <a:xfrm>
            <a:off x="3291815" y="1846880"/>
            <a:ext cx="4987983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선정 및 데이터 샘플링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3BA9238-2013-41EC-9245-614C28DCD7AF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065612" y="4209736"/>
            <a:ext cx="38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939553-3674-4ECC-AA6C-0E46AD12492D}"/>
              </a:ext>
            </a:extLst>
          </p:cNvPr>
          <p:cNvSpPr/>
          <p:nvPr/>
        </p:nvSpPr>
        <p:spPr>
          <a:xfrm>
            <a:off x="3446514" y="2646769"/>
            <a:ext cx="1258439" cy="312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1AB1AA-A675-4D4F-8691-C3741665896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04953" y="3201012"/>
            <a:ext cx="459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DF08170-2516-4E3F-9E28-5443971223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704953" y="4895929"/>
            <a:ext cx="459496" cy="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1BAD8E-6EE2-40DF-9B8B-C6460C1BE47E}"/>
              </a:ext>
            </a:extLst>
          </p:cNvPr>
          <p:cNvSpPr/>
          <p:nvPr/>
        </p:nvSpPr>
        <p:spPr>
          <a:xfrm>
            <a:off x="5164449" y="2646769"/>
            <a:ext cx="1258439" cy="110848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Dataset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080DB1-E905-4985-8E33-6C556BD2CC45}"/>
              </a:ext>
            </a:extLst>
          </p:cNvPr>
          <p:cNvSpPr/>
          <p:nvPr/>
        </p:nvSpPr>
        <p:spPr>
          <a:xfrm>
            <a:off x="5164449" y="4642534"/>
            <a:ext cx="1258439" cy="506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554F55-1BBA-4564-B490-581FAB27F516}"/>
              </a:ext>
            </a:extLst>
          </p:cNvPr>
          <p:cNvSpPr/>
          <p:nvPr/>
        </p:nvSpPr>
        <p:spPr>
          <a:xfrm>
            <a:off x="5164449" y="5265727"/>
            <a:ext cx="1258439" cy="506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SMOTE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4AAE75-9FB8-43E0-911F-5538F7367328}"/>
              </a:ext>
            </a:extLst>
          </p:cNvPr>
          <p:cNvSpPr/>
          <p:nvPr/>
        </p:nvSpPr>
        <p:spPr>
          <a:xfrm>
            <a:off x="5164449" y="4019340"/>
            <a:ext cx="1258439" cy="506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ENN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B6D4EC3-8CB7-4D51-B50B-BF4248089B08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 flipH="1" flipV="1">
            <a:off x="4743579" y="4475061"/>
            <a:ext cx="623102" cy="218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D87E5C3-5C7D-40C2-8912-4C1371FFAFAD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4725496" y="5080262"/>
            <a:ext cx="659268" cy="2186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123DC304-322E-4170-95C2-9A1C431512C8}"/>
              </a:ext>
            </a:extLst>
          </p:cNvPr>
          <p:cNvCxnSpPr>
            <a:cxnSpLocks/>
            <a:stCxn id="68" idx="3"/>
            <a:endCxn id="94" idx="1"/>
          </p:cNvCxnSpPr>
          <p:nvPr/>
        </p:nvCxnSpPr>
        <p:spPr>
          <a:xfrm>
            <a:off x="6422889" y="4272828"/>
            <a:ext cx="459496" cy="151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1B5CB63-686A-4AE2-BA3D-6AEC3CB75DA2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6417908" y="2838355"/>
            <a:ext cx="4987197" cy="362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C66CCB3-2928-4500-A795-25B371D7341D}"/>
              </a:ext>
            </a:extLst>
          </p:cNvPr>
          <p:cNvSpPr/>
          <p:nvPr/>
        </p:nvSpPr>
        <p:spPr>
          <a:xfrm>
            <a:off x="6882385" y="4019341"/>
            <a:ext cx="1258439" cy="8097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Dataset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08D76-35E1-4E3F-8834-59E68E652A4A}"/>
              </a:ext>
            </a:extLst>
          </p:cNvPr>
          <p:cNvSpPr/>
          <p:nvPr/>
        </p:nvSpPr>
        <p:spPr>
          <a:xfrm>
            <a:off x="6882385" y="4962983"/>
            <a:ext cx="1258439" cy="8097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Dataset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A7641C8-6507-4365-9B4E-5BEA3BD76FDD}"/>
              </a:ext>
            </a:extLst>
          </p:cNvPr>
          <p:cNvCxnSpPr>
            <a:cxnSpLocks/>
            <a:stCxn id="65" idx="3"/>
            <a:endCxn id="94" idx="1"/>
          </p:cNvCxnSpPr>
          <p:nvPr/>
        </p:nvCxnSpPr>
        <p:spPr>
          <a:xfrm flipV="1">
            <a:off x="6422889" y="4424201"/>
            <a:ext cx="459496" cy="471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F1A7CDB-1C44-4112-84A7-2C212C97B3AD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>
            <a:off x="6422889" y="4896022"/>
            <a:ext cx="459496" cy="471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3633875-83F0-47BD-9F2D-3A3A9E087442}"/>
              </a:ext>
            </a:extLst>
          </p:cNvPr>
          <p:cNvSpPr/>
          <p:nvPr/>
        </p:nvSpPr>
        <p:spPr>
          <a:xfrm>
            <a:off x="8395220" y="1846880"/>
            <a:ext cx="360675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모형 검증 및 결과 해석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5828DE-C4E0-4BD5-BEAD-700710DAC2D3}"/>
              </a:ext>
            </a:extLst>
          </p:cNvPr>
          <p:cNvSpPr/>
          <p:nvPr/>
        </p:nvSpPr>
        <p:spPr>
          <a:xfrm>
            <a:off x="8395219" y="2415846"/>
            <a:ext cx="3606755" cy="3530386"/>
          </a:xfrm>
          <a:prstGeom prst="rect">
            <a:avLst/>
          </a:prstGeom>
          <a:solidFill>
            <a:srgbClr val="178082">
              <a:alpha val="10000"/>
            </a:srgbClr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CF5F52-2888-4A25-A472-55CFD006C20E}"/>
              </a:ext>
            </a:extLst>
          </p:cNvPr>
          <p:cNvSpPr/>
          <p:nvPr/>
        </p:nvSpPr>
        <p:spPr>
          <a:xfrm>
            <a:off x="8584707" y="3201011"/>
            <a:ext cx="923277" cy="124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267E70F-47B9-4BE4-BE3C-2D8BB089D149}"/>
              </a:ext>
            </a:extLst>
          </p:cNvPr>
          <p:cNvSpPr/>
          <p:nvPr/>
        </p:nvSpPr>
        <p:spPr>
          <a:xfrm>
            <a:off x="8584707" y="4526316"/>
            <a:ext cx="923277" cy="124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(LSTM)</a:t>
            </a: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5CBE336B-8F88-42F1-AF10-140654CFCDD0}"/>
              </a:ext>
            </a:extLst>
          </p:cNvPr>
          <p:cNvCxnSpPr>
            <a:cxnSpLocks/>
            <a:stCxn id="94" idx="3"/>
            <a:endCxn id="127" idx="1"/>
          </p:cNvCxnSpPr>
          <p:nvPr/>
        </p:nvCxnSpPr>
        <p:spPr>
          <a:xfrm flipV="1">
            <a:off x="8140824" y="3824205"/>
            <a:ext cx="443883" cy="5999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250F2EE-986D-4C8B-841B-8214A6B93E1D}"/>
              </a:ext>
            </a:extLst>
          </p:cNvPr>
          <p:cNvCxnSpPr>
            <a:cxnSpLocks/>
            <a:stCxn id="95" idx="3"/>
            <a:endCxn id="128" idx="1"/>
          </p:cNvCxnSpPr>
          <p:nvPr/>
        </p:nvCxnSpPr>
        <p:spPr>
          <a:xfrm flipV="1">
            <a:off x="8140824" y="5149510"/>
            <a:ext cx="443883" cy="218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CE776A9F-93B4-4393-BAFF-2AB5639FC637}"/>
              </a:ext>
            </a:extLst>
          </p:cNvPr>
          <p:cNvCxnSpPr>
            <a:cxnSpLocks/>
            <a:stCxn id="94" idx="3"/>
            <a:endCxn id="128" idx="1"/>
          </p:cNvCxnSpPr>
          <p:nvPr/>
        </p:nvCxnSpPr>
        <p:spPr>
          <a:xfrm>
            <a:off x="8140824" y="4424201"/>
            <a:ext cx="443883" cy="7253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29EC6CD-33FF-4210-879C-7CE2A049F6B9}"/>
              </a:ext>
            </a:extLst>
          </p:cNvPr>
          <p:cNvSpPr/>
          <p:nvPr/>
        </p:nvSpPr>
        <p:spPr>
          <a:xfrm>
            <a:off x="9764086" y="3201010"/>
            <a:ext cx="923277" cy="2571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비교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BEE0561-10B7-48DF-8D55-524CD9971E61}"/>
              </a:ext>
            </a:extLst>
          </p:cNvPr>
          <p:cNvCxnSpPr>
            <a:cxnSpLocks/>
            <a:stCxn id="127" idx="3"/>
            <a:endCxn id="162" idx="1"/>
          </p:cNvCxnSpPr>
          <p:nvPr/>
        </p:nvCxnSpPr>
        <p:spPr>
          <a:xfrm>
            <a:off x="9507984" y="3824205"/>
            <a:ext cx="256102" cy="662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1DEB56D-9BC7-416B-9782-B27A5382333E}"/>
              </a:ext>
            </a:extLst>
          </p:cNvPr>
          <p:cNvCxnSpPr>
            <a:cxnSpLocks/>
            <a:stCxn id="128" idx="3"/>
            <a:endCxn id="162" idx="1"/>
          </p:cNvCxnSpPr>
          <p:nvPr/>
        </p:nvCxnSpPr>
        <p:spPr>
          <a:xfrm flipV="1">
            <a:off x="9507984" y="4486854"/>
            <a:ext cx="256102" cy="662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2212CA4-7B8F-49CA-A12B-72542F5D4EFC}"/>
              </a:ext>
            </a:extLst>
          </p:cNvPr>
          <p:cNvSpPr/>
          <p:nvPr/>
        </p:nvSpPr>
        <p:spPr>
          <a:xfrm>
            <a:off x="10943466" y="3201010"/>
            <a:ext cx="923277" cy="2571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FBED920-AFF8-4096-871C-544171339E5D}"/>
              </a:ext>
            </a:extLst>
          </p:cNvPr>
          <p:cNvCxnSpPr>
            <a:cxnSpLocks/>
            <a:stCxn id="162" idx="3"/>
            <a:endCxn id="174" idx="1"/>
          </p:cNvCxnSpPr>
          <p:nvPr/>
        </p:nvCxnSpPr>
        <p:spPr>
          <a:xfrm>
            <a:off x="10687363" y="4486854"/>
            <a:ext cx="256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BC570814-1374-41E9-9322-64782A3E2971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 flipV="1">
            <a:off x="6422888" y="5367843"/>
            <a:ext cx="459497" cy="151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7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E3F1D7-2372-4D61-8C1E-C3B1AE945606}"/>
              </a:ext>
            </a:extLst>
          </p:cNvPr>
          <p:cNvSpPr/>
          <p:nvPr/>
        </p:nvSpPr>
        <p:spPr>
          <a:xfrm>
            <a:off x="192088" y="2046255"/>
            <a:ext cx="7793692" cy="405674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요건 정의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모집단은 현재 금융 이력이 있는 인원 중 스마트폰 데이터 수집이 가능한 고객들입니다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모집단은 충분성과 최신성이 반영되어야 하기 때문에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이전의 활동 데이터는 수집하지 않았습니다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불량 정보는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분류하였으며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이내 채무 불이행 및 장기 연체 유무로 정의하였습니다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9" y="1846880"/>
            <a:ext cx="7793694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모집단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FBA22E-A46F-459E-9BFF-84580FC42BED}"/>
              </a:ext>
            </a:extLst>
          </p:cNvPr>
          <p:cNvGrpSpPr/>
          <p:nvPr/>
        </p:nvGrpSpPr>
        <p:grpSpPr>
          <a:xfrm>
            <a:off x="8220348" y="1846880"/>
            <a:ext cx="3779568" cy="4256121"/>
            <a:chOff x="4007838" y="1846880"/>
            <a:chExt cx="3918912" cy="42561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544B50-A1C1-4842-829F-ED7D606447BF}"/>
                </a:ext>
              </a:extLst>
            </p:cNvPr>
            <p:cNvSpPr/>
            <p:nvPr/>
          </p:nvSpPr>
          <p:spPr>
            <a:xfrm>
              <a:off x="4007838" y="1846880"/>
              <a:ext cx="3918911" cy="360362"/>
            </a:xfrm>
            <a:prstGeom prst="rect">
              <a:avLst/>
            </a:prstGeom>
            <a:solidFill>
              <a:srgbClr val="17808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불량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AA72EC-C008-4218-A5C8-DA2551C9F305}"/>
                </a:ext>
              </a:extLst>
            </p:cNvPr>
            <p:cNvSpPr/>
            <p:nvPr/>
          </p:nvSpPr>
          <p:spPr>
            <a:xfrm>
              <a:off x="4973835" y="2339031"/>
              <a:ext cx="2952915" cy="1168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이내 채무 불이행 및 장기 연체 없음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434B164-E8B1-4605-B433-E177EE92532D}"/>
                </a:ext>
              </a:extLst>
            </p:cNvPr>
            <p:cNvSpPr/>
            <p:nvPr/>
          </p:nvSpPr>
          <p:spPr>
            <a:xfrm>
              <a:off x="4973835" y="3636526"/>
              <a:ext cx="2952915" cy="1168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이내 채무 불이행 및 장기 연체 내역 존재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F2BE2CD-9ADE-4797-B8F8-289D31C489E3}"/>
                </a:ext>
              </a:extLst>
            </p:cNvPr>
            <p:cNvSpPr/>
            <p:nvPr/>
          </p:nvSpPr>
          <p:spPr>
            <a:xfrm>
              <a:off x="4973835" y="4934021"/>
              <a:ext cx="2952915" cy="1168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14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불량을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판단할 수 없는 경우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FA6D4C-37CC-4D38-8822-5CD91568E11E}"/>
                </a:ext>
              </a:extLst>
            </p:cNvPr>
            <p:cNvSpPr/>
            <p:nvPr/>
          </p:nvSpPr>
          <p:spPr>
            <a:xfrm>
              <a:off x="4007840" y="2339031"/>
              <a:ext cx="811739" cy="1168980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우량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14904A2-9F95-4321-8BEB-90A044D2ED9B}"/>
                </a:ext>
              </a:extLst>
            </p:cNvPr>
            <p:cNvSpPr/>
            <p:nvPr/>
          </p:nvSpPr>
          <p:spPr>
            <a:xfrm>
              <a:off x="4007840" y="3636526"/>
              <a:ext cx="811739" cy="1168980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불량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99FA890-DF25-4917-ACD7-1333D4A40182}"/>
                </a:ext>
              </a:extLst>
            </p:cNvPr>
            <p:cNvSpPr/>
            <p:nvPr/>
          </p:nvSpPr>
          <p:spPr>
            <a:xfrm>
              <a:off x="4007840" y="4934021"/>
              <a:ext cx="811739" cy="1168980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보류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EC1451-2E06-4734-9F51-FE2228002D33}"/>
              </a:ext>
            </a:extLst>
          </p:cNvPr>
          <p:cNvGrpSpPr/>
          <p:nvPr/>
        </p:nvGrpSpPr>
        <p:grpSpPr>
          <a:xfrm>
            <a:off x="258983" y="2339031"/>
            <a:ext cx="7659900" cy="3680029"/>
            <a:chOff x="192082" y="2339031"/>
            <a:chExt cx="7793701" cy="37639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A80C3D-AC80-4A51-89DB-1DF335E423FD}"/>
                </a:ext>
              </a:extLst>
            </p:cNvPr>
            <p:cNvSpPr/>
            <p:nvPr/>
          </p:nvSpPr>
          <p:spPr>
            <a:xfrm>
              <a:off x="192087" y="2802251"/>
              <a:ext cx="3779565" cy="583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금융 이력이 존재하며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스마트폰을 사용하는 고객 데이터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A71C4B-158E-4FCD-BBEB-367884D84E50}"/>
                </a:ext>
              </a:extLst>
            </p:cNvPr>
            <p:cNvSpPr/>
            <p:nvPr/>
          </p:nvSpPr>
          <p:spPr>
            <a:xfrm>
              <a:off x="192087" y="3481444"/>
              <a:ext cx="3779565" cy="583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결측치는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비율을 확인한 후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 또는 다중대체법으로 대체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6F4ECB-8428-437E-BFD6-1223F8FEC7B5}"/>
                </a:ext>
              </a:extLst>
            </p:cNvPr>
            <p:cNvSpPr/>
            <p:nvPr/>
          </p:nvSpPr>
          <p:spPr>
            <a:xfrm>
              <a:off x="192087" y="4160637"/>
              <a:ext cx="3779565" cy="583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이상 과거 데이터는 제외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46FF104-0D6D-4B6C-87AD-83C72F325DFA}"/>
                </a:ext>
              </a:extLst>
            </p:cNvPr>
            <p:cNvSpPr/>
            <p:nvPr/>
          </p:nvSpPr>
          <p:spPr>
            <a:xfrm>
              <a:off x="192087" y="4839830"/>
              <a:ext cx="3779565" cy="583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스마트폰을 사용하지 않는 경우 제외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5E2B7A-18D9-48C9-931B-CB908FFC2E21}"/>
                </a:ext>
              </a:extLst>
            </p:cNvPr>
            <p:cNvSpPr/>
            <p:nvPr/>
          </p:nvSpPr>
          <p:spPr>
            <a:xfrm>
              <a:off x="192087" y="5519021"/>
              <a:ext cx="3779565" cy="5839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수집 시점에 이미 불량이거나 신용도를 파악할 수 없는 경우 제외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6DC5DC-3697-4519-88E8-2CEBE49392C7}"/>
                </a:ext>
              </a:extLst>
            </p:cNvPr>
            <p:cNvSpPr/>
            <p:nvPr/>
          </p:nvSpPr>
          <p:spPr>
            <a:xfrm>
              <a:off x="4206216" y="2339031"/>
              <a:ext cx="3779567" cy="360362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범주군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FEFE7BE-407F-454E-8598-91B5F149AC01}"/>
                </a:ext>
              </a:extLst>
            </p:cNvPr>
            <p:cNvGrpSpPr/>
            <p:nvPr/>
          </p:nvGrpSpPr>
          <p:grpSpPr>
            <a:xfrm>
              <a:off x="4206215" y="3421149"/>
              <a:ext cx="3779566" cy="2681852"/>
              <a:chOff x="4206215" y="3368790"/>
              <a:chExt cx="3779566" cy="268185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1360B72-0FE3-426A-9A29-23E1EF168652}"/>
                  </a:ext>
                </a:extLst>
              </p:cNvPr>
              <p:cNvSpPr/>
              <p:nvPr/>
            </p:nvSpPr>
            <p:spPr>
              <a:xfrm>
                <a:off x="4206215" y="3368790"/>
                <a:ext cx="3779565" cy="86037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사회 초년생 </a:t>
                </a:r>
                <a:r>
                  <a:rPr lang="en-US" altLang="ko-KR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첫 금융 활동을 시작하기 전 </a:t>
                </a:r>
                <a:r>
                  <a:rPr lang="en-US" altLang="ko-KR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15</a:t>
                </a:r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 이상 </a:t>
                </a:r>
                <a:r>
                  <a:rPr lang="en-US" altLang="ko-KR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34</a:t>
                </a:r>
                <a:r>
                  <a:rPr lang="ko-KR" altLang="en-US" sz="1400" b="1" i="1" u="sng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 이하 청년</a:t>
                </a:r>
                <a:endPara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AF608FC-5A3F-4B6D-97D7-15B392B2FA02}"/>
                  </a:ext>
                </a:extLst>
              </p:cNvPr>
              <p:cNvSpPr/>
              <p:nvPr/>
            </p:nvSpPr>
            <p:spPr>
              <a:xfrm>
                <a:off x="4206216" y="4279529"/>
                <a:ext cx="3779565" cy="86037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주부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최근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간 금융 활동과 일정한 소득이 없는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 이상 기혼 고객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82260F-0855-4168-BED2-BF97AE9060CD}"/>
                  </a:ext>
                </a:extLst>
              </p:cNvPr>
              <p:cNvSpPr/>
              <p:nvPr/>
            </p:nvSpPr>
            <p:spPr>
              <a:xfrm>
                <a:off x="4206216" y="5190268"/>
                <a:ext cx="3779565" cy="86037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은퇴자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최근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간 금융 활동이 없으며 정년을 마치고 은퇴했거나 앞으로 직장을 구하지 않을 예정인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59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 이상 고객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7764FB-8378-4EF2-B410-C3D344812DDC}"/>
                </a:ext>
              </a:extLst>
            </p:cNvPr>
            <p:cNvSpPr/>
            <p:nvPr/>
          </p:nvSpPr>
          <p:spPr>
            <a:xfrm>
              <a:off x="4206214" y="2802251"/>
              <a:ext cx="3779565" cy="5083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범주 별로 모델 적합 및 분석 진행</a:t>
              </a:r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3F4A3A-08CA-49C6-9178-B564875DA54E}"/>
                </a:ext>
              </a:extLst>
            </p:cNvPr>
            <p:cNvSpPr/>
            <p:nvPr/>
          </p:nvSpPr>
          <p:spPr>
            <a:xfrm>
              <a:off x="192082" y="2339031"/>
              <a:ext cx="3779567" cy="360362"/>
            </a:xfrm>
            <a:prstGeom prst="rect">
              <a:avLst/>
            </a:prstGeom>
            <a:solidFill>
              <a:srgbClr val="3ACC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 및 예외 처리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6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 설정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선택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탐색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96%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수준의 보급률을 보이고 있어 금융 정보가 부족한 고객들의 정보를 수집하는데 효과적입니다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이에 스마트폰 관련 정보를 분류하고 각 활동에서 수집 가능한 데이터를 정리하였습니다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분석에서는 이에 더해 금융 이력을 제외한 고객의 나이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 등의 기본 정보를 포함하였습니다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8" y="1846880"/>
            <a:ext cx="4679951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외부 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544B50-A1C1-4842-829F-ED7D606447BF}"/>
              </a:ext>
            </a:extLst>
          </p:cNvPr>
          <p:cNvSpPr/>
          <p:nvPr/>
        </p:nvSpPr>
        <p:spPr>
          <a:xfrm>
            <a:off x="4943997" y="1846880"/>
            <a:ext cx="7055916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내부 변수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3BA2F-356C-4CBC-A41F-9D5F9DEFA6B1}"/>
              </a:ext>
            </a:extLst>
          </p:cNvPr>
          <p:cNvSpPr/>
          <p:nvPr/>
        </p:nvSpPr>
        <p:spPr>
          <a:xfrm>
            <a:off x="192089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C66486-FABF-42D3-8F5F-809020B0F251}"/>
              </a:ext>
            </a:extLst>
          </p:cNvPr>
          <p:cNvSpPr/>
          <p:nvPr/>
        </p:nvSpPr>
        <p:spPr>
          <a:xfrm>
            <a:off x="2568045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C0041-8D1E-410C-BC86-982ADDB9DCDC}"/>
              </a:ext>
            </a:extLst>
          </p:cNvPr>
          <p:cNvSpPr/>
          <p:nvPr/>
        </p:nvSpPr>
        <p:spPr>
          <a:xfrm>
            <a:off x="192086" y="2737238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과금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D7416-4156-48D2-9C9D-F2459B9CB79F}"/>
              </a:ext>
            </a:extLst>
          </p:cNvPr>
          <p:cNvSpPr/>
          <p:nvPr/>
        </p:nvSpPr>
        <p:spPr>
          <a:xfrm>
            <a:off x="192086" y="3554760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청구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D9CAF2-5104-40D0-A1BC-A7C5089215A4}"/>
              </a:ext>
            </a:extLst>
          </p:cNvPr>
          <p:cNvSpPr/>
          <p:nvPr/>
        </p:nvSpPr>
        <p:spPr>
          <a:xfrm>
            <a:off x="192086" y="4372282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수납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A80C3D-AC80-4A51-89DB-1DF335E423FD}"/>
              </a:ext>
            </a:extLst>
          </p:cNvPr>
          <p:cNvSpPr/>
          <p:nvPr/>
        </p:nvSpPr>
        <p:spPr>
          <a:xfrm>
            <a:off x="192086" y="5189804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미납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3A1DF-B9EA-470F-B457-E97594AC73E2}"/>
              </a:ext>
            </a:extLst>
          </p:cNvPr>
          <p:cNvSpPr/>
          <p:nvPr/>
        </p:nvSpPr>
        <p:spPr>
          <a:xfrm>
            <a:off x="2568042" y="2737238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8A7DB8-FA32-4D51-BEE9-5FC29E1B544A}"/>
              </a:ext>
            </a:extLst>
          </p:cNvPr>
          <p:cNvSpPr/>
          <p:nvPr/>
        </p:nvSpPr>
        <p:spPr>
          <a:xfrm>
            <a:off x="2568040" y="3554760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등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7EB6C0-CA6F-4748-8B68-A90F6C025000}"/>
              </a:ext>
            </a:extLst>
          </p:cNvPr>
          <p:cNvSpPr/>
          <p:nvPr/>
        </p:nvSpPr>
        <p:spPr>
          <a:xfrm>
            <a:off x="2568040" y="4372282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개통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28A88C-D3EF-4A8A-9246-CDE57D19F41E}"/>
              </a:ext>
            </a:extLst>
          </p:cNvPr>
          <p:cNvSpPr/>
          <p:nvPr/>
        </p:nvSpPr>
        <p:spPr>
          <a:xfrm>
            <a:off x="2568040" y="5189804"/>
            <a:ext cx="2304000" cy="691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7B88F-3A3E-488A-938B-4EA419C5AB11}"/>
              </a:ext>
            </a:extLst>
          </p:cNvPr>
          <p:cNvSpPr/>
          <p:nvPr/>
        </p:nvSpPr>
        <p:spPr>
          <a:xfrm>
            <a:off x="4944001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746F5D-8BC4-478D-9C55-C540962DEED0}"/>
              </a:ext>
            </a:extLst>
          </p:cNvPr>
          <p:cNvSpPr/>
          <p:nvPr/>
        </p:nvSpPr>
        <p:spPr>
          <a:xfrm>
            <a:off x="4943998" y="2737238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분류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Twitch, Netflix)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94F519-D286-40BD-9ED1-562F8B8FE6F2}"/>
              </a:ext>
            </a:extLst>
          </p:cNvPr>
          <p:cNvSpPr/>
          <p:nvPr/>
        </p:nvSpPr>
        <p:spPr>
          <a:xfrm>
            <a:off x="4943997" y="3832330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시간 및 시간대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새벽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시부터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시까지 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이용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33D8FD-A02C-4511-930D-E0EA12D01472}"/>
              </a:ext>
            </a:extLst>
          </p:cNvPr>
          <p:cNvSpPr/>
          <p:nvPr/>
        </p:nvSpPr>
        <p:spPr>
          <a:xfrm>
            <a:off x="4943997" y="4927422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채널 컨텐츠 분류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드라마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6209B9-721F-4ACB-A5BF-A3E790622BF3}"/>
              </a:ext>
            </a:extLst>
          </p:cNvPr>
          <p:cNvSpPr/>
          <p:nvPr/>
        </p:nvSpPr>
        <p:spPr>
          <a:xfrm>
            <a:off x="9695911" y="2737238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쇼핑 기록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AF20A5-C897-4610-B73C-79330C6F2F25}"/>
              </a:ext>
            </a:extLst>
          </p:cNvPr>
          <p:cNvSpPr/>
          <p:nvPr/>
        </p:nvSpPr>
        <p:spPr>
          <a:xfrm>
            <a:off x="9695911" y="3832330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배달 음식 결제 내역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5737C7-463E-450C-8995-5920CB7D0B40}"/>
              </a:ext>
            </a:extLst>
          </p:cNvPr>
          <p:cNvSpPr/>
          <p:nvPr/>
        </p:nvSpPr>
        <p:spPr>
          <a:xfrm>
            <a:off x="9695911" y="4927422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소액 결제 내역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9A98F0-6EC3-4992-BCF3-B64FA96AB07D}"/>
              </a:ext>
            </a:extLst>
          </p:cNvPr>
          <p:cNvSpPr/>
          <p:nvPr/>
        </p:nvSpPr>
        <p:spPr>
          <a:xfrm>
            <a:off x="9695911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 활동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94B39C-C253-4E7B-9065-2E6DE7224710}"/>
              </a:ext>
            </a:extLst>
          </p:cNvPr>
          <p:cNvSpPr/>
          <p:nvPr/>
        </p:nvSpPr>
        <p:spPr>
          <a:xfrm>
            <a:off x="7319954" y="2737238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설치되어 있는 어플리케이션 분류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도박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7C45C1-9D11-4E72-9BAE-06EC223E9E9F}"/>
              </a:ext>
            </a:extLst>
          </p:cNvPr>
          <p:cNvSpPr/>
          <p:nvPr/>
        </p:nvSpPr>
        <p:spPr>
          <a:xfrm>
            <a:off x="7319954" y="3832330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데이터 기반 활동 내역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시간 등</a:t>
            </a:r>
            <a: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5E7695-FC8A-4DCE-B76C-8D9BB4104852}"/>
              </a:ext>
            </a:extLst>
          </p:cNvPr>
          <p:cNvSpPr/>
          <p:nvPr/>
        </p:nvSpPr>
        <p:spPr>
          <a:xfrm>
            <a:off x="7319954" y="4927422"/>
            <a:ext cx="2304000" cy="954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관리하는지 여부 및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생산적인 일정의 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0C7810-4AB6-46F5-BD91-6BA1401659DC}"/>
              </a:ext>
            </a:extLst>
          </p:cNvPr>
          <p:cNvSpPr/>
          <p:nvPr/>
        </p:nvSpPr>
        <p:spPr>
          <a:xfrm>
            <a:off x="7319957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 활동</a:t>
            </a:r>
          </a:p>
        </p:txBody>
      </p:sp>
    </p:spTree>
    <p:extLst>
      <p:ext uri="{BB962C8B-B14F-4D97-AF65-F5344CB8AC3E}">
        <p14:creationId xmlns:p14="http://schemas.microsoft.com/office/powerpoint/2010/main" val="187345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 설정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선택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탐색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관련 요금 납부 및 서비스 등록은 전통적인 대출 상환 프로세스와 유사한 점이 많아 고객의 신용도를 파악하는데 도움이 될 것으로 예상됩니다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사회 초년생의 경우에는 능력보다는 의지가 더 중요하다고 판단되어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개인의 소비 성향 및 생산 활동에 대한 의지가 있는지 여부를 알 수 있는 스마트폰 내부 활동 정보를 수집하였습니다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C0041-8D1E-410C-BC86-982ADDB9DCDC}"/>
              </a:ext>
            </a:extLst>
          </p:cNvPr>
          <p:cNvSpPr/>
          <p:nvPr/>
        </p:nvSpPr>
        <p:spPr>
          <a:xfrm>
            <a:off x="192087" y="2737238"/>
            <a:ext cx="4679950" cy="314450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요금의 과금부터 납부까지 프로세스는 전통적인 신용도 평가에서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대출 상환 프로세스와 유사한 점이 많음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746F5D-8BC4-478D-9C55-C540962DEED0}"/>
              </a:ext>
            </a:extLst>
          </p:cNvPr>
          <p:cNvSpPr/>
          <p:nvPr/>
        </p:nvSpPr>
        <p:spPr>
          <a:xfrm>
            <a:off x="4943997" y="2737237"/>
            <a:ext cx="2304004" cy="31445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사회 초년생의 경우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개인의 능력보다는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대출 상환 의지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중요하게 생각하기 때문에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하루에 너무 많은 시간을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이용에 할애하는 것은 아닌지 판단하기 위함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평소 습관을 통해 고객 성향을 파악하는데 용이함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6209B9-721F-4ACB-A5BF-A3E790622BF3}"/>
              </a:ext>
            </a:extLst>
          </p:cNvPr>
          <p:cNvSpPr/>
          <p:nvPr/>
        </p:nvSpPr>
        <p:spPr>
          <a:xfrm>
            <a:off x="9695911" y="2737237"/>
            <a:ext cx="2304000" cy="31445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쇼핑과 배달 데이터 등을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활용하여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 성향 파악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94B39C-C253-4E7B-9065-2E6DE7224710}"/>
              </a:ext>
            </a:extLst>
          </p:cNvPr>
          <p:cNvSpPr/>
          <p:nvPr/>
        </p:nvSpPr>
        <p:spPr>
          <a:xfrm>
            <a:off x="7319957" y="2737237"/>
            <a:ext cx="2304000" cy="31445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대출 상환 의지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판단할 수 있는 근거로 활용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CC18E5-1D22-466F-946D-5BE20DE07BD6}"/>
              </a:ext>
            </a:extLst>
          </p:cNvPr>
          <p:cNvSpPr/>
          <p:nvPr/>
        </p:nvSpPr>
        <p:spPr>
          <a:xfrm>
            <a:off x="192088" y="1846880"/>
            <a:ext cx="4679951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외부 변수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7E234-FFF5-4885-BA0F-17F22014CAF6}"/>
              </a:ext>
            </a:extLst>
          </p:cNvPr>
          <p:cNvSpPr/>
          <p:nvPr/>
        </p:nvSpPr>
        <p:spPr>
          <a:xfrm>
            <a:off x="4943997" y="1846880"/>
            <a:ext cx="7055916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내부 변수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2E3968-A321-4BF6-A35A-F4F96FFB4272}"/>
              </a:ext>
            </a:extLst>
          </p:cNvPr>
          <p:cNvSpPr/>
          <p:nvPr/>
        </p:nvSpPr>
        <p:spPr>
          <a:xfrm>
            <a:off x="192089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EEA086-0EFC-402D-AEC4-3BC144CEA4CB}"/>
              </a:ext>
            </a:extLst>
          </p:cNvPr>
          <p:cNvSpPr/>
          <p:nvPr/>
        </p:nvSpPr>
        <p:spPr>
          <a:xfrm>
            <a:off x="2568045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95B39C-8893-43C2-B5F9-22EACCFBD600}"/>
              </a:ext>
            </a:extLst>
          </p:cNvPr>
          <p:cNvSpPr/>
          <p:nvPr/>
        </p:nvSpPr>
        <p:spPr>
          <a:xfrm>
            <a:off x="4944001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065FD6-BD0A-4DC8-AED3-B4C0FC9A425F}"/>
              </a:ext>
            </a:extLst>
          </p:cNvPr>
          <p:cNvSpPr/>
          <p:nvPr/>
        </p:nvSpPr>
        <p:spPr>
          <a:xfrm>
            <a:off x="9695911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 활동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E3F1A-B8A7-4324-B1FC-5B56FB8F8D37}"/>
              </a:ext>
            </a:extLst>
          </p:cNvPr>
          <p:cNvSpPr/>
          <p:nvPr/>
        </p:nvSpPr>
        <p:spPr>
          <a:xfrm>
            <a:off x="7319957" y="2315192"/>
            <a:ext cx="2304000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 활동</a:t>
            </a:r>
          </a:p>
        </p:txBody>
      </p:sp>
    </p:spTree>
    <p:extLst>
      <p:ext uri="{BB962C8B-B14F-4D97-AF65-F5344CB8AC3E}">
        <p14:creationId xmlns:p14="http://schemas.microsoft.com/office/powerpoint/2010/main" val="1463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 변수 설정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선택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탐색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활동을 정리한 것을 바탕으로 실제 독립 변수 목록을 작성하였습니다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변수로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변수로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독립 변수가 만들어졌습니다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시 범부형 변수는 더미화 할 예정입니다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분석에서는 이에 더해 고객의 나이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잔고 등의 변수가 포함될 것입니다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384919" y="1846880"/>
            <a:ext cx="4207181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외부 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544B50-A1C1-4842-829F-ED7D606447BF}"/>
              </a:ext>
            </a:extLst>
          </p:cNvPr>
          <p:cNvSpPr/>
          <p:nvPr/>
        </p:nvSpPr>
        <p:spPr>
          <a:xfrm>
            <a:off x="5656788" y="1846880"/>
            <a:ext cx="6343125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내부 변수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3BA2F-356C-4CBC-A41F-9D5F9DEFA6B1}"/>
              </a:ext>
            </a:extLst>
          </p:cNvPr>
          <p:cNvSpPr/>
          <p:nvPr/>
        </p:nvSpPr>
        <p:spPr>
          <a:xfrm>
            <a:off x="1384920" y="2315192"/>
            <a:ext cx="2071249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C66486-FABF-42D3-8F5F-809020B0F251}"/>
              </a:ext>
            </a:extLst>
          </p:cNvPr>
          <p:cNvSpPr/>
          <p:nvPr/>
        </p:nvSpPr>
        <p:spPr>
          <a:xfrm>
            <a:off x="3520856" y="2315192"/>
            <a:ext cx="2071249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C0041-8D1E-410C-BC86-982ADDB9DCDC}"/>
              </a:ext>
            </a:extLst>
          </p:cNvPr>
          <p:cNvSpPr/>
          <p:nvPr/>
        </p:nvSpPr>
        <p:spPr>
          <a:xfrm>
            <a:off x="1384917" y="2737238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청구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미납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미납 개월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 납부 개월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3A1DF-B9EA-470F-B457-E97594AC73E2}"/>
              </a:ext>
            </a:extLst>
          </p:cNvPr>
          <p:cNvSpPr/>
          <p:nvPr/>
        </p:nvSpPr>
        <p:spPr>
          <a:xfrm>
            <a:off x="3520853" y="2737238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요금제 기본 가격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 기간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스마트폰 수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이용 내역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단말기 할부 금액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7B88F-3A3E-488A-938B-4EA419C5AB11}"/>
              </a:ext>
            </a:extLst>
          </p:cNvPr>
          <p:cNvSpPr/>
          <p:nvPr/>
        </p:nvSpPr>
        <p:spPr>
          <a:xfrm>
            <a:off x="5656792" y="2315192"/>
            <a:ext cx="2071249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746F5D-8BC4-478D-9C55-C540962DEED0}"/>
              </a:ext>
            </a:extLst>
          </p:cNvPr>
          <p:cNvSpPr/>
          <p:nvPr/>
        </p:nvSpPr>
        <p:spPr>
          <a:xfrm>
            <a:off x="5656789" y="2737238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이용 시간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장르 별 이용 시간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과금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과금 빈도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6209B9-721F-4ACB-A5BF-A3E790622BF3}"/>
              </a:ext>
            </a:extLst>
          </p:cNvPr>
          <p:cNvSpPr/>
          <p:nvPr/>
        </p:nvSpPr>
        <p:spPr>
          <a:xfrm>
            <a:off x="9928662" y="2737238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쇼핑 사용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배달 음식 사용 금액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소액 결제 금액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9A98F0-6EC3-4992-BCF3-B64FA96AB07D}"/>
              </a:ext>
            </a:extLst>
          </p:cNvPr>
          <p:cNvSpPr/>
          <p:nvPr/>
        </p:nvSpPr>
        <p:spPr>
          <a:xfrm>
            <a:off x="9928662" y="2315192"/>
            <a:ext cx="2071249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 활동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94B39C-C253-4E7B-9065-2E6DE7224710}"/>
              </a:ext>
            </a:extLst>
          </p:cNvPr>
          <p:cNvSpPr/>
          <p:nvPr/>
        </p:nvSpPr>
        <p:spPr>
          <a:xfrm>
            <a:off x="7792725" y="2737238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스마트폰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 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 데이터 기반</a:t>
            </a:r>
            <a:br>
              <a:rPr lang="en-US" altLang="ko-KR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i="1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내∙외부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 시간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중 교육 및</a:t>
            </a:r>
            <a:b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 활동 빈도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0C7810-4AB6-46F5-BD91-6BA1401659DC}"/>
              </a:ext>
            </a:extLst>
          </p:cNvPr>
          <p:cNvSpPr/>
          <p:nvPr/>
        </p:nvSpPr>
        <p:spPr>
          <a:xfrm>
            <a:off x="7792728" y="2315192"/>
            <a:ext cx="2071249" cy="314096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 활동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4555D8-D6A7-49C5-A62F-E64E9FA9664A}"/>
              </a:ext>
            </a:extLst>
          </p:cNvPr>
          <p:cNvSpPr/>
          <p:nvPr/>
        </p:nvSpPr>
        <p:spPr>
          <a:xfrm>
            <a:off x="192088" y="2737237"/>
            <a:ext cx="1128145" cy="1541799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F16D57-136D-4355-8757-5BC4EAF088EB}"/>
              </a:ext>
            </a:extLst>
          </p:cNvPr>
          <p:cNvSpPr/>
          <p:nvPr/>
        </p:nvSpPr>
        <p:spPr>
          <a:xfrm>
            <a:off x="192088" y="4339943"/>
            <a:ext cx="1128145" cy="1541799"/>
          </a:xfrm>
          <a:prstGeom prst="rect">
            <a:avLst/>
          </a:prstGeom>
          <a:solidFill>
            <a:srgbClr val="3ACC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변수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483794-64B9-48F8-907E-83AFB047F7C5}"/>
              </a:ext>
            </a:extLst>
          </p:cNvPr>
          <p:cNvSpPr/>
          <p:nvPr/>
        </p:nvSpPr>
        <p:spPr>
          <a:xfrm>
            <a:off x="1384917" y="4339943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 방법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17033A-E029-4687-AAA1-538816D8F855}"/>
              </a:ext>
            </a:extLst>
          </p:cNvPr>
          <p:cNvSpPr/>
          <p:nvPr/>
        </p:nvSpPr>
        <p:spPr>
          <a:xfrm>
            <a:off x="3520853" y="4339943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통신사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9B9F61-D88B-4D72-B380-AF39B88FC178}"/>
              </a:ext>
            </a:extLst>
          </p:cNvPr>
          <p:cNvSpPr/>
          <p:nvPr/>
        </p:nvSpPr>
        <p:spPr>
          <a:xfrm>
            <a:off x="5656789" y="4339943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종류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시간대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기기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15F703-4212-41D5-AB0D-5C4404A84B4F}"/>
              </a:ext>
            </a:extLst>
          </p:cNvPr>
          <p:cNvSpPr/>
          <p:nvPr/>
        </p:nvSpPr>
        <p:spPr>
          <a:xfrm>
            <a:off x="9928662" y="4339943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쇼핑 물품 종류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배달 음식 종류</a:t>
            </a:r>
            <a:endParaRPr lang="en-US" altLang="ko-KR" sz="1400" b="1" i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소액 결제 종류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7CA38D-C498-45B1-B892-402534FC88C2}"/>
              </a:ext>
            </a:extLst>
          </p:cNvPr>
          <p:cNvSpPr/>
          <p:nvPr/>
        </p:nvSpPr>
        <p:spPr>
          <a:xfrm>
            <a:off x="7792725" y="4339943"/>
            <a:ext cx="2071249" cy="154179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 종류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관리 어플리케이션 활용 여부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1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선택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탐색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T-Test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신경망의 변수 중요도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Stepwise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AIC, BIC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최소화의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방법을 진행하였습니다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2BD86-3150-4C36-9598-E82923A5008B}"/>
              </a:ext>
            </a:extLst>
          </p:cNvPr>
          <p:cNvSpPr/>
          <p:nvPr/>
        </p:nvSpPr>
        <p:spPr>
          <a:xfrm>
            <a:off x="192089" y="1846880"/>
            <a:ext cx="3746508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T-Test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E7A7FD-F321-4F1E-B72B-3655794CF123}"/>
              </a:ext>
            </a:extLst>
          </p:cNvPr>
          <p:cNvSpPr/>
          <p:nvPr/>
        </p:nvSpPr>
        <p:spPr>
          <a:xfrm>
            <a:off x="4222746" y="1846880"/>
            <a:ext cx="3746508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AB3FB-0D80-4BCD-82B3-E66D8019DEB2}"/>
              </a:ext>
            </a:extLst>
          </p:cNvPr>
          <p:cNvSpPr/>
          <p:nvPr/>
        </p:nvSpPr>
        <p:spPr>
          <a:xfrm>
            <a:off x="192089" y="22612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독립 변수의 경우 활용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E53417-8371-4EF0-8B40-664DEB04C978}"/>
              </a:ext>
            </a:extLst>
          </p:cNvPr>
          <p:cNvSpPr/>
          <p:nvPr/>
        </p:nvSpPr>
        <p:spPr>
          <a:xfrm>
            <a:off x="4222746" y="22612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 신경망은 랜덤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포레스트와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같이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대한 분포를 가정하지 않아 활용도가 높음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86787-E793-4B33-938E-1D4652629092}"/>
              </a:ext>
            </a:extLst>
          </p:cNvPr>
          <p:cNvSpPr/>
          <p:nvPr/>
        </p:nvSpPr>
        <p:spPr>
          <a:xfrm>
            <a:off x="192089" y="304456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0.05~0.1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수준으로 하여 종속 변수와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평균 차이가 나는 변수를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E4A949-5915-426A-8363-3C22DBDB7CF6}"/>
              </a:ext>
            </a:extLst>
          </p:cNvPr>
          <p:cNvSpPr/>
          <p:nvPr/>
        </p:nvSpPr>
        <p:spPr>
          <a:xfrm>
            <a:off x="4222746" y="304456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간결한 모형을 위해 중복되는 변수를 제거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B8688-6C1A-42A3-A23E-04E2C61FB9A6}"/>
              </a:ext>
            </a:extLst>
          </p:cNvPr>
          <p:cNvSpPr/>
          <p:nvPr/>
        </p:nvSpPr>
        <p:spPr>
          <a:xfrm>
            <a:off x="8253405" y="1846880"/>
            <a:ext cx="3746508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Stepwise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94C716-2699-42F1-8F0D-8B4BFF056268}"/>
              </a:ext>
            </a:extLst>
          </p:cNvPr>
          <p:cNvSpPr/>
          <p:nvPr/>
        </p:nvSpPr>
        <p:spPr>
          <a:xfrm>
            <a:off x="8253405" y="22612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변수를 포함하는 것을 시작으로 기준 통계치를 개선시키는 방향으로 변수 선택을 진행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237FD1-D613-4FFC-AF30-5CE701E3BE39}"/>
              </a:ext>
            </a:extLst>
          </p:cNvPr>
          <p:cNvSpPr/>
          <p:nvPr/>
        </p:nvSpPr>
        <p:spPr>
          <a:xfrm>
            <a:off x="8253405" y="304456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 간결화를 위해 기준 통계치는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활용하여 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변수 개수에 </a:t>
            </a:r>
            <a:r>
              <a:rPr lang="ko-KR" altLang="en-US" sz="1400" b="1" i="1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패널티를</a:t>
            </a:r>
            <a:r>
              <a:rPr lang="ko-KR" altLang="en-US" sz="1400" b="1" i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주었음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834310-87C6-45DF-89CF-CC889B343C2F}"/>
              </a:ext>
            </a:extLst>
          </p:cNvPr>
          <p:cNvSpPr/>
          <p:nvPr/>
        </p:nvSpPr>
        <p:spPr>
          <a:xfrm>
            <a:off x="192089" y="4611266"/>
            <a:ext cx="1796509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등분산인 변수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113E54-2B90-4F8A-AAC3-2A9C8C1069F4}"/>
              </a:ext>
            </a:extLst>
          </p:cNvPr>
          <p:cNvSpPr/>
          <p:nvPr/>
        </p:nvSpPr>
        <p:spPr>
          <a:xfrm>
            <a:off x="2142088" y="4611266"/>
            <a:ext cx="1796509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이분산인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2F4FE-6EC1-42C8-AF70-EED141ED1EFD}"/>
              </a:ext>
            </a:extLst>
          </p:cNvPr>
          <p:cNvSpPr/>
          <p:nvPr/>
        </p:nvSpPr>
        <p:spPr>
          <a:xfrm>
            <a:off x="192089" y="5394615"/>
            <a:ext cx="1796509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Student’s T-Test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641761-A648-4C34-8757-D1F59A75AFD5}"/>
              </a:ext>
            </a:extLst>
          </p:cNvPr>
          <p:cNvSpPr/>
          <p:nvPr/>
        </p:nvSpPr>
        <p:spPr>
          <a:xfrm>
            <a:off x="2142088" y="5394615"/>
            <a:ext cx="1796509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Welch’s T-Test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BB780B-776D-4F1E-922D-4DF46828AAC9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090344" y="5231919"/>
            <a:ext cx="0" cy="16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62DB118-A588-4F1F-9400-73CD2BBF6693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6096000" y="3665219"/>
            <a:ext cx="0" cy="16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26B0A-0B3C-45AC-A2A8-7ED5A156F981}"/>
              </a:ext>
            </a:extLst>
          </p:cNvPr>
          <p:cNvSpPr/>
          <p:nvPr/>
        </p:nvSpPr>
        <p:spPr>
          <a:xfrm>
            <a:off x="192089" y="38279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독립성은 공분산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Kolmogorov-Smirnov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검정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A5D61E-2206-4781-8E9B-3916E10F16AC}"/>
              </a:ext>
            </a:extLst>
          </p:cNvPr>
          <p:cNvSpPr/>
          <p:nvPr/>
        </p:nvSpPr>
        <p:spPr>
          <a:xfrm>
            <a:off x="4222746" y="38279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임의의 변수를 선택하여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번의 신경망 구현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F7563E-B0BE-475A-BD87-06E19EF35B31}"/>
              </a:ext>
            </a:extLst>
          </p:cNvPr>
          <p:cNvSpPr/>
          <p:nvPr/>
        </p:nvSpPr>
        <p:spPr>
          <a:xfrm>
            <a:off x="4222746" y="461126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신경망에서 중요도를 기반으로 변수를 제거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FB268-E88D-404C-97F0-AAEEDFC2E2CF}"/>
              </a:ext>
            </a:extLst>
          </p:cNvPr>
          <p:cNvSpPr/>
          <p:nvPr/>
        </p:nvSpPr>
        <p:spPr>
          <a:xfrm>
            <a:off x="4222746" y="5394615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해석에 용이하지 않은 변수 제거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841D592-64AB-45F9-B603-6249B71E07F4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096000" y="4448569"/>
            <a:ext cx="0" cy="16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C1ACD5-9FFB-42B3-BC4E-538C6EA0B67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231919"/>
            <a:ext cx="0" cy="16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1F16F2-71EB-401C-92EF-0426C9E7D8B9}"/>
              </a:ext>
            </a:extLst>
          </p:cNvPr>
          <p:cNvSpPr/>
          <p:nvPr/>
        </p:nvSpPr>
        <p:spPr>
          <a:xfrm>
            <a:off x="8253405" y="382791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변수 개수에 더 민감하여 더 적은 변수를 선택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18BC9B-8E26-4859-8A54-CF380C36BAC7}"/>
              </a:ext>
            </a:extLst>
          </p:cNvPr>
          <p:cNvSpPr/>
          <p:nvPr/>
        </p:nvSpPr>
        <p:spPr>
          <a:xfrm>
            <a:off x="8253405" y="4611266"/>
            <a:ext cx="3746508" cy="6206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개수와 우도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(Likelihood)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최적점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도출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6B37D6-9595-4602-AC96-1FC0769330B5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0343" y="5231919"/>
            <a:ext cx="0" cy="16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C479D-E0DB-45D0-9A57-129C3068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F846CD-561D-4AB0-BB9A-9AE8262ABE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F6CD0-45B4-4EB9-BA86-B307CF49B218}"/>
              </a:ext>
            </a:extLst>
          </p:cNvPr>
          <p:cNvSpPr/>
          <p:nvPr/>
        </p:nvSpPr>
        <p:spPr>
          <a:xfrm>
            <a:off x="192088" y="409038"/>
            <a:ext cx="9315896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 변수 설정 및 데이터 샘플링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7CFC6-E6C4-419F-B1E7-9006F292AD1B}"/>
              </a:ext>
            </a:extLst>
          </p:cNvPr>
          <p:cNvSpPr/>
          <p:nvPr/>
        </p:nvSpPr>
        <p:spPr>
          <a:xfrm>
            <a:off x="6167439" y="409038"/>
            <a:ext cx="5832473" cy="58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선택 </a:t>
            </a: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탐색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96EC45-FAA2-475B-ACAA-10391B760A08}"/>
              </a:ext>
            </a:extLst>
          </p:cNvPr>
          <p:cNvSpPr/>
          <p:nvPr/>
        </p:nvSpPr>
        <p:spPr>
          <a:xfrm>
            <a:off x="192088" y="1100968"/>
            <a:ext cx="11807824" cy="69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 변수는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내 장기 연체가 발생하는지 여부입니다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실제로 장기 연체가 발생하는 경우는 소수이기 때문에 데이터의 비대칭 가능성이 있어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Under Sampling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방법 중 하나인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ENN, Over Sampling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기법으로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SMOTE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GAN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활용하였습니다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AEAB73-2DD3-4B32-BA43-29C3F56089DA}"/>
              </a:ext>
            </a:extLst>
          </p:cNvPr>
          <p:cNvGrpSpPr/>
          <p:nvPr/>
        </p:nvGrpSpPr>
        <p:grpSpPr>
          <a:xfrm>
            <a:off x="192089" y="2716815"/>
            <a:ext cx="11807822" cy="2596223"/>
            <a:chOff x="192089" y="1846880"/>
            <a:chExt cx="11807822" cy="259622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22BD86-3150-4C36-9598-E82923A5008B}"/>
                </a:ext>
              </a:extLst>
            </p:cNvPr>
            <p:cNvSpPr/>
            <p:nvPr/>
          </p:nvSpPr>
          <p:spPr>
            <a:xfrm>
              <a:off x="192089" y="1846880"/>
              <a:ext cx="3746508" cy="360362"/>
            </a:xfrm>
            <a:prstGeom prst="rect">
              <a:avLst/>
            </a:prstGeom>
            <a:solidFill>
              <a:srgbClr val="17808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ENN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E7A7FD-F321-4F1E-B72B-3655794CF123}"/>
                </a:ext>
              </a:extLst>
            </p:cNvPr>
            <p:cNvSpPr/>
            <p:nvPr/>
          </p:nvSpPr>
          <p:spPr>
            <a:xfrm>
              <a:off x="4222746" y="1846880"/>
              <a:ext cx="3746508" cy="360362"/>
            </a:xfrm>
            <a:prstGeom prst="rect">
              <a:avLst/>
            </a:prstGeom>
            <a:solidFill>
              <a:srgbClr val="17808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SMOTE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8E304B-1DAA-4F6F-8467-82A8ADD62471}"/>
                </a:ext>
              </a:extLst>
            </p:cNvPr>
            <p:cNvSpPr/>
            <p:nvPr/>
          </p:nvSpPr>
          <p:spPr>
            <a:xfrm>
              <a:off x="8253403" y="1846880"/>
              <a:ext cx="3746508" cy="360362"/>
            </a:xfrm>
            <a:prstGeom prst="rect">
              <a:avLst/>
            </a:prstGeom>
            <a:solidFill>
              <a:srgbClr val="17808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GAN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C40E460-8A04-4045-ACF1-9DDB6D5C865A}"/>
                </a:ext>
              </a:extLst>
            </p:cNvPr>
            <p:cNvSpPr/>
            <p:nvPr/>
          </p:nvSpPr>
          <p:spPr>
            <a:xfrm>
              <a:off x="192089" y="2353365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불량 데이터와 가까운 우량 신용 데이터를 삭제하여 불량 신용 데이터와 </a:t>
              </a: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1:1</a:t>
              </a:r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만드는 기법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9C7C36-CEB7-4582-BCAD-CE2A3DE05A5F}"/>
                </a:ext>
              </a:extLst>
            </p:cNvPr>
            <p:cNvSpPr/>
            <p:nvPr/>
          </p:nvSpPr>
          <p:spPr>
            <a:xfrm>
              <a:off x="4222746" y="2353365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불량 신용 데이터를 중심으로 최근접 이웃을 합성하여 새로운 관측치를 생성하는 기법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69AF87-8AA7-482D-88E5-AD3109C98ABC}"/>
                </a:ext>
              </a:extLst>
            </p:cNvPr>
            <p:cNvSpPr/>
            <p:nvPr/>
          </p:nvSpPr>
          <p:spPr>
            <a:xfrm>
              <a:off x="8253403" y="2353365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데이터를 생성하는 딥러닝 기법으로 학습을 통해 진짜와 유사한 데이터를 만들어내는 기법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86400C-6836-404E-8D5A-50DC8346E521}"/>
                </a:ext>
              </a:extLst>
            </p:cNvPr>
            <p:cNvSpPr/>
            <p:nvPr/>
          </p:nvSpPr>
          <p:spPr>
            <a:xfrm>
              <a:off x="192089" y="3087907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오버 샘플링 기법에 비해 안정성이 있지만 정보 손실이라는 단점이 존재함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55667A-4DFF-4D07-8056-905050589B10}"/>
                </a:ext>
              </a:extLst>
            </p:cNvPr>
            <p:cNvSpPr/>
            <p:nvPr/>
          </p:nvSpPr>
          <p:spPr>
            <a:xfrm>
              <a:off x="4222746" y="3087907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손실의 문제가 없으며 실제 고객 데이터 수가 부족할 경우 활용도가 높음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7D25E2-095D-4A72-AC9A-A8D20ED3A308}"/>
                </a:ext>
              </a:extLst>
            </p:cNvPr>
            <p:cNvSpPr/>
            <p:nvPr/>
          </p:nvSpPr>
          <p:spPr>
            <a:xfrm>
              <a:off x="8253403" y="3087907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성능이 좋은 편이나 학습이 불안정하다는 단점이 있음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5CBA23-0E1B-4FE7-8F4E-049C98A9A86F}"/>
                </a:ext>
              </a:extLst>
            </p:cNvPr>
            <p:cNvSpPr/>
            <p:nvPr/>
          </p:nvSpPr>
          <p:spPr>
            <a:xfrm>
              <a:off x="192089" y="3822450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손실은 특히 큰 데이터 세트에서 성능이 좋은 신경망 모델에서 안 좋게 작용할 것으로 보임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F0ADFF-EDED-400E-9048-F0A319DFF3FA}"/>
                </a:ext>
              </a:extLst>
            </p:cNvPr>
            <p:cNvSpPr/>
            <p:nvPr/>
          </p:nvSpPr>
          <p:spPr>
            <a:xfrm>
              <a:off x="4222746" y="3822450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손실이 없는 이유로</a:t>
              </a:r>
              <a:r>
                <a:rPr lang="en-US" altLang="ko-KR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신경망 모델에서 더 좋은 성능을 보임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29CF82-3439-42A6-B158-5E3BC4111A52}"/>
                </a:ext>
              </a:extLst>
            </p:cNvPr>
            <p:cNvSpPr/>
            <p:nvPr/>
          </p:nvSpPr>
          <p:spPr>
            <a:xfrm>
              <a:off x="8253403" y="3822450"/>
              <a:ext cx="3746508" cy="6206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u="sng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다른 샘플링 기법들에 비해 대체적으로 좋은 성능을 보임</a:t>
              </a:r>
            </a:p>
          </p:txBody>
        </p:sp>
      </p:grp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617014E-260D-4DE4-8964-AF6A6E51BA21}"/>
              </a:ext>
            </a:extLst>
          </p:cNvPr>
          <p:cNvSpPr/>
          <p:nvPr/>
        </p:nvSpPr>
        <p:spPr>
          <a:xfrm>
            <a:off x="192088" y="5436162"/>
            <a:ext cx="11807823" cy="263325"/>
          </a:xfrm>
          <a:prstGeom prst="downArrow">
            <a:avLst>
              <a:gd name="adj1" fmla="val 48979"/>
              <a:gd name="adj2" fmla="val 100000"/>
            </a:avLst>
          </a:prstGeom>
          <a:gradFill>
            <a:gsLst>
              <a:gs pos="0">
                <a:schemeClr val="bg1"/>
              </a:gs>
              <a:gs pos="6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390B73-9660-4569-8C6E-5FD4DAA37D7D}"/>
              </a:ext>
            </a:extLst>
          </p:cNvPr>
          <p:cNvSpPr/>
          <p:nvPr/>
        </p:nvSpPr>
        <p:spPr>
          <a:xfrm>
            <a:off x="192089" y="5822611"/>
            <a:ext cx="11807822" cy="365125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세트의 크기와 내용이 모두 </a:t>
            </a:r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종류의 분석 데이터 도출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FB24564-1F08-45D0-B142-3546B4A0C9BE}"/>
              </a:ext>
            </a:extLst>
          </p:cNvPr>
          <p:cNvSpPr/>
          <p:nvPr/>
        </p:nvSpPr>
        <p:spPr>
          <a:xfrm>
            <a:off x="192088" y="2330366"/>
            <a:ext cx="11807823" cy="263325"/>
          </a:xfrm>
          <a:prstGeom prst="downArrow">
            <a:avLst>
              <a:gd name="adj1" fmla="val 48979"/>
              <a:gd name="adj2" fmla="val 100000"/>
            </a:avLst>
          </a:prstGeom>
          <a:gradFill>
            <a:gsLst>
              <a:gs pos="0">
                <a:schemeClr val="bg1"/>
              </a:gs>
              <a:gs pos="6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0B9EC-82C8-4709-8B22-ADA5726C4BB4}"/>
              </a:ext>
            </a:extLst>
          </p:cNvPr>
          <p:cNvSpPr/>
          <p:nvPr/>
        </p:nvSpPr>
        <p:spPr>
          <a:xfrm>
            <a:off x="192088" y="1846880"/>
            <a:ext cx="11807824" cy="360362"/>
          </a:xfrm>
          <a:prstGeom prst="rect">
            <a:avLst/>
          </a:prstGeom>
          <a:solidFill>
            <a:srgbClr val="1780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 변수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내에 채무 불이행 및 장기 연체가 발생하는지 여부</a:t>
            </a:r>
          </a:p>
        </p:txBody>
      </p:sp>
    </p:spTree>
    <p:extLst>
      <p:ext uri="{BB962C8B-B14F-4D97-AF65-F5344CB8AC3E}">
        <p14:creationId xmlns:p14="http://schemas.microsoft.com/office/powerpoint/2010/main" val="3783606187"/>
      </p:ext>
    </p:extLst>
  </p:cSld>
  <p:clrMapOvr>
    <a:masterClrMapping/>
  </p:clrMapOvr>
</p:sld>
</file>

<file path=ppt/theme/theme1.xml><?xml version="1.0" encoding="utf-8"?>
<a:theme xmlns:a="http://schemas.openxmlformats.org/drawingml/2006/main" name="시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장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1922</Words>
  <Application>Microsoft Office PowerPoint</Application>
  <PresentationFormat>와이드스크린</PresentationFormat>
  <Paragraphs>300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08서울남산체 B</vt:lpstr>
      <vt:lpstr>나눔고딕</vt:lpstr>
      <vt:lpstr>맑은 고딕</vt:lpstr>
      <vt:lpstr>Arial</vt:lpstr>
      <vt:lpstr>시작</vt:lpstr>
      <vt:lpstr>목차</vt:lpstr>
      <vt:lpstr>간지</vt:lpstr>
      <vt:lpstr>장표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 oh</dc:creator>
  <cp:lastModifiedBy>jinha oh</cp:lastModifiedBy>
  <cp:revision>1443</cp:revision>
  <dcterms:created xsi:type="dcterms:W3CDTF">2020-03-29T14:38:23Z</dcterms:created>
  <dcterms:modified xsi:type="dcterms:W3CDTF">2020-08-19T14:54:43Z</dcterms:modified>
</cp:coreProperties>
</file>