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9" r:id="rId3"/>
    <p:sldId id="273" r:id="rId4"/>
    <p:sldId id="257" r:id="rId5"/>
    <p:sldId id="276" r:id="rId6"/>
    <p:sldId id="277" r:id="rId7"/>
    <p:sldId id="258" r:id="rId8"/>
    <p:sldId id="263" r:id="rId9"/>
    <p:sldId id="260" r:id="rId10"/>
    <p:sldId id="261" r:id="rId11"/>
    <p:sldId id="262" r:id="rId12"/>
    <p:sldId id="264" r:id="rId13"/>
    <p:sldId id="272" r:id="rId14"/>
    <p:sldId id="274" r:id="rId15"/>
    <p:sldId id="268" r:id="rId16"/>
    <p:sldId id="275" r:id="rId17"/>
    <p:sldId id="265" r:id="rId18"/>
    <p:sldId id="266" r:id="rId19"/>
    <p:sldId id="26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6" autoAdjust="0"/>
    <p:restoredTop sz="95401" autoAdjust="0"/>
  </p:normalViewPr>
  <p:slideViewPr>
    <p:cSldViewPr snapToGrid="0">
      <p:cViewPr varScale="1">
        <p:scale>
          <a:sx n="90" d="100"/>
          <a:sy n="90" d="100"/>
        </p:scale>
        <p:origin x="4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aws.amazon.com/elasticbeanstalk/latest/dg/using-features-managing-env-tier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elasticbeanstalk/latest/dg/create_deploy_NET.html" TargetMode="External"/><Relationship Id="rId2" Type="http://schemas.openxmlformats.org/officeDocument/2006/relationships/hyperlink" Target="https://aws.amazon.com/blogs/aws/aws-beanstalk-eclipse-integration/" TargetMode="External"/><Relationship Id="rId1" Type="http://schemas.openxmlformats.org/officeDocument/2006/relationships/slideLayout" Target="../slideLayouts/slideLayout2.xml"/><Relationship Id="rId4" Type="http://schemas.openxmlformats.org/officeDocument/2006/relationships/hyperlink" Target="https://docs.aws.amazon.com/elasticbeanstalk/latest/dg/tutorial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ws.amazon.com/getting-started/tutorials/deploy-app-command-line-elastic-beanstal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elasticbeanstalk/faq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Elastic Beanstalk | Automatic Development</a:t>
            </a:r>
          </a:p>
        </p:txBody>
      </p:sp>
      <p:pic>
        <p:nvPicPr>
          <p:cNvPr id="1026" name="Picture 2" descr="Image result for aws elastic beanstal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0364" y="2181225"/>
            <a:ext cx="5231271"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0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developers should use elastic beanstalk</a:t>
            </a:r>
          </a:p>
        </p:txBody>
      </p:sp>
      <p:sp>
        <p:nvSpPr>
          <p:cNvPr id="3" name="Content Placeholder 2"/>
          <p:cNvSpPr>
            <a:spLocks noGrp="1"/>
          </p:cNvSpPr>
          <p:nvPr>
            <p:ph idx="1"/>
          </p:nvPr>
        </p:nvSpPr>
        <p:spPr>
          <a:xfrm>
            <a:off x="581192" y="2180496"/>
            <a:ext cx="11029615" cy="3486657"/>
          </a:xfrm>
        </p:spPr>
        <p:txBody>
          <a:bodyPr>
            <a:normAutofit/>
          </a:bodyPr>
          <a:lstStyle/>
          <a:p>
            <a:r>
              <a:rPr lang="en-US" dirty="0"/>
              <a:t>Administrator access on your environment</a:t>
            </a:r>
          </a:p>
          <a:p>
            <a:r>
              <a:rPr lang="en-US" dirty="0"/>
              <a:t>Control everything in one place</a:t>
            </a:r>
          </a:p>
          <a:p>
            <a:r>
              <a:rPr lang="en-US" dirty="0"/>
              <a:t>Quicker less complicated deployment</a:t>
            </a:r>
          </a:p>
          <a:p>
            <a:r>
              <a:rPr lang="en-US" dirty="0"/>
              <a:t>Run services side by side with other EC2 instances</a:t>
            </a:r>
          </a:p>
          <a:p>
            <a:r>
              <a:rPr lang="en-US" dirty="0"/>
              <a:t>Ability to use Custom AMIs</a:t>
            </a:r>
          </a:p>
          <a:p>
            <a:r>
              <a:rPr lang="en-US" dirty="0"/>
              <a:t>Easy troubleshooting and log file rotation</a:t>
            </a:r>
          </a:p>
        </p:txBody>
      </p:sp>
    </p:spTree>
    <p:extLst>
      <p:ext uri="{BB962C8B-B14F-4D97-AF65-F5344CB8AC3E}">
        <p14:creationId xmlns:p14="http://schemas.microsoft.com/office/powerpoint/2010/main" val="55471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architecture</a:t>
            </a:r>
          </a:p>
        </p:txBody>
      </p:sp>
      <p:pic>
        <p:nvPicPr>
          <p:cNvPr id="4" name="Content Placeholder 3"/>
          <p:cNvPicPr>
            <a:picLocks noGrp="1" noChangeAspect="1"/>
          </p:cNvPicPr>
          <p:nvPr>
            <p:ph idx="1"/>
          </p:nvPr>
        </p:nvPicPr>
        <p:blipFill>
          <a:blip r:embed="rId2"/>
          <a:stretch>
            <a:fillRect/>
          </a:stretch>
        </p:blipFill>
        <p:spPr>
          <a:xfrm>
            <a:off x="1592826" y="2315103"/>
            <a:ext cx="7291541" cy="3632978"/>
          </a:xfrm>
          <a:prstGeom prst="rect">
            <a:avLst/>
          </a:prstGeom>
        </p:spPr>
      </p:pic>
    </p:spTree>
    <p:extLst>
      <p:ext uri="{BB962C8B-B14F-4D97-AF65-F5344CB8AC3E}">
        <p14:creationId xmlns:p14="http://schemas.microsoft.com/office/powerpoint/2010/main" val="428383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stretch>
            <a:fillRect/>
          </a:stretch>
        </p:blipFill>
        <p:spPr>
          <a:xfrm>
            <a:off x="2064775" y="2624289"/>
            <a:ext cx="7523828" cy="3229926"/>
          </a:xfrm>
          <a:prstGeom prst="rect">
            <a:avLst/>
          </a:prstGeom>
        </p:spPr>
      </p:pic>
    </p:spTree>
    <p:extLst>
      <p:ext uri="{BB962C8B-B14F-4D97-AF65-F5344CB8AC3E}">
        <p14:creationId xmlns:p14="http://schemas.microsoft.com/office/powerpoint/2010/main" val="117423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Vs Worker</a:t>
            </a:r>
          </a:p>
        </p:txBody>
      </p:sp>
      <p:sp>
        <p:nvSpPr>
          <p:cNvPr id="3" name="Content Placeholder 2"/>
          <p:cNvSpPr>
            <a:spLocks noGrp="1"/>
          </p:cNvSpPr>
          <p:nvPr>
            <p:ph idx="1"/>
          </p:nvPr>
        </p:nvSpPr>
        <p:spPr/>
        <p:txBody>
          <a:bodyPr/>
          <a:lstStyle/>
          <a:p>
            <a:r>
              <a:rPr lang="en-US" dirty="0"/>
              <a:t>Worker handles tasks which are time intensive or resource intensive </a:t>
            </a:r>
          </a:p>
          <a:p>
            <a:r>
              <a:rPr lang="en-US" dirty="0"/>
              <a:t>Worker frequently used for background tasks</a:t>
            </a:r>
          </a:p>
          <a:p>
            <a:r>
              <a:rPr lang="en-US" dirty="0"/>
              <a:t>Worker avoids spending too much time on single request and can make your web server more responsive</a:t>
            </a:r>
          </a:p>
          <a:p>
            <a:r>
              <a:rPr lang="en-US" dirty="0"/>
              <a:t>Worker and web communicate via SQS queue</a:t>
            </a:r>
          </a:p>
          <a:p>
            <a:pPr marL="0" indent="0">
              <a:buNone/>
            </a:pPr>
            <a:endParaRPr lang="en-US" dirty="0"/>
          </a:p>
          <a:p>
            <a:r>
              <a:rPr lang="en-US" dirty="0">
                <a:hlinkClick r:id="rId2"/>
              </a:rPr>
              <a:t>https://docs.aws.amazon.com/elasticbeanstalk/latest/dg/using-features-managing-env-tiers.html</a:t>
            </a:r>
            <a:endParaRPr lang="en-US" dirty="0"/>
          </a:p>
          <a:p>
            <a:endParaRPr lang="en-US" dirty="0"/>
          </a:p>
        </p:txBody>
      </p:sp>
      <p:pic>
        <p:nvPicPr>
          <p:cNvPr id="4" name="Picture 3"/>
          <p:cNvPicPr>
            <a:picLocks noChangeAspect="1"/>
          </p:cNvPicPr>
          <p:nvPr/>
        </p:nvPicPr>
        <p:blipFill>
          <a:blip r:embed="rId3"/>
          <a:stretch>
            <a:fillRect/>
          </a:stretch>
        </p:blipFill>
        <p:spPr>
          <a:xfrm>
            <a:off x="1005818" y="4306418"/>
            <a:ext cx="9942857" cy="3104762"/>
          </a:xfrm>
          <a:prstGeom prst="rect">
            <a:avLst/>
          </a:prstGeom>
        </p:spPr>
      </p:pic>
    </p:spTree>
    <p:extLst>
      <p:ext uri="{BB962C8B-B14F-4D97-AF65-F5344CB8AC3E}">
        <p14:creationId xmlns:p14="http://schemas.microsoft.com/office/powerpoint/2010/main" val="121824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Health</a:t>
            </a:r>
          </a:p>
        </p:txBody>
      </p:sp>
      <p:sp>
        <p:nvSpPr>
          <p:cNvPr id="3" name="Content Placeholder 2"/>
          <p:cNvSpPr>
            <a:spLocks noGrp="1"/>
          </p:cNvSpPr>
          <p:nvPr>
            <p:ph idx="1"/>
          </p:nvPr>
        </p:nvSpPr>
        <p:spPr/>
        <p:txBody>
          <a:bodyPr/>
          <a:lstStyle/>
          <a:p>
            <a:r>
              <a:rPr lang="en-US" dirty="0"/>
              <a:t>Environment is being Created\updated</a:t>
            </a:r>
          </a:p>
          <a:p>
            <a:r>
              <a:rPr lang="en-US" dirty="0">
                <a:solidFill>
                  <a:srgbClr val="00B050"/>
                </a:solidFill>
              </a:rPr>
              <a:t>Passed recent health check</a:t>
            </a:r>
          </a:p>
          <a:p>
            <a:r>
              <a:rPr lang="en-US" dirty="0">
                <a:solidFill>
                  <a:srgbClr val="FFFF00"/>
                </a:solidFill>
              </a:rPr>
              <a:t>Failed one or two checks</a:t>
            </a:r>
          </a:p>
          <a:p>
            <a:r>
              <a:rPr lang="en-US" dirty="0">
                <a:solidFill>
                  <a:srgbClr val="FF0000"/>
                </a:solidFill>
              </a:rPr>
              <a:t>Failed three or more check</a:t>
            </a:r>
          </a:p>
        </p:txBody>
      </p:sp>
    </p:spTree>
    <p:extLst>
      <p:ext uri="{BB962C8B-B14F-4D97-AF65-F5344CB8AC3E}">
        <p14:creationId xmlns:p14="http://schemas.microsoft.com/office/powerpoint/2010/main" val="172518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the hood </a:t>
            </a:r>
            <a:r>
              <a:rPr lang="en-US" dirty="0" err="1"/>
              <a:t>cloudformation</a:t>
            </a:r>
            <a:endParaRPr lang="en-US" dirty="0"/>
          </a:p>
        </p:txBody>
      </p:sp>
      <p:sp>
        <p:nvSpPr>
          <p:cNvPr id="3" name="Content Placeholder 2"/>
          <p:cNvSpPr>
            <a:spLocks noGrp="1"/>
          </p:cNvSpPr>
          <p:nvPr>
            <p:ph idx="1"/>
          </p:nvPr>
        </p:nvSpPr>
        <p:spPr/>
        <p:txBody>
          <a:bodyPr/>
          <a:lstStyle/>
          <a:p>
            <a:r>
              <a:rPr lang="en-US" dirty="0"/>
              <a:t>Template in .</a:t>
            </a:r>
            <a:r>
              <a:rPr lang="en-US" dirty="0" err="1"/>
              <a:t>json</a:t>
            </a:r>
            <a:r>
              <a:rPr lang="en-US" dirty="0"/>
              <a:t> to </a:t>
            </a:r>
            <a:r>
              <a:rPr lang="en-US" dirty="0" err="1"/>
              <a:t>yaml</a:t>
            </a:r>
            <a:r>
              <a:rPr lang="en-US" dirty="0"/>
              <a:t> </a:t>
            </a:r>
          </a:p>
          <a:p>
            <a:r>
              <a:rPr lang="en-US" dirty="0"/>
              <a:t>Template is ran which creates a stack of </a:t>
            </a:r>
            <a:r>
              <a:rPr lang="en-US" dirty="0" err="1"/>
              <a:t>aws</a:t>
            </a:r>
            <a:r>
              <a:rPr lang="en-US" dirty="0"/>
              <a:t> resources</a:t>
            </a:r>
          </a:p>
          <a:p>
            <a:r>
              <a:rPr lang="en-US" dirty="0"/>
              <a:t>Whole stack can be deleted or easily re-created in another availability zone</a:t>
            </a:r>
          </a:p>
          <a:p>
            <a:r>
              <a:rPr lang="en-US" dirty="0"/>
              <a:t>https://aws.amazon.com/cloudformation/</a:t>
            </a:r>
          </a:p>
        </p:txBody>
      </p:sp>
    </p:spTree>
    <p:extLst>
      <p:ext uri="{BB962C8B-B14F-4D97-AF65-F5344CB8AC3E}">
        <p14:creationId xmlns:p14="http://schemas.microsoft.com/office/powerpoint/2010/main" val="162704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components Web Server in </a:t>
            </a:r>
            <a:r>
              <a:rPr lang="en-US" dirty="0" err="1"/>
              <a:t>BeanStalk</a:t>
            </a:r>
            <a:endParaRPr lang="en-US" dirty="0"/>
          </a:p>
        </p:txBody>
      </p:sp>
      <p:sp>
        <p:nvSpPr>
          <p:cNvPr id="3" name="Content Placeholder 2"/>
          <p:cNvSpPr>
            <a:spLocks noGrp="1"/>
          </p:cNvSpPr>
          <p:nvPr>
            <p:ph idx="1"/>
          </p:nvPr>
        </p:nvSpPr>
        <p:spPr/>
        <p:txBody>
          <a:bodyPr/>
          <a:lstStyle/>
          <a:p>
            <a:r>
              <a:rPr lang="en-US" dirty="0"/>
              <a:t>Elastic Load Balancer – distributes load among different EC2 instances</a:t>
            </a:r>
          </a:p>
          <a:p>
            <a:r>
              <a:rPr lang="en-US" dirty="0"/>
              <a:t>Auto Scaling Group – increases or decreases EC2 instances</a:t>
            </a:r>
          </a:p>
          <a:p>
            <a:r>
              <a:rPr lang="en-US" dirty="0"/>
              <a:t>EC2 Instances </a:t>
            </a:r>
          </a:p>
          <a:p>
            <a:r>
              <a:rPr lang="en-US" dirty="0"/>
              <a:t>Host Manager – software which monitors health,  etc.</a:t>
            </a:r>
          </a:p>
          <a:p>
            <a:r>
              <a:rPr lang="en-US" dirty="0"/>
              <a:t>Security Groups – Creates a default security group and allow you client to access on port 80</a:t>
            </a:r>
          </a:p>
        </p:txBody>
      </p:sp>
    </p:spTree>
    <p:extLst>
      <p:ext uri="{BB962C8B-B14F-4D97-AF65-F5344CB8AC3E}">
        <p14:creationId xmlns:p14="http://schemas.microsoft.com/office/powerpoint/2010/main" val="2231220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one quick deploy</a:t>
            </a:r>
            <a:br>
              <a:rPr lang="en-US" dirty="0"/>
            </a:br>
            <a:endParaRPr lang="en-US" dirty="0"/>
          </a:p>
        </p:txBody>
      </p:sp>
      <p:sp>
        <p:nvSpPr>
          <p:cNvPr id="3" name="Content Placeholder 2"/>
          <p:cNvSpPr>
            <a:spLocks noGrp="1"/>
          </p:cNvSpPr>
          <p:nvPr>
            <p:ph idx="1"/>
          </p:nvPr>
        </p:nvSpPr>
        <p:spPr/>
        <p:txBody>
          <a:bodyPr/>
          <a:lstStyle/>
          <a:p>
            <a:r>
              <a:rPr lang="en-US" dirty="0"/>
              <a:t>Scenario one quick deploy</a:t>
            </a:r>
          </a:p>
          <a:p>
            <a:endParaRPr lang="en-US" dirty="0"/>
          </a:p>
        </p:txBody>
      </p:sp>
    </p:spTree>
    <p:extLst>
      <p:ext uri="{BB962C8B-B14F-4D97-AF65-F5344CB8AC3E}">
        <p14:creationId xmlns:p14="http://schemas.microsoft.com/office/powerpoint/2010/main" val="215217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two High Availability \ Custom</a:t>
            </a:r>
          </a:p>
        </p:txBody>
      </p:sp>
      <p:sp>
        <p:nvSpPr>
          <p:cNvPr id="3" name="Content Placeholder 2"/>
          <p:cNvSpPr>
            <a:spLocks noGrp="1"/>
          </p:cNvSpPr>
          <p:nvPr>
            <p:ph idx="1"/>
          </p:nvPr>
        </p:nvSpPr>
        <p:spPr/>
        <p:txBody>
          <a:bodyPr/>
          <a:lstStyle/>
          <a:p>
            <a:r>
              <a:rPr lang="en-US" dirty="0"/>
              <a:t>Scenario two High Availability \ Custom</a:t>
            </a:r>
          </a:p>
          <a:p>
            <a:r>
              <a:rPr lang="en-US" dirty="0"/>
              <a:t>High availability refers to systems that are durable and likely to operate continuously without failure for a long time. The term implies that parts of a system have been fully tested and, in many cases, that there are accommodations for failure in the form of redundant components.</a:t>
            </a:r>
          </a:p>
          <a:p>
            <a:r>
              <a:rPr lang="en-US" dirty="0"/>
              <a:t>https://docs.aws.amazon.com/quickstarts/latest/webapp/expanding-environments.html?icmpid=docs_eb_console_new#expanding-environments-rds</a:t>
            </a:r>
          </a:p>
          <a:p>
            <a:endParaRPr lang="en-US" dirty="0"/>
          </a:p>
        </p:txBody>
      </p:sp>
    </p:spTree>
    <p:extLst>
      <p:ext uri="{BB962C8B-B14F-4D97-AF65-F5344CB8AC3E}">
        <p14:creationId xmlns:p14="http://schemas.microsoft.com/office/powerpoint/2010/main" val="20443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three IDE Visual Studio</a:t>
            </a:r>
          </a:p>
        </p:txBody>
      </p:sp>
      <p:sp>
        <p:nvSpPr>
          <p:cNvPr id="3" name="Content Placeholder 2"/>
          <p:cNvSpPr>
            <a:spLocks noGrp="1"/>
          </p:cNvSpPr>
          <p:nvPr>
            <p:ph idx="1"/>
          </p:nvPr>
        </p:nvSpPr>
        <p:spPr/>
        <p:txBody>
          <a:bodyPr/>
          <a:lstStyle/>
          <a:p>
            <a:r>
              <a:rPr lang="en-US" dirty="0"/>
              <a:t>Scenario  three IDE Visual Studio</a:t>
            </a:r>
          </a:p>
          <a:p>
            <a:r>
              <a:rPr lang="en-US" u="sng" dirty="0">
                <a:hlinkClick r:id="rId2"/>
              </a:rPr>
              <a:t>https://aws.amazon.com/blogs/aws/aws-beanstalk-eclipse-integration/</a:t>
            </a:r>
            <a:endParaRPr lang="en-US" dirty="0"/>
          </a:p>
          <a:p>
            <a:r>
              <a:rPr lang="en-US" u="sng" dirty="0">
                <a:hlinkClick r:id="rId3"/>
              </a:rPr>
              <a:t>https://docs.aws.amazon.com/elasticbeanstalk/latest/dg/create_deploy_NET.html</a:t>
            </a:r>
            <a:r>
              <a:rPr lang="en-US" dirty="0"/>
              <a:t> </a:t>
            </a:r>
          </a:p>
          <a:p>
            <a:r>
              <a:rPr lang="en-US" u="sng" dirty="0">
                <a:hlinkClick r:id="rId4"/>
              </a:rPr>
              <a:t>https://docs.aws.amazon.com/elasticbeanstalk/latest/dg/tutorials.html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52008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Assumptions…</a:t>
            </a:r>
          </a:p>
        </p:txBody>
      </p:sp>
    </p:spTree>
    <p:extLst>
      <p:ext uri="{BB962C8B-B14F-4D97-AF65-F5344CB8AC3E}">
        <p14:creationId xmlns:p14="http://schemas.microsoft.com/office/powerpoint/2010/main" val="355399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Interface</a:t>
            </a:r>
          </a:p>
        </p:txBody>
      </p:sp>
      <p:sp>
        <p:nvSpPr>
          <p:cNvPr id="3" name="Content Placeholder 2"/>
          <p:cNvSpPr>
            <a:spLocks noGrp="1"/>
          </p:cNvSpPr>
          <p:nvPr>
            <p:ph idx="1"/>
          </p:nvPr>
        </p:nvSpPr>
        <p:spPr/>
        <p:txBody>
          <a:bodyPr/>
          <a:lstStyle/>
          <a:p>
            <a:r>
              <a:rPr lang="en-US" dirty="0">
                <a:hlinkClick r:id="rId2"/>
              </a:rPr>
              <a:t>https://aws.amazon.com/getting-started/tutorials/deploy-app-command-line-elastic-beanstalk/</a:t>
            </a:r>
            <a:endParaRPr lang="en-US" dirty="0"/>
          </a:p>
          <a:p>
            <a:r>
              <a:rPr lang="en-US" dirty="0"/>
              <a:t>Use CI\CD to have a completely new environment on check in\merge</a:t>
            </a:r>
          </a:p>
          <a:p>
            <a:pPr lvl="1"/>
            <a:r>
              <a:rPr lang="en-US" dirty="0"/>
              <a:t>Jenkins\ other tools with command line interface</a:t>
            </a:r>
          </a:p>
          <a:p>
            <a:pPr lvl="1"/>
            <a:r>
              <a:rPr lang="en-US" dirty="0"/>
              <a:t>Use code deploy and set up CI\CD pipeline</a:t>
            </a:r>
          </a:p>
          <a:p>
            <a:pPr marL="324000" lvl="1" indent="0">
              <a:buNone/>
            </a:pPr>
            <a:r>
              <a:rPr lang="en-US" dirty="0"/>
              <a:t> https://aws.amazon.com/getting-started/projects/set-up-ci-cd-pipeline/</a:t>
            </a:r>
          </a:p>
          <a:p>
            <a:pPr lvl="1"/>
            <a:endParaRPr lang="en-US" dirty="0"/>
          </a:p>
        </p:txBody>
      </p:sp>
    </p:spTree>
    <p:extLst>
      <p:ext uri="{BB962C8B-B14F-4D97-AF65-F5344CB8AC3E}">
        <p14:creationId xmlns:p14="http://schemas.microsoft.com/office/powerpoint/2010/main" val="182013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t>https://aws.amazon.com/elasticbeanstalk/</a:t>
            </a:r>
          </a:p>
        </p:txBody>
      </p:sp>
    </p:spTree>
    <p:extLst>
      <p:ext uri="{BB962C8B-B14F-4D97-AF65-F5344CB8AC3E}">
        <p14:creationId xmlns:p14="http://schemas.microsoft.com/office/powerpoint/2010/main" val="266815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p>
        </p:txBody>
      </p:sp>
      <p:sp>
        <p:nvSpPr>
          <p:cNvPr id="3" name="Content Placeholder 2"/>
          <p:cNvSpPr>
            <a:spLocks noGrp="1"/>
          </p:cNvSpPr>
          <p:nvPr>
            <p:ph idx="1"/>
          </p:nvPr>
        </p:nvSpPr>
        <p:spPr/>
        <p:txBody>
          <a:bodyPr/>
          <a:lstStyle/>
          <a:p>
            <a:r>
              <a:rPr lang="en-US" dirty="0"/>
              <a:t>Cloud benefits and what is Elastic Beanstalk</a:t>
            </a:r>
          </a:p>
        </p:txBody>
      </p:sp>
    </p:spTree>
    <p:extLst>
      <p:ext uri="{BB962C8B-B14F-4D97-AF65-F5344CB8AC3E}">
        <p14:creationId xmlns:p14="http://schemas.microsoft.com/office/powerpoint/2010/main" val="109789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cloud</a:t>
            </a:r>
          </a:p>
        </p:txBody>
      </p:sp>
      <p:sp>
        <p:nvSpPr>
          <p:cNvPr id="3" name="Content Placeholder 2"/>
          <p:cNvSpPr>
            <a:spLocks noGrp="1"/>
          </p:cNvSpPr>
          <p:nvPr>
            <p:ph idx="1"/>
          </p:nvPr>
        </p:nvSpPr>
        <p:spPr/>
        <p:txBody>
          <a:bodyPr/>
          <a:lstStyle/>
          <a:p>
            <a:r>
              <a:rPr lang="en-US" dirty="0"/>
              <a:t>Lower capital expenditure</a:t>
            </a:r>
            <a:r>
              <a:rPr lang="en-US" b="1" dirty="0"/>
              <a:t> and </a:t>
            </a:r>
            <a:r>
              <a:rPr lang="en-US" dirty="0"/>
              <a:t>Easier maintenance and upgrades</a:t>
            </a:r>
          </a:p>
          <a:p>
            <a:r>
              <a:rPr lang="en-US" dirty="0"/>
              <a:t>Greater flexibility and mobility</a:t>
            </a:r>
          </a:p>
          <a:p>
            <a:r>
              <a:rPr lang="en-US" dirty="0"/>
              <a:t>Continuity of business and Disaster Recovery</a:t>
            </a:r>
          </a:p>
          <a:p>
            <a:r>
              <a:rPr lang="en-US" dirty="0"/>
              <a:t>Improved IT security</a:t>
            </a:r>
          </a:p>
          <a:p>
            <a:pPr lvl="1"/>
            <a:r>
              <a:rPr lang="en-US" dirty="0"/>
              <a:t>https://aws.amazon.com/premiumsupport/trustedadvisor/</a:t>
            </a:r>
          </a:p>
          <a:p>
            <a:pPr marL="324000" lvl="1" indent="0">
              <a:buNone/>
            </a:pPr>
            <a:endParaRPr lang="en-US" dirty="0"/>
          </a:p>
          <a:p>
            <a:endParaRPr lang="en-US" dirty="0"/>
          </a:p>
        </p:txBody>
      </p:sp>
    </p:spTree>
    <p:extLst>
      <p:ext uri="{BB962C8B-B14F-4D97-AF65-F5344CB8AC3E}">
        <p14:creationId xmlns:p14="http://schemas.microsoft.com/office/powerpoint/2010/main" val="324506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AWS</a:t>
            </a:r>
          </a:p>
        </p:txBody>
      </p:sp>
      <p:sp>
        <p:nvSpPr>
          <p:cNvPr id="3" name="Content Placeholder 2"/>
          <p:cNvSpPr>
            <a:spLocks noGrp="1"/>
          </p:cNvSpPr>
          <p:nvPr>
            <p:ph idx="1"/>
          </p:nvPr>
        </p:nvSpPr>
        <p:spPr/>
        <p:txBody>
          <a:bodyPr/>
          <a:lstStyle/>
          <a:p>
            <a:r>
              <a:rPr lang="en-US" dirty="0"/>
              <a:t>https://aws.amazon.com/what-is-aws/</a:t>
            </a:r>
            <a:endParaRPr lang="en-US" dirty="0"/>
          </a:p>
        </p:txBody>
      </p:sp>
    </p:spTree>
    <p:extLst>
      <p:ext uri="{BB962C8B-B14F-4D97-AF65-F5344CB8AC3E}">
        <p14:creationId xmlns:p14="http://schemas.microsoft.com/office/powerpoint/2010/main" val="164270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AWS</a:t>
            </a:r>
          </a:p>
        </p:txBody>
      </p:sp>
      <p:pic>
        <p:nvPicPr>
          <p:cNvPr id="1026" name="Picture 2" descr="Gartner 2016 MQ hi-res graphi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9105" y="1209056"/>
            <a:ext cx="4635167" cy="4835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8838" y="6366850"/>
            <a:ext cx="4554324" cy="369332"/>
          </a:xfrm>
          <a:prstGeom prst="rect">
            <a:avLst/>
          </a:prstGeom>
        </p:spPr>
        <p:txBody>
          <a:bodyPr wrap="none">
            <a:spAutoFit/>
          </a:bodyPr>
          <a:lstStyle/>
          <a:p>
            <a:r>
              <a:rPr lang="en-US" dirty="0"/>
              <a:t>https://aws.amazon.com/solutions/case-studies/</a:t>
            </a:r>
            <a:endParaRPr lang="en-US" dirty="0"/>
          </a:p>
        </p:txBody>
      </p:sp>
      <p:sp>
        <p:nvSpPr>
          <p:cNvPr id="6" name="Rectangle 5"/>
          <p:cNvSpPr/>
          <p:nvPr/>
        </p:nvSpPr>
        <p:spPr>
          <a:xfrm>
            <a:off x="2622697" y="6044616"/>
            <a:ext cx="8711609" cy="369332"/>
          </a:xfrm>
          <a:prstGeom prst="rect">
            <a:avLst/>
          </a:prstGeom>
        </p:spPr>
        <p:txBody>
          <a:bodyPr wrap="square">
            <a:spAutoFit/>
          </a:bodyPr>
          <a:lstStyle/>
          <a:p>
            <a:r>
              <a:rPr lang="en-US" dirty="0"/>
              <a:t>https://media.netflix.com/en/company-blog/completing-the-netflix-cloud-migration</a:t>
            </a:r>
            <a:endParaRPr lang="en-US" dirty="0"/>
          </a:p>
        </p:txBody>
      </p:sp>
    </p:spTree>
    <p:extLst>
      <p:ext uri="{BB962C8B-B14F-4D97-AF65-F5344CB8AC3E}">
        <p14:creationId xmlns:p14="http://schemas.microsoft.com/office/powerpoint/2010/main" val="167925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Elastic Beanstalk ?</a:t>
            </a:r>
          </a:p>
        </p:txBody>
      </p:sp>
      <p:sp>
        <p:nvSpPr>
          <p:cNvPr id="3" name="Content Placeholder 2"/>
          <p:cNvSpPr>
            <a:spLocks noGrp="1"/>
          </p:cNvSpPr>
          <p:nvPr>
            <p:ph idx="1"/>
          </p:nvPr>
        </p:nvSpPr>
        <p:spPr/>
        <p:txBody>
          <a:bodyPr/>
          <a:lstStyle/>
          <a:p>
            <a:r>
              <a:rPr lang="en-US" dirty="0"/>
              <a:t>AWS Elastic Beanstalk is an orchestration service offered from Amazon Web Services for deploying infrastructure which orchestrates various AWS services, including EC2, S3, Simple Notification Service, </a:t>
            </a:r>
            <a:r>
              <a:rPr lang="en-US" dirty="0" err="1"/>
              <a:t>CloudWatch</a:t>
            </a:r>
            <a:r>
              <a:rPr lang="en-US" dirty="0"/>
              <a:t>, </a:t>
            </a:r>
            <a:r>
              <a:rPr lang="en-US" dirty="0" err="1"/>
              <a:t>autoscaling</a:t>
            </a:r>
            <a:r>
              <a:rPr lang="en-US" dirty="0"/>
              <a:t>, and Elastic Load Balancers.</a:t>
            </a:r>
          </a:p>
          <a:p>
            <a:r>
              <a:rPr lang="en-US" dirty="0"/>
              <a:t>Elastic Beanstalk is a platform as a service such as Elastic Beanstalk provides runtime, middleware, OS, Virtualization, Servers,  Storage and Network and all you have to work about is your application and your data.</a:t>
            </a:r>
          </a:p>
        </p:txBody>
      </p:sp>
    </p:spTree>
    <p:extLst>
      <p:ext uri="{BB962C8B-B14F-4D97-AF65-F5344CB8AC3E}">
        <p14:creationId xmlns:p14="http://schemas.microsoft.com/office/powerpoint/2010/main" val="100776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AWS ELASTIC BEANSTALK COST</a:t>
            </a:r>
          </a:p>
        </p:txBody>
      </p:sp>
      <p:sp>
        <p:nvSpPr>
          <p:cNvPr id="3" name="Content Placeholder 2"/>
          <p:cNvSpPr>
            <a:spLocks noGrp="1"/>
          </p:cNvSpPr>
          <p:nvPr>
            <p:ph idx="1"/>
          </p:nvPr>
        </p:nvSpPr>
        <p:spPr/>
        <p:txBody>
          <a:bodyPr/>
          <a:lstStyle/>
          <a:p>
            <a:r>
              <a:rPr lang="en-US" dirty="0"/>
              <a:t>You pay for only the AWS resources you use</a:t>
            </a:r>
          </a:p>
        </p:txBody>
      </p:sp>
    </p:spTree>
    <p:extLst>
      <p:ext uri="{BB962C8B-B14F-4D97-AF65-F5344CB8AC3E}">
        <p14:creationId xmlns:p14="http://schemas.microsoft.com/office/powerpoint/2010/main" val="675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elastic beanstalk</a:t>
            </a:r>
          </a:p>
        </p:txBody>
      </p:sp>
      <p:sp>
        <p:nvSpPr>
          <p:cNvPr id="3" name="Content Placeholder 2"/>
          <p:cNvSpPr>
            <a:spLocks noGrp="1"/>
          </p:cNvSpPr>
          <p:nvPr>
            <p:ph idx="1"/>
          </p:nvPr>
        </p:nvSpPr>
        <p:spPr/>
        <p:txBody>
          <a:bodyPr/>
          <a:lstStyle/>
          <a:p>
            <a:r>
              <a:rPr lang="en-US" dirty="0">
                <a:hlinkClick r:id="rId2"/>
              </a:rPr>
              <a:t>https://aws.amazon.com/elasticbeanstalk/faqs/</a:t>
            </a:r>
            <a:endParaRPr lang="en-US" dirty="0"/>
          </a:p>
          <a:p>
            <a:r>
              <a:rPr lang="en-US" dirty="0"/>
              <a:t>AWS Elastic Beanstalk makes it even easier for developers to quickly deploy and manage applications in the AWS Cloud. Developers simply upload their application, and Elastic Beanstalk automatically handles the deployment details of capacity provisioning, load balancing, auto-scaling, and application health monitoring.</a:t>
            </a:r>
          </a:p>
          <a:p>
            <a:r>
              <a:rPr lang="en-US" dirty="0"/>
              <a:t>What are some challenges developers face  ?   </a:t>
            </a:r>
            <a:br>
              <a:rPr lang="en-US" dirty="0"/>
            </a:br>
            <a:endParaRPr lang="en-US" dirty="0"/>
          </a:p>
          <a:p>
            <a:endParaRPr lang="en-US" dirty="0"/>
          </a:p>
          <a:p>
            <a:pPr marL="0" indent="0">
              <a:buNone/>
            </a:pPr>
            <a:endParaRPr lang="en-US" dirty="0"/>
          </a:p>
          <a:p>
            <a:pPr marL="0" indent="0">
              <a:buNone/>
            </a:pPr>
            <a:endParaRPr lang="en-US" dirty="0"/>
          </a:p>
        </p:txBody>
      </p:sp>
      <p:pic>
        <p:nvPicPr>
          <p:cNvPr id="8" name="Picture 7"/>
          <p:cNvPicPr>
            <a:picLocks noChangeAspect="1"/>
          </p:cNvPicPr>
          <p:nvPr/>
        </p:nvPicPr>
        <p:blipFill>
          <a:blip r:embed="rId3"/>
          <a:stretch>
            <a:fillRect/>
          </a:stretch>
        </p:blipFill>
        <p:spPr>
          <a:xfrm>
            <a:off x="5536066" y="3871480"/>
            <a:ext cx="3209925" cy="3105150"/>
          </a:xfrm>
          <a:prstGeom prst="rect">
            <a:avLst/>
          </a:prstGeom>
        </p:spPr>
      </p:pic>
    </p:spTree>
    <p:extLst>
      <p:ext uri="{BB962C8B-B14F-4D97-AF65-F5344CB8AC3E}">
        <p14:creationId xmlns:p14="http://schemas.microsoft.com/office/powerpoint/2010/main" val="3569615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396</TotalTime>
  <Words>734</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Wingdings 2</vt:lpstr>
      <vt:lpstr>Dividend</vt:lpstr>
      <vt:lpstr>AWS Elastic Beanstalk | Automatic Development</vt:lpstr>
      <vt:lpstr>Assumptions</vt:lpstr>
      <vt:lpstr>What we will cover</vt:lpstr>
      <vt:lpstr>Why use cloud</vt:lpstr>
      <vt:lpstr>What is AWS</vt:lpstr>
      <vt:lpstr>Why Use AWS</vt:lpstr>
      <vt:lpstr>What is Elastic Beanstalk ?</vt:lpstr>
      <vt:lpstr>WHAT DOES AWS ELASTIC BEANSTALK COST</vt:lpstr>
      <vt:lpstr>FAQ elastic beanstalk</vt:lpstr>
      <vt:lpstr>Why developers should use elastic beanstalk</vt:lpstr>
      <vt:lpstr> architecture</vt:lpstr>
      <vt:lpstr>architecture</vt:lpstr>
      <vt:lpstr>Web Vs Worker</vt:lpstr>
      <vt:lpstr>Environment Health</vt:lpstr>
      <vt:lpstr>Under the hood cloudformation</vt:lpstr>
      <vt:lpstr>Fundamental components Web Server in BeanStalk</vt:lpstr>
      <vt:lpstr>scenario one quick deploy </vt:lpstr>
      <vt:lpstr>scenario  two High Availability \ Custom</vt:lpstr>
      <vt:lpstr>scenario  three IDE Visual Studio</vt:lpstr>
      <vt:lpstr>Command line Interface</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Beanstalk In AWS</dc:title>
  <dc:creator>Bill Lasiewicz</dc:creator>
  <cp:lastModifiedBy>Bill Lasiewicz</cp:lastModifiedBy>
  <cp:revision>31</cp:revision>
  <dcterms:created xsi:type="dcterms:W3CDTF">2018-11-08T23:45:59Z</dcterms:created>
  <dcterms:modified xsi:type="dcterms:W3CDTF">2018-11-13T19:47:51Z</dcterms:modified>
</cp:coreProperties>
</file>