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30276800" cy="42802175"/>
  <p:notesSz cx="6858000" cy="9144000"/>
  <p:embeddedFontLst>
    <p:embeddedFont>
      <p:font typeface="Source Sans Pro" panose="020B0503030403020204" pitchFamily="34" charset="0"/>
      <p:regular r:id="rId4"/>
    </p:embeddedFont>
    <p:embeddedFont>
      <p:font typeface="Source Sans Pro Light" panose="020B0403030403020204" pitchFamily="34" charset="0"/>
      <p:regular r:id="rId5"/>
      <p:italic r:id="rId6"/>
    </p:embeddedFont>
    <p:embeddedFont>
      <p:font typeface="Source Sans Pro SemiBold" panose="020B0603030403020204" pitchFamily="34" charset="0"/>
      <p:bold r:id="rId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3481">
          <p15:clr>
            <a:srgbClr val="A4A3A4"/>
          </p15:clr>
        </p15:guide>
        <p15:guide id="2" pos="9536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1" roundtripDataSignature="AMtx7mgCU5d0wMJHG4cIjV5U3Eay6HsU5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7" d="100"/>
          <a:sy n="27" d="100"/>
        </p:scale>
        <p:origin x="664" y="36"/>
      </p:cViewPr>
      <p:guideLst>
        <p:guide orient="horz" pos="13481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customschemas.google.com/relationships/presentationmetadata" Target="metadata"/><Relationship Id="rId5" Type="http://schemas.openxmlformats.org/officeDocument/2006/relationships/font" Target="fonts/font2.fntdata"/><Relationship Id="rId15" Type="http://schemas.openxmlformats.org/officeDocument/2006/relationships/tableStyles" Target="tableStyles.xml"/><Relationship Id="rId4" Type="http://schemas.openxmlformats.org/officeDocument/2006/relationships/font" Target="fonts/font1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16150" y="685800"/>
            <a:ext cx="24257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1014672" y="10486345"/>
            <a:ext cx="28247457" cy="2724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0008074" y="113388709"/>
            <a:ext cx="227931493" cy="2255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75370711" y="91085850"/>
            <a:ext cx="227931493" cy="6716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2270760" y="13296420"/>
            <a:ext cx="25735280" cy="9174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4541520" y="24254566"/>
            <a:ext cx="21193760" cy="10938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ctr">
              <a:spcBef>
                <a:spcPts val="2920"/>
              </a:spcBef>
              <a:spcAft>
                <a:spcPts val="0"/>
              </a:spcAft>
              <a:buClr>
                <a:srgbClr val="888888"/>
              </a:buClr>
              <a:buSzPts val="14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560"/>
              </a:spcBef>
              <a:spcAft>
                <a:spcPts val="0"/>
              </a:spcAft>
              <a:buClr>
                <a:srgbClr val="888888"/>
              </a:buClr>
              <a:buSzPts val="1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200"/>
              </a:spcBef>
              <a:spcAft>
                <a:spcPts val="0"/>
              </a:spcAft>
              <a:buClr>
                <a:srgbClr val="888888"/>
              </a:buClr>
              <a:buSzPts val="11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2391659" y="27504363"/>
            <a:ext cx="25735280" cy="850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300"/>
              <a:buFont typeface="Calibri"/>
              <a:buNone/>
              <a:defRPr sz="183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2391659" y="18141391"/>
            <a:ext cx="25735280" cy="9362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1820"/>
              </a:spcBef>
              <a:spcAft>
                <a:spcPts val="0"/>
              </a:spcAft>
              <a:buClr>
                <a:srgbClr val="888888"/>
              </a:buClr>
              <a:buSzPts val="9100"/>
              <a:buNone/>
              <a:defRPr sz="91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640"/>
              </a:spcBef>
              <a:spcAft>
                <a:spcPts val="0"/>
              </a:spcAft>
              <a:buClr>
                <a:srgbClr val="888888"/>
              </a:buClr>
              <a:buSzPts val="8200"/>
              <a:buNone/>
              <a:defRPr sz="82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460"/>
              </a:spcBef>
              <a:spcAft>
                <a:spcPts val="0"/>
              </a:spcAft>
              <a:buClr>
                <a:srgbClr val="888888"/>
              </a:buClr>
              <a:buSzPts val="7300"/>
              <a:buNone/>
              <a:defRPr sz="73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28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014597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50377233" y="62330674"/>
            <a:ext cx="44858023" cy="1763013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•"/>
              <a:defRPr sz="12800"/>
            </a:lvl1pPr>
            <a:lvl2pPr marL="914400" lvl="1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–"/>
              <a:defRPr sz="11000"/>
            </a:lvl2pPr>
            <a:lvl3pPr marL="1371600" lvl="2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3pPr>
            <a:lvl4pPr marL="1828800" lvl="3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–"/>
              <a:defRPr sz="8200"/>
            </a:lvl4pPr>
            <a:lvl5pPr marL="2286000" lvl="4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»"/>
              <a:defRPr sz="8200"/>
            </a:lvl5pPr>
            <a:lvl6pPr marL="2743200" lvl="5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6pPr>
            <a:lvl7pPr marL="3200400" lvl="6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7pPr>
            <a:lvl8pPr marL="3657600" lvl="7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8pPr>
            <a:lvl9pPr marL="4114800" lvl="8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1513840" y="9580953"/>
            <a:ext cx="13377511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1513840" y="13573838"/>
            <a:ext cx="13377511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15380196" y="9580953"/>
            <a:ext cx="13382766" cy="3992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marL="457200" lvl="0" indent="-2286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 b="1"/>
            </a:lvl1pPr>
            <a:lvl2pPr marL="914400" lvl="1" indent="-22860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None/>
              <a:defRPr sz="9100" b="1"/>
            </a:lvl2pPr>
            <a:lvl3pPr marL="1371600" lvl="2" indent="-2286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None/>
              <a:defRPr sz="8200" b="1"/>
            </a:lvl3pPr>
            <a:lvl4pPr marL="1828800" lvl="3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4pPr>
            <a:lvl5pPr marL="2286000" lvl="4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5pPr>
            <a:lvl6pPr marL="2743200" lvl="5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6pPr>
            <a:lvl7pPr marL="3200400" lvl="6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7pPr>
            <a:lvl8pPr marL="3657600" lvl="7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8pPr>
            <a:lvl9pPr marL="4114800" lvl="8" indent="-22860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None/>
              <a:defRPr sz="73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15380196" y="13573838"/>
            <a:ext cx="13382766" cy="24660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1pPr>
            <a:lvl2pPr marL="914400" lvl="1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2pPr>
            <a:lvl3pPr marL="1371600" lvl="2" indent="-749300" algn="l">
              <a:spcBef>
                <a:spcPts val="1640"/>
              </a:spcBef>
              <a:spcAft>
                <a:spcPts val="0"/>
              </a:spcAft>
              <a:buClr>
                <a:schemeClr val="dk1"/>
              </a:buClr>
              <a:buSzPts val="8200"/>
              <a:buChar char="•"/>
              <a:defRPr sz="8200"/>
            </a:lvl3pPr>
            <a:lvl4pPr marL="1828800" lvl="3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–"/>
              <a:defRPr sz="7300"/>
            </a:lvl4pPr>
            <a:lvl5pPr marL="2286000" lvl="4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»"/>
              <a:defRPr sz="7300"/>
            </a:lvl5pPr>
            <a:lvl6pPr marL="2743200" lvl="5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6pPr>
            <a:lvl7pPr marL="3200400" lvl="6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7pPr>
            <a:lvl8pPr marL="3657600" lvl="7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8pPr>
            <a:lvl9pPr marL="4114800" lvl="8" indent="-692150" algn="l">
              <a:spcBef>
                <a:spcPts val="1460"/>
              </a:spcBef>
              <a:spcAft>
                <a:spcPts val="0"/>
              </a:spcAft>
              <a:buClr>
                <a:schemeClr val="dk1"/>
              </a:buClr>
              <a:buSzPts val="7300"/>
              <a:buChar char="•"/>
              <a:defRPr sz="73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1513841" y="1704161"/>
            <a:ext cx="9960859" cy="72525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11837388" y="1704164"/>
            <a:ext cx="16925572" cy="36530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1155700" algn="l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Char char="•"/>
              <a:defRPr sz="14600"/>
            </a:lvl1pPr>
            <a:lvl2pPr marL="914400" lvl="1" indent="-1041400" algn="l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Char char="–"/>
              <a:defRPr sz="12800"/>
            </a:lvl2pPr>
            <a:lvl3pPr marL="1371600" lvl="2" indent="-927100" algn="l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Char char="•"/>
              <a:defRPr sz="11000"/>
            </a:lvl3pPr>
            <a:lvl4pPr marL="1828800" lvl="3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–"/>
              <a:defRPr sz="9100"/>
            </a:lvl4pPr>
            <a:lvl5pPr marL="2286000" lvl="4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»"/>
              <a:defRPr sz="9100"/>
            </a:lvl5pPr>
            <a:lvl6pPr marL="2743200" lvl="5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6pPr>
            <a:lvl7pPr marL="3200400" lvl="6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7pPr>
            <a:lvl8pPr marL="3657600" lvl="7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8pPr>
            <a:lvl9pPr marL="4114800" lvl="8" indent="-80645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Char char="•"/>
              <a:defRPr sz="9100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1513841" y="8956754"/>
            <a:ext cx="9960859" cy="2927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5934465" y="29961523"/>
            <a:ext cx="18166080" cy="3537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Calibri"/>
              <a:buNone/>
              <a:defRPr sz="91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5934465" y="3824454"/>
            <a:ext cx="18166080" cy="2568130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5934465" y="33498650"/>
            <a:ext cx="18166080" cy="50233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lvl="0" indent="-228600" algn="l">
              <a:spcBef>
                <a:spcPts val="128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1pPr>
            <a:lvl2pPr marL="914400" lvl="1" indent="-228600" algn="l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5500"/>
              <a:buNone/>
              <a:defRPr sz="5500"/>
            </a:lvl2pPr>
            <a:lvl3pPr marL="1371600" lvl="2" indent="-228600" algn="l">
              <a:spcBef>
                <a:spcPts val="920"/>
              </a:spcBef>
              <a:spcAft>
                <a:spcPts val="0"/>
              </a:spcAft>
              <a:buClr>
                <a:schemeClr val="dk1"/>
              </a:buClr>
              <a:buSzPts val="4600"/>
              <a:buNone/>
              <a:defRPr sz="4600"/>
            </a:lvl3pPr>
            <a:lvl4pPr marL="1828800" lvl="3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4pPr>
            <a:lvl5pPr marL="2286000" lvl="4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5pPr>
            <a:lvl6pPr marL="2743200" lvl="5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6pPr>
            <a:lvl7pPr marL="3200400" lvl="6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7pPr>
            <a:lvl8pPr marL="3657600" lvl="7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8pPr>
            <a:lvl9pPr marL="4114800" lvl="8" indent="-228600" algn="l">
              <a:spcBef>
                <a:spcPts val="820"/>
              </a:spcBef>
              <a:spcAft>
                <a:spcPts val="0"/>
              </a:spcAft>
              <a:buClr>
                <a:schemeClr val="dk1"/>
              </a:buClr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1513840" y="1714072"/>
            <a:ext cx="27249120" cy="7133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100"/>
              <a:buFont typeface="Calibri"/>
              <a:buNone/>
              <a:defRPr sz="20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1513840" y="9987177"/>
            <a:ext cx="27249120" cy="282474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t" anchorCtr="0">
            <a:normAutofit/>
          </a:bodyPr>
          <a:lstStyle>
            <a:lvl1pPr marL="457200" marR="0" lvl="0" indent="-1155700" algn="l" rtl="0">
              <a:spcBef>
                <a:spcPts val="2920"/>
              </a:spcBef>
              <a:spcAft>
                <a:spcPts val="0"/>
              </a:spcAft>
              <a:buClr>
                <a:schemeClr val="dk1"/>
              </a:buClr>
              <a:buSzPts val="14600"/>
              <a:buFont typeface="Arial"/>
              <a:buChar char="•"/>
              <a:defRPr sz="14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1041400" algn="l" rtl="0">
              <a:spcBef>
                <a:spcPts val="256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Arial"/>
              <a:buChar char="–"/>
              <a:defRPr sz="1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927100" algn="l" rtl="0">
              <a:spcBef>
                <a:spcPts val="2200"/>
              </a:spcBef>
              <a:spcAft>
                <a:spcPts val="0"/>
              </a:spcAft>
              <a:buClr>
                <a:schemeClr val="dk1"/>
              </a:buClr>
              <a:buSzPts val="11000"/>
              <a:buFont typeface="Arial"/>
              <a:buChar char="•"/>
              <a:defRPr sz="1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–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»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806450" algn="l" rtl="0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sz="9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1513840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10344574" y="39671278"/>
            <a:ext cx="9587653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8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1698373" y="39671278"/>
            <a:ext cx="7064587" cy="2278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17575" tIns="208775" rIns="417575" bIns="2087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5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-147805"/>
            <a:ext cx="30275213" cy="8401050"/>
          </a:xfrm>
          <a:prstGeom prst="rect">
            <a:avLst/>
          </a:prstGeom>
          <a:gradFill>
            <a:gsLst>
              <a:gs pos="0">
                <a:srgbClr val="016941"/>
              </a:gs>
              <a:gs pos="81000">
                <a:srgbClr val="378C5B"/>
              </a:gs>
              <a:gs pos="100000">
                <a:srgbClr val="71B377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609245" y="39160176"/>
            <a:ext cx="29058310" cy="119270"/>
          </a:xfrm>
          <a:prstGeom prst="rect">
            <a:avLst/>
          </a:prstGeom>
          <a:solidFill>
            <a:srgbClr val="01694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8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7" name="Google Shape;87;p1"/>
          <p:cNvPicPr preferRelativeResize="0"/>
          <p:nvPr/>
        </p:nvPicPr>
        <p:blipFill rotWithShape="1">
          <a:blip r:embed="rId3">
            <a:alphaModFix/>
          </a:blip>
          <a:srcRect l="16034" t="9421" r="16166" b="33523"/>
          <a:stretch/>
        </p:blipFill>
        <p:spPr>
          <a:xfrm>
            <a:off x="24355424" y="457291"/>
            <a:ext cx="4484370" cy="4442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3386176" y="367108"/>
            <a:ext cx="116082" cy="73712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90;p1">
            <a:extLst>
              <a:ext uri="{FF2B5EF4-FFF2-40B4-BE49-F238E27FC236}">
                <a16:creationId xmlns:a16="http://schemas.microsoft.com/office/drawing/2014/main" id="{7F78DD39-8764-4E02-B515-768B9820CFBD}"/>
              </a:ext>
            </a:extLst>
          </p:cNvPr>
          <p:cNvSpPr/>
          <p:nvPr/>
        </p:nvSpPr>
        <p:spPr>
          <a:xfrm>
            <a:off x="1" y="0"/>
            <a:ext cx="22068681" cy="4532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540000" rIns="720000" bIns="45700" anchor="ctr" anchorCtr="0">
            <a:normAutofit/>
          </a:bodyPr>
          <a:lstStyle/>
          <a:p>
            <a:pPr marL="0" marR="0" lvl="0" indent="0" algn="l" rtl="0">
              <a:lnSpc>
                <a:spcPts val="89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This is the Title of a Very Good Poster which may Take about Two</a:t>
            </a:r>
            <a:r>
              <a:rPr lang="en-US" sz="8500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/Three</a:t>
            </a:r>
            <a:r>
              <a:rPr lang="en-US" sz="8500" b="0" i="0" u="none" strike="noStrike" cap="none" dirty="0">
                <a:solidFill>
                  <a:schemeClr val="lt1"/>
                </a:solidFill>
                <a:latin typeface="Source Sans Pro SemiBold" panose="020F0502020204030204" pitchFamily="34" charset="0"/>
                <a:ea typeface="Helvetica Neue"/>
                <a:cs typeface="Helvetica Neue"/>
                <a:sym typeface="Helvetica Neue"/>
              </a:rPr>
              <a:t> Lines of Text but is Actually a Bit Longer to Test the Text Box</a:t>
            </a:r>
            <a:endParaRPr lang="en-US" sz="8500" dirty="0">
              <a:latin typeface="Source Sans Pro SemiBold" panose="020F0502020204030204" pitchFamily="34" charset="0"/>
            </a:endParaRPr>
          </a:p>
        </p:txBody>
      </p:sp>
      <p:sp>
        <p:nvSpPr>
          <p:cNvPr id="3" name="Google Shape;91;p1">
            <a:extLst>
              <a:ext uri="{FF2B5EF4-FFF2-40B4-BE49-F238E27FC236}">
                <a16:creationId xmlns:a16="http://schemas.microsoft.com/office/drawing/2014/main" id="{2C2C9886-CEDF-6863-18A7-A34C957B4464}"/>
              </a:ext>
            </a:extLst>
          </p:cNvPr>
          <p:cNvSpPr/>
          <p:nvPr/>
        </p:nvSpPr>
        <p:spPr>
          <a:xfrm>
            <a:off x="33145" y="4377131"/>
            <a:ext cx="23386175" cy="1984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0" tIns="0" rIns="720000" bIns="0" anchor="ctr" anchorCtr="0">
            <a:noAutofit/>
          </a:bodyPr>
          <a:lstStyle/>
          <a:p>
            <a:pPr>
              <a:lnSpc>
                <a:spcPts val="6800"/>
              </a:lnSpc>
            </a:pP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AuthorName1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AuthorName2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AuthorName3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1, 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AuthorName4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AuthorName5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2</a:t>
            </a:r>
            <a:r>
              <a:rPr lang="en-US" sz="6000" b="0" i="0" u="none" strike="noStrike" cap="none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, AuthorName6</a:t>
            </a:r>
            <a:r>
              <a:rPr lang="en-US" sz="6000" b="0" i="0" u="none" strike="noStrike" cap="none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Light" panose="020B0403030403020204" pitchFamily="34" charset="0"/>
                <a:cs typeface="Helvetica Neue"/>
                <a:sym typeface="Helvetica Neue"/>
              </a:rPr>
              <a:t>1</a:t>
            </a:r>
            <a:endParaRPr lang="en-US" sz="6000" dirty="0">
              <a:latin typeface="Source Sans Pro" panose="020F0502020204030204" pitchFamily="34" charset="0"/>
            </a:endParaRPr>
          </a:p>
        </p:txBody>
      </p:sp>
      <p:sp>
        <p:nvSpPr>
          <p:cNvPr id="4" name="Google Shape;92;p1">
            <a:extLst>
              <a:ext uri="{FF2B5EF4-FFF2-40B4-BE49-F238E27FC236}">
                <a16:creationId xmlns:a16="http://schemas.microsoft.com/office/drawing/2014/main" id="{199D603E-2F7F-7676-51E4-DAD673E3E60C}"/>
              </a:ext>
            </a:extLst>
          </p:cNvPr>
          <p:cNvSpPr/>
          <p:nvPr/>
        </p:nvSpPr>
        <p:spPr>
          <a:xfrm>
            <a:off x="25590850" y="39763127"/>
            <a:ext cx="4076705" cy="2520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E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SemiBold" panose="020B0603030403020204" pitchFamily="34" charset="0"/>
                <a:ea typeface="Source Sans Pro SemiBold" panose="020B0603030403020204" pitchFamily="34" charset="0"/>
                <a:sym typeface="Helvetica Neue"/>
              </a:rPr>
              <a:t>Acknowledgements: 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This work was supported by FCT through project &lt;title&gt;, ref.\ &lt;project reference&gt;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&lt;project DOI&gt;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), and the LASIGE Research Unit, ref. UIDB/00408/2020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https://doi.org/10.54499/UIDB/00408/2020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 and ref. UIDP/00408/2020 (</a:t>
            </a:r>
            <a:r>
              <a:rPr lang="en-US" sz="1000" i="1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https://doi.org/10.54499/UIDP/00408/2020</a:t>
            </a:r>
            <a:r>
              <a:rPr lang="en-US" sz="1000" dirty="0">
                <a:solidFill>
                  <a:srgbClr val="3D3C40"/>
                </a:solidFill>
                <a:highlight>
                  <a:srgbClr val="FFFFFF"/>
                </a:highlight>
                <a:latin typeface="Source Sans Pro Light" panose="020B0403030403020204" pitchFamily="34" charset="0"/>
                <a:ea typeface="Source Sans Pro Light" panose="020B0403030403020204" pitchFamily="34" charset="0"/>
              </a:rPr>
              <a:t>).</a:t>
            </a:r>
            <a:endParaRPr lang="en-US" dirty="0">
              <a:latin typeface="Source Sans Pro Light" panose="020B0403030403020204" pitchFamily="34" charset="0"/>
              <a:ea typeface="Source Sans Pro Light" panose="020B0403030403020204" pitchFamily="34" charset="0"/>
            </a:endParaRPr>
          </a:p>
        </p:txBody>
      </p:sp>
      <p:pic>
        <p:nvPicPr>
          <p:cNvPr id="5" name="Google Shape;93;p1">
            <a:extLst>
              <a:ext uri="{FF2B5EF4-FFF2-40B4-BE49-F238E27FC236}">
                <a16:creationId xmlns:a16="http://schemas.microsoft.com/office/drawing/2014/main" id="{C54077E2-EEDE-21C5-2179-F225E503318C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50" y="39951706"/>
            <a:ext cx="40767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94;p1">
            <a:extLst>
              <a:ext uri="{FF2B5EF4-FFF2-40B4-BE49-F238E27FC236}">
                <a16:creationId xmlns:a16="http://schemas.microsoft.com/office/drawing/2014/main" id="{6001C73B-3AF4-72AC-2A79-590B6DE3E33C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85950" y="39951706"/>
            <a:ext cx="39243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96;p1">
            <a:extLst>
              <a:ext uri="{FF2B5EF4-FFF2-40B4-BE49-F238E27FC236}">
                <a16:creationId xmlns:a16="http://schemas.microsoft.com/office/drawing/2014/main" id="{DEF2A22A-4301-8738-47D3-16E5A91877C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006479" y="39956481"/>
            <a:ext cx="553402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DB068FD-18E6-ECF3-7568-151EB20255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8155" y="40485536"/>
            <a:ext cx="3643885" cy="11549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6DE4B86-ACE7-2164-3214-4AAD44E4CF55}"/>
              </a:ext>
            </a:extLst>
          </p:cNvPr>
          <p:cNvSpPr txBox="1"/>
          <p:nvPr/>
        </p:nvSpPr>
        <p:spPr>
          <a:xfrm>
            <a:off x="775723" y="6495504"/>
            <a:ext cx="1912816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1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LASIGE, Faculdade de Ciências, Universidade de Lisboa, Portugal</a:t>
            </a:r>
            <a:endParaRPr lang="pt-PT" sz="3200" dirty="0">
              <a:latin typeface="Source Sans Pro" panose="020F0502020204030204" pitchFamily="34" charset="0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3200" baseline="300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2 ﻿</a:t>
            </a:r>
            <a:r>
              <a:rPr lang="pt-PT" sz="3200" dirty="0">
                <a:solidFill>
                  <a:schemeClr val="lt1"/>
                </a:solidFill>
                <a:latin typeface="Source Sans Pro" panose="020F0502020204030204" pitchFamily="34" charset="0"/>
                <a:ea typeface="Source Sans Pro SemiBold" panose="020B0603030403020204" pitchFamily="34" charset="0"/>
                <a:cs typeface="Helvetica Neue"/>
                <a:sym typeface="Helvetica Neue"/>
              </a:rPr>
              <a:t>Another Awesome Affiliation</a:t>
            </a:r>
          </a:p>
        </p:txBody>
      </p:sp>
      <p:pic>
        <p:nvPicPr>
          <p:cNvPr id="12" name="Picture 11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7C9DCCDE-8B3B-8261-D9D1-5BCFCF11D10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219106" y="5200083"/>
            <a:ext cx="4165023" cy="259084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Custom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Source Sans Pro</vt:lpstr>
      <vt:lpstr>Source Sans Pro Light</vt:lpstr>
      <vt:lpstr>Calibri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Vinicius Vielmo Cogo</dc:creator>
  <cp:lastModifiedBy>fc52438</cp:lastModifiedBy>
  <cp:revision>1</cp:revision>
  <dcterms:created xsi:type="dcterms:W3CDTF">2019-01-11T14:29:08Z</dcterms:created>
  <dcterms:modified xsi:type="dcterms:W3CDTF">2024-03-11T17:23:57Z</dcterms:modified>
</cp:coreProperties>
</file>