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89"/>
    <p:restoredTop sz="86367"/>
  </p:normalViewPr>
  <p:slideViewPr>
    <p:cSldViewPr snapToGrid="0" snapToObjects="1">
      <p:cViewPr varScale="1">
        <p:scale>
          <a:sx n="122" d="100"/>
          <a:sy n="122" d="100"/>
        </p:scale>
        <p:origin x="208" y="1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D6A1-46C4-1547-8ABE-8B5F90EBEA42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F35FB-8791-4D42-B58F-3859264B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F35FB-8791-4D42-B58F-3859264B2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F35FB-8791-4D42-B58F-3859264B2C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2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A823-776E-544F-88A7-7C83325B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Loan Approval for those with limited Credit History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FC0E6-DB14-384A-86D6-EDD15D478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 Credit Kaggle competition</a:t>
            </a:r>
          </a:p>
        </p:txBody>
      </p:sp>
    </p:spTree>
    <p:extLst>
      <p:ext uri="{BB962C8B-B14F-4D97-AF65-F5344CB8AC3E}">
        <p14:creationId xmlns:p14="http://schemas.microsoft.com/office/powerpoint/2010/main" val="402931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D99C-3155-8F46-AB38-41CE6013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A875-E252-A842-81E7-3B02110E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Gradient Boost</a:t>
            </a:r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dirty="0" err="1"/>
              <a:t>n_estimators</a:t>
            </a:r>
            <a:r>
              <a:rPr lang="en-US" dirty="0"/>
              <a:t> = 500, </a:t>
            </a:r>
            <a:r>
              <a:rPr lang="en-US" dirty="0" err="1"/>
              <a:t>max_depth</a:t>
            </a:r>
            <a:r>
              <a:rPr lang="en-US" dirty="0"/>
              <a:t> = 5</a:t>
            </a:r>
          </a:p>
          <a:p>
            <a:pPr lvl="1"/>
            <a:r>
              <a:rPr lang="en-US" dirty="0"/>
              <a:t>Evaluation Metrics</a:t>
            </a:r>
          </a:p>
          <a:p>
            <a:pPr lvl="2"/>
            <a:r>
              <a:rPr lang="en-US" dirty="0"/>
              <a:t>Classification Accuracy: .951</a:t>
            </a:r>
          </a:p>
          <a:p>
            <a:pPr lvl="2"/>
            <a:r>
              <a:rPr lang="en-US" dirty="0"/>
              <a:t>Recall:  .904</a:t>
            </a:r>
          </a:p>
          <a:p>
            <a:pPr lvl="2"/>
            <a:r>
              <a:rPr lang="en-US" dirty="0"/>
              <a:t>Specificity: .998</a:t>
            </a:r>
          </a:p>
          <a:p>
            <a:pPr lvl="2"/>
            <a:r>
              <a:rPr lang="en-US" dirty="0"/>
              <a:t>Precision: .906</a:t>
            </a:r>
          </a:p>
          <a:p>
            <a:pPr lvl="2"/>
            <a:r>
              <a:rPr lang="en-US" dirty="0"/>
              <a:t>AUC with 10 fold cross- validation mean : .969</a:t>
            </a:r>
          </a:p>
          <a:p>
            <a:pPr lvl="2"/>
            <a:r>
              <a:rPr lang="en-US" dirty="0"/>
              <a:t>PCA with 10 components  cross-validation mean: .906</a:t>
            </a:r>
          </a:p>
        </p:txBody>
      </p:sp>
    </p:spTree>
    <p:extLst>
      <p:ext uri="{BB962C8B-B14F-4D97-AF65-F5344CB8AC3E}">
        <p14:creationId xmlns:p14="http://schemas.microsoft.com/office/powerpoint/2010/main" val="355665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6FFA-A733-4B4A-9005-6778DF94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4ACE-5B26-9C4B-8736-146CF4B4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tuning of Gradient Boost</a:t>
            </a:r>
          </a:p>
          <a:p>
            <a:r>
              <a:rPr lang="en-US" dirty="0"/>
              <a:t>Holdout Group</a:t>
            </a:r>
          </a:p>
          <a:p>
            <a:r>
              <a:rPr lang="en-US" dirty="0"/>
              <a:t>Different weights for SMOTE</a:t>
            </a:r>
          </a:p>
          <a:p>
            <a:r>
              <a:rPr lang="en-US" dirty="0"/>
              <a:t>Modify Voting Classifier</a:t>
            </a:r>
          </a:p>
          <a:p>
            <a:pPr lvl="1"/>
            <a:r>
              <a:rPr lang="en-US" dirty="0"/>
              <a:t>Weighted Random Forest</a:t>
            </a:r>
          </a:p>
          <a:p>
            <a:pPr lvl="1"/>
            <a:r>
              <a:rPr lang="en-US" dirty="0"/>
              <a:t>Gradient Boost</a:t>
            </a:r>
          </a:p>
          <a:p>
            <a:r>
              <a:rPr lang="en-US" dirty="0"/>
              <a:t>Feature Validity</a:t>
            </a:r>
          </a:p>
          <a:p>
            <a:pPr lvl="1"/>
            <a:r>
              <a:rPr lang="en-US" dirty="0"/>
              <a:t>Countries, Regions, Gender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3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1F0C-99FD-A748-B6D9-74FC89C2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 - Home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82CA-BEC1-9E4C-9229-8DA8B529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operate in 11 countries </a:t>
            </a:r>
          </a:p>
          <a:p>
            <a:pPr lvl="1"/>
            <a:r>
              <a:rPr lang="en-US" dirty="0"/>
              <a:t>Mostly in North America and Asia</a:t>
            </a:r>
          </a:p>
          <a:p>
            <a:r>
              <a:rPr lang="en-US" dirty="0"/>
              <a:t>Goal is to provide a positive lending experience to customers who have little banking history</a:t>
            </a:r>
          </a:p>
          <a:p>
            <a:r>
              <a:rPr lang="en-US" dirty="0"/>
              <a:t>Offer differing loan products</a:t>
            </a:r>
          </a:p>
          <a:p>
            <a:pPr lvl="1"/>
            <a:r>
              <a:rPr lang="en-US" dirty="0"/>
              <a:t>Cash loans and revolving loans</a:t>
            </a:r>
          </a:p>
          <a:p>
            <a:r>
              <a:rPr lang="en-US" dirty="0"/>
              <a:t>92% of current applications are approved</a:t>
            </a:r>
          </a:p>
          <a:p>
            <a:r>
              <a:rPr lang="en-US" dirty="0"/>
              <a:t>Home Credit is currently using some statistics and machine learning</a:t>
            </a:r>
          </a:p>
          <a:p>
            <a:pPr lvl="1"/>
            <a:r>
              <a:rPr lang="en-US" b="1" dirty="0"/>
              <a:t>Goal is to approve all applicants who have potential to repay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34132-C4D2-DA45-9586-F743CE0764A2}"/>
              </a:ext>
            </a:extLst>
          </p:cNvPr>
          <p:cNvSpPr txBox="1"/>
          <p:nvPr/>
        </p:nvSpPr>
        <p:spPr>
          <a:xfrm>
            <a:off x="7684851" y="1342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0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C332-6E48-034A-9BC0-93458F60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F369-FAE3-044E-B987-BB72A5B1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Size 122 X 307511</a:t>
            </a:r>
          </a:p>
          <a:p>
            <a:pPr lvl="1"/>
            <a:r>
              <a:rPr lang="en-US" dirty="0"/>
              <a:t>16 Categorical</a:t>
            </a:r>
          </a:p>
          <a:p>
            <a:pPr lvl="1"/>
            <a:r>
              <a:rPr lang="en-US" dirty="0"/>
              <a:t>106 Numeric</a:t>
            </a:r>
          </a:p>
          <a:p>
            <a:r>
              <a:rPr lang="en-US" dirty="0"/>
              <a:t>67 columns had missing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Columns with more than 100K missing values were dropped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Remaining Categorical features filled </a:t>
            </a:r>
            <a:r>
              <a:rPr lang="en-US" dirty="0" err="1"/>
              <a:t>NaN</a:t>
            </a:r>
            <a:r>
              <a:rPr lang="en-US" dirty="0"/>
              <a:t> with ‘other’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NaN</a:t>
            </a:r>
            <a:r>
              <a:rPr lang="en-US" dirty="0"/>
              <a:t> for Numeric features were filled with the column mean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Any remaining </a:t>
            </a:r>
            <a:r>
              <a:rPr lang="en-US" dirty="0" err="1"/>
              <a:t>NaN</a:t>
            </a:r>
            <a:r>
              <a:rPr lang="en-US" dirty="0"/>
              <a:t>  values were dropped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D7AA-E89C-594C-B1C3-3F4A5BD6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8A14-1696-CF4B-A5EC-BE40CFC3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”Flag” columns were grouped and summed into [’</a:t>
            </a:r>
            <a:r>
              <a:rPr lang="en-US" dirty="0" err="1"/>
              <a:t>Flag_Total</a:t>
            </a:r>
            <a:r>
              <a:rPr lang="en-US" dirty="0"/>
              <a:t>’]</a:t>
            </a:r>
          </a:p>
          <a:p>
            <a:pPr lvl="1"/>
            <a:r>
              <a:rPr lang="en-US" dirty="0"/>
              <a:t>Individual columns were dropped</a:t>
            </a:r>
          </a:p>
          <a:p>
            <a:r>
              <a:rPr lang="en-US" dirty="0"/>
              <a:t>Binary features were manually encoded 0 and 1 from Y/N</a:t>
            </a:r>
          </a:p>
          <a:p>
            <a:r>
              <a:rPr lang="en-US" dirty="0"/>
              <a:t>Remaining categorical features were encoded </a:t>
            </a:r>
          </a:p>
          <a:p>
            <a:pPr lvl="1"/>
            <a:r>
              <a:rPr lang="en-US" dirty="0"/>
              <a:t>One column was kept from each categorical feature</a:t>
            </a:r>
          </a:p>
          <a:p>
            <a:r>
              <a:rPr lang="en-US" dirty="0"/>
              <a:t>17 features remained an the end of feature selection</a:t>
            </a:r>
          </a:p>
          <a:p>
            <a:r>
              <a:rPr lang="en-US" dirty="0"/>
              <a:t>PCA was also applied  and like models were compared as a validation technique for comparison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8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E3A1-0EA3-E540-B695-68EA4EB7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9A05-698A-AA40-B5D5-DFF0FED9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92 % of applicants were approved</a:t>
            </a:r>
          </a:p>
          <a:p>
            <a:pPr lvl="1"/>
            <a:r>
              <a:rPr lang="en-US" dirty="0"/>
              <a:t>Models learned to return approved for all predictions</a:t>
            </a:r>
          </a:p>
          <a:p>
            <a:pPr lvl="1"/>
            <a:endParaRPr lang="en-US" dirty="0"/>
          </a:p>
          <a:p>
            <a:r>
              <a:rPr lang="en-US" dirty="0"/>
              <a:t>Options to deal with unbalanced target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 the number of approved to match those denied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Can lose some of the 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Synthetically manufacture more of the minority class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SMOTE</a:t>
            </a:r>
          </a:p>
          <a:p>
            <a:pPr marL="1657350" lvl="3" indent="-342900">
              <a:buFont typeface="+mj-lt"/>
              <a:buAutoNum type="arabicPeriod"/>
            </a:pPr>
            <a:r>
              <a:rPr lang="en-US" dirty="0"/>
              <a:t>These points do not exist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62710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A637-924A-8543-B317-4C24A15A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Evaluated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CED7-C327-4B45-ABFD-F7B9599B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KNN Classifier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Gradient Boost Classifier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XG Boost Classifier</a:t>
            </a:r>
          </a:p>
          <a:p>
            <a:r>
              <a:rPr lang="en-US" dirty="0"/>
              <a:t>SVM Classifier</a:t>
            </a:r>
          </a:p>
          <a:p>
            <a:r>
              <a:rPr lang="en-US" dirty="0"/>
              <a:t>Voting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80410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FEE7-31B0-CA4D-B782-37EBFE83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3921-7EA4-C74C-89C0-BA258307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 / Test Split</a:t>
            </a:r>
          </a:p>
          <a:p>
            <a:pPr lvl="1"/>
            <a:r>
              <a:rPr lang="en-US" dirty="0"/>
              <a:t>80 % Train / 20 % Test Split 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K-folds = 10</a:t>
            </a:r>
          </a:p>
          <a:p>
            <a:r>
              <a:rPr lang="en-US" dirty="0"/>
              <a:t>Classification Accuracy</a:t>
            </a:r>
          </a:p>
          <a:p>
            <a:r>
              <a:rPr lang="en-US" dirty="0"/>
              <a:t>Confusion Matrix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Specificity</a:t>
            </a:r>
          </a:p>
          <a:p>
            <a:pPr lvl="1"/>
            <a:r>
              <a:rPr lang="en-US" dirty="0"/>
              <a:t>False Positive Rate</a:t>
            </a:r>
          </a:p>
          <a:p>
            <a:pPr lvl="1"/>
            <a:r>
              <a:rPr lang="en-US" dirty="0"/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103060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F4FC-8C7F-6143-AF42-15FF5CD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1BEF2-4D99-C546-B15F-AEF1409BF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860" y="2186109"/>
            <a:ext cx="7222593" cy="4467034"/>
          </a:xfrm>
        </p:spPr>
      </p:pic>
    </p:spTree>
    <p:extLst>
      <p:ext uri="{BB962C8B-B14F-4D97-AF65-F5344CB8AC3E}">
        <p14:creationId xmlns:p14="http://schemas.microsoft.com/office/powerpoint/2010/main" val="356800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6EFF-D14F-3E47-ACEF-5FE4B78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C85C6-E876-8A4B-8F9B-1D6909440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61" y="2310714"/>
            <a:ext cx="9256409" cy="4460789"/>
          </a:xfrm>
        </p:spPr>
      </p:pic>
    </p:spTree>
    <p:extLst>
      <p:ext uri="{BB962C8B-B14F-4D97-AF65-F5344CB8AC3E}">
        <p14:creationId xmlns:p14="http://schemas.microsoft.com/office/powerpoint/2010/main" val="1951643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16134</TotalTime>
  <Words>398</Words>
  <Application>Microsoft Macintosh PowerPoint</Application>
  <PresentationFormat>Widescreen</PresentationFormat>
  <Paragraphs>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Predicting Loan Approval for those with limited Credit History </vt:lpstr>
      <vt:lpstr>Background  - Home Credit</vt:lpstr>
      <vt:lpstr>Working with missing data</vt:lpstr>
      <vt:lpstr>Feature Engineering and Selection</vt:lpstr>
      <vt:lpstr>Working with unbalanced data</vt:lpstr>
      <vt:lpstr>Models Evaluated</vt:lpstr>
      <vt:lpstr>Model Evaluation Metrics</vt:lpstr>
      <vt:lpstr>Classification Accuracy</vt:lpstr>
      <vt:lpstr>Random Forest Comparison</vt:lpstr>
      <vt:lpstr>Recommended Model</vt:lpstr>
      <vt:lpstr>Additional Steps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Approval for those with limited credit history </dc:title>
  <dc:creator>Keith Laskay</dc:creator>
  <cp:lastModifiedBy>Keith Laskay</cp:lastModifiedBy>
  <cp:revision>36</cp:revision>
  <dcterms:created xsi:type="dcterms:W3CDTF">2018-06-16T22:04:30Z</dcterms:created>
  <dcterms:modified xsi:type="dcterms:W3CDTF">2018-06-29T20:10:18Z</dcterms:modified>
</cp:coreProperties>
</file>