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22"/>
  </p:notesMasterIdLst>
  <p:sldIdLst>
    <p:sldId id="350" r:id="rId3"/>
    <p:sldId id="259" r:id="rId4"/>
    <p:sldId id="307" r:id="rId5"/>
    <p:sldId id="422" r:id="rId6"/>
    <p:sldId id="424" r:id="rId7"/>
    <p:sldId id="425" r:id="rId8"/>
    <p:sldId id="423" r:id="rId9"/>
    <p:sldId id="426" r:id="rId10"/>
    <p:sldId id="427" r:id="rId11"/>
    <p:sldId id="428" r:id="rId12"/>
    <p:sldId id="436" r:id="rId13"/>
    <p:sldId id="430" r:id="rId14"/>
    <p:sldId id="433" r:id="rId15"/>
    <p:sldId id="434" r:id="rId16"/>
    <p:sldId id="435" r:id="rId17"/>
    <p:sldId id="437" r:id="rId18"/>
    <p:sldId id="319" r:id="rId19"/>
    <p:sldId id="333" r:id="rId20"/>
    <p:sldId id="29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51" autoAdjust="0"/>
    <p:restoredTop sz="94660"/>
  </p:normalViewPr>
  <p:slideViewPr>
    <p:cSldViewPr snapToGrid="0" showGuides="1">
      <p:cViewPr varScale="1">
        <p:scale>
          <a:sx n="86" d="100"/>
          <a:sy n="86" d="100"/>
        </p:scale>
        <p:origin x="720" y="58"/>
      </p:cViewPr>
      <p:guideLst>
        <p:guide orient="horz" pos="242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9/17/2021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‹N°›</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6725E0BD-61A5-4FFA-865C-940D100A09A4}"/>
              </a:ext>
            </a:extLst>
          </p:cNvPr>
          <p:cNvSpPr>
            <a:spLocks noGrp="1"/>
          </p:cNvSpPr>
          <p:nvPr>
            <p:ph type="pic" idx="15" hasCustomPrompt="1"/>
          </p:nvPr>
        </p:nvSpPr>
        <p:spPr>
          <a:xfrm>
            <a:off x="0"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118FFEBA-0F02-4AE7-9B68-4CBE6F986B78}"/>
              </a:ext>
            </a:extLst>
          </p:cNvPr>
          <p:cNvSpPr>
            <a:spLocks noGrp="1"/>
          </p:cNvSpPr>
          <p:nvPr>
            <p:ph type="pic" idx="16" hasCustomPrompt="1"/>
          </p:nvPr>
        </p:nvSpPr>
        <p:spPr>
          <a:xfrm>
            <a:off x="2938732"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EBD3096E-D895-4651-A641-CDD403904CEC}"/>
              </a:ext>
            </a:extLst>
          </p:cNvPr>
          <p:cNvSpPr>
            <a:spLocks noGrp="1"/>
          </p:cNvSpPr>
          <p:nvPr>
            <p:ph type="pic" idx="17" hasCustomPrompt="1"/>
          </p:nvPr>
        </p:nvSpPr>
        <p:spPr>
          <a:xfrm>
            <a:off x="5877464"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A1BAEE0-A4ED-444D-A1A7-ACD7E81AD045}"/>
              </a:ext>
            </a:extLst>
          </p:cNvPr>
          <p:cNvGrpSpPr/>
          <p:nvPr userDrawn="1"/>
        </p:nvGrpSpPr>
        <p:grpSpPr>
          <a:xfrm>
            <a:off x="580088" y="2536288"/>
            <a:ext cx="5265908" cy="2893260"/>
            <a:chOff x="-548507" y="477868"/>
            <a:chExt cx="11570449" cy="6357177"/>
          </a:xfrm>
        </p:grpSpPr>
        <p:sp>
          <p:nvSpPr>
            <p:cNvPr id="3" name="Freeform: Shape 2">
              <a:extLst>
                <a:ext uri="{FF2B5EF4-FFF2-40B4-BE49-F238E27FC236}">
                  <a16:creationId xmlns:a16="http://schemas.microsoft.com/office/drawing/2014/main" id="{79062AFE-B9CB-431B-BC38-A289DB772C07}"/>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99FED08-9F34-4CEB-9CD9-D808346EC0B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9F4BD188-CC50-4158-98A4-AAC9609C12D1}"/>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A15DB1C-FF77-4E6F-9E3C-7F5B13BD5B9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97AD2396-1849-4318-A0B4-40A89BBF45F5}"/>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B8764B3D-37D2-41EC-900D-8AF407CA4284}"/>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0A3753AC-05A2-4A25-8665-2221B1F761D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2088FA50-6991-4AF6-8E7E-FD83F946723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2CC9944-EDE5-48AE-980F-7BBBF97BD087}"/>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123EFC7A-B461-4CF2-9489-0E5ACD82B61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5E4FF21-96D3-4707-98F7-6753D8EAD39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B536C619-4F62-438C-B42D-16EF24F9E307}"/>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0E489B28-E610-4693-A003-DD91CC0488A4}"/>
              </a:ext>
            </a:extLst>
          </p:cNvPr>
          <p:cNvSpPr>
            <a:spLocks noGrp="1"/>
          </p:cNvSpPr>
          <p:nvPr>
            <p:ph type="pic" sz="quarter" idx="14" hasCustomPrompt="1"/>
          </p:nvPr>
        </p:nvSpPr>
        <p:spPr>
          <a:xfrm>
            <a:off x="1287579" y="2692223"/>
            <a:ext cx="3879644" cy="235170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2F09EACF-7301-4216-9D42-E5392B36C1C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CF1678-ABE6-4DF1-92C9-331A124F5CC7}"/>
              </a:ext>
            </a:extLst>
          </p:cNvPr>
          <p:cNvSpPr/>
          <p:nvPr userDrawn="1"/>
        </p:nvSpPr>
        <p:spPr>
          <a:xfrm>
            <a:off x="1" y="0"/>
            <a:ext cx="388402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5">
            <a:extLst>
              <a:ext uri="{FF2B5EF4-FFF2-40B4-BE49-F238E27FC236}">
                <a16:creationId xmlns:a16="http://schemas.microsoft.com/office/drawing/2014/main" id="{B97310DF-B6B0-4C3C-BA3E-489420A32181}"/>
              </a:ext>
            </a:extLst>
          </p:cNvPr>
          <p:cNvGrpSpPr/>
          <p:nvPr userDrawn="1"/>
        </p:nvGrpSpPr>
        <p:grpSpPr>
          <a:xfrm>
            <a:off x="4484680" y="2739753"/>
            <a:ext cx="2029599" cy="3505672"/>
            <a:chOff x="1438761" y="2033015"/>
            <a:chExt cx="1980000" cy="3420000"/>
          </a:xfrm>
        </p:grpSpPr>
        <p:sp>
          <p:nvSpPr>
            <p:cNvPr id="4" name="Rounded Rectangle 41">
              <a:extLst>
                <a:ext uri="{FF2B5EF4-FFF2-40B4-BE49-F238E27FC236}">
                  <a16:creationId xmlns:a16="http://schemas.microsoft.com/office/drawing/2014/main" id="{B61CE415-73B8-4D2A-A1AB-DABC4F7BB2AD}"/>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2">
              <a:extLst>
                <a:ext uri="{FF2B5EF4-FFF2-40B4-BE49-F238E27FC236}">
                  <a16:creationId xmlns:a16="http://schemas.microsoft.com/office/drawing/2014/main" id="{EDF8955B-0866-490C-9582-2B8E2224663D}"/>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6">
              <a:extLst>
                <a:ext uri="{FF2B5EF4-FFF2-40B4-BE49-F238E27FC236}">
                  <a16:creationId xmlns:a16="http://schemas.microsoft.com/office/drawing/2014/main" id="{E0A25EC8-F7AE-4ED5-9EB2-E3252715F40B}"/>
                </a:ext>
              </a:extLst>
            </p:cNvPr>
            <p:cNvGrpSpPr/>
            <p:nvPr userDrawn="1"/>
          </p:nvGrpSpPr>
          <p:grpSpPr>
            <a:xfrm>
              <a:off x="2332851" y="5138854"/>
              <a:ext cx="191820" cy="211002"/>
              <a:chOff x="2453209" y="5151638"/>
              <a:chExt cx="191820" cy="211002"/>
            </a:xfrm>
          </p:grpSpPr>
          <p:sp>
            <p:nvSpPr>
              <p:cNvPr id="7" name="Oval 44">
                <a:extLst>
                  <a:ext uri="{FF2B5EF4-FFF2-40B4-BE49-F238E27FC236}">
                    <a16:creationId xmlns:a16="http://schemas.microsoft.com/office/drawing/2014/main" id="{10A58890-DAC1-4D69-85FC-B98A820AC9E0}"/>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45">
                <a:extLst>
                  <a:ext uri="{FF2B5EF4-FFF2-40B4-BE49-F238E27FC236}">
                    <a16:creationId xmlns:a16="http://schemas.microsoft.com/office/drawing/2014/main" id="{71D5B425-6479-4E5A-8B5B-DF3F830F719D}"/>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9" name="Group 5">
            <a:extLst>
              <a:ext uri="{FF2B5EF4-FFF2-40B4-BE49-F238E27FC236}">
                <a16:creationId xmlns:a16="http://schemas.microsoft.com/office/drawing/2014/main" id="{F22F0D01-3528-4D20-92A5-9D0EBA7F8C2E}"/>
              </a:ext>
            </a:extLst>
          </p:cNvPr>
          <p:cNvGrpSpPr/>
          <p:nvPr userDrawn="1"/>
        </p:nvGrpSpPr>
        <p:grpSpPr>
          <a:xfrm>
            <a:off x="6976148" y="2739753"/>
            <a:ext cx="2029599" cy="3505672"/>
            <a:chOff x="1438761" y="2033015"/>
            <a:chExt cx="1980000" cy="3420000"/>
          </a:xfrm>
        </p:grpSpPr>
        <p:sp>
          <p:nvSpPr>
            <p:cNvPr id="10" name="Rounded Rectangle 41">
              <a:extLst>
                <a:ext uri="{FF2B5EF4-FFF2-40B4-BE49-F238E27FC236}">
                  <a16:creationId xmlns:a16="http://schemas.microsoft.com/office/drawing/2014/main" id="{21AFB044-FD6E-4AF8-96AB-745B59DDD5A4}"/>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2">
              <a:extLst>
                <a:ext uri="{FF2B5EF4-FFF2-40B4-BE49-F238E27FC236}">
                  <a16:creationId xmlns:a16="http://schemas.microsoft.com/office/drawing/2014/main" id="{6409FE8E-D06A-4B35-BFD3-DD184A079BB7}"/>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6">
              <a:extLst>
                <a:ext uri="{FF2B5EF4-FFF2-40B4-BE49-F238E27FC236}">
                  <a16:creationId xmlns:a16="http://schemas.microsoft.com/office/drawing/2014/main" id="{5CA207E7-E95E-46F5-A8A1-AD533B809BE8}"/>
                </a:ext>
              </a:extLst>
            </p:cNvPr>
            <p:cNvGrpSpPr/>
            <p:nvPr userDrawn="1"/>
          </p:nvGrpSpPr>
          <p:grpSpPr>
            <a:xfrm>
              <a:off x="2332851" y="5138854"/>
              <a:ext cx="191820" cy="211002"/>
              <a:chOff x="2453209" y="5151638"/>
              <a:chExt cx="191820" cy="211002"/>
            </a:xfrm>
          </p:grpSpPr>
          <p:sp>
            <p:nvSpPr>
              <p:cNvPr id="13" name="Oval 44">
                <a:extLst>
                  <a:ext uri="{FF2B5EF4-FFF2-40B4-BE49-F238E27FC236}">
                    <a16:creationId xmlns:a16="http://schemas.microsoft.com/office/drawing/2014/main" id="{D196795B-533F-443E-A9FD-AEB2894BFF76}"/>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45">
                <a:extLst>
                  <a:ext uri="{FF2B5EF4-FFF2-40B4-BE49-F238E27FC236}">
                    <a16:creationId xmlns:a16="http://schemas.microsoft.com/office/drawing/2014/main" id="{7FC5C28D-04C0-4401-B217-13CA4F8A91D1}"/>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15" name="Group 5">
            <a:extLst>
              <a:ext uri="{FF2B5EF4-FFF2-40B4-BE49-F238E27FC236}">
                <a16:creationId xmlns:a16="http://schemas.microsoft.com/office/drawing/2014/main" id="{820ACAAC-DC01-4142-B3A4-08464EFC2E95}"/>
              </a:ext>
            </a:extLst>
          </p:cNvPr>
          <p:cNvGrpSpPr/>
          <p:nvPr userDrawn="1"/>
        </p:nvGrpSpPr>
        <p:grpSpPr>
          <a:xfrm>
            <a:off x="9467615" y="2739753"/>
            <a:ext cx="2029599" cy="3505672"/>
            <a:chOff x="1438761" y="2033015"/>
            <a:chExt cx="1980000" cy="3420000"/>
          </a:xfrm>
        </p:grpSpPr>
        <p:sp>
          <p:nvSpPr>
            <p:cNvPr id="16" name="Rounded Rectangle 41">
              <a:extLst>
                <a:ext uri="{FF2B5EF4-FFF2-40B4-BE49-F238E27FC236}">
                  <a16:creationId xmlns:a16="http://schemas.microsoft.com/office/drawing/2014/main" id="{F4A599C3-B53A-47D9-B643-0693601665B7}"/>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ectangle 42">
              <a:extLst>
                <a:ext uri="{FF2B5EF4-FFF2-40B4-BE49-F238E27FC236}">
                  <a16:creationId xmlns:a16="http://schemas.microsoft.com/office/drawing/2014/main" id="{C8297C35-1867-4E31-A4CB-1E056B27E393}"/>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8" name="Group 6">
              <a:extLst>
                <a:ext uri="{FF2B5EF4-FFF2-40B4-BE49-F238E27FC236}">
                  <a16:creationId xmlns:a16="http://schemas.microsoft.com/office/drawing/2014/main" id="{981654CC-984C-4EB6-8C63-81F1A125D1F1}"/>
                </a:ext>
              </a:extLst>
            </p:cNvPr>
            <p:cNvGrpSpPr/>
            <p:nvPr userDrawn="1"/>
          </p:nvGrpSpPr>
          <p:grpSpPr>
            <a:xfrm>
              <a:off x="2332851" y="5138854"/>
              <a:ext cx="191820" cy="211002"/>
              <a:chOff x="2453209" y="5151638"/>
              <a:chExt cx="191820" cy="211002"/>
            </a:xfrm>
          </p:grpSpPr>
          <p:sp>
            <p:nvSpPr>
              <p:cNvPr id="19" name="Oval 44">
                <a:extLst>
                  <a:ext uri="{FF2B5EF4-FFF2-40B4-BE49-F238E27FC236}">
                    <a16:creationId xmlns:a16="http://schemas.microsoft.com/office/drawing/2014/main" id="{6F17D607-F1C4-4364-874B-335B32EAE676}"/>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ounded Rectangle 45">
                <a:extLst>
                  <a:ext uri="{FF2B5EF4-FFF2-40B4-BE49-F238E27FC236}">
                    <a16:creationId xmlns:a16="http://schemas.microsoft.com/office/drawing/2014/main" id="{44F5E29D-F731-4A5B-986D-4229461BC256}"/>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1" name="Picture Placeholder 2">
            <a:extLst>
              <a:ext uri="{FF2B5EF4-FFF2-40B4-BE49-F238E27FC236}">
                <a16:creationId xmlns:a16="http://schemas.microsoft.com/office/drawing/2014/main" id="{9A1695C9-85F6-4760-8539-3631CCA00268}"/>
              </a:ext>
            </a:extLst>
          </p:cNvPr>
          <p:cNvSpPr>
            <a:spLocks noGrp="1"/>
          </p:cNvSpPr>
          <p:nvPr>
            <p:ph type="pic" idx="16" hasCustomPrompt="1"/>
          </p:nvPr>
        </p:nvSpPr>
        <p:spPr>
          <a:xfrm>
            <a:off x="4583669"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0" name="Picture Placeholder 2">
            <a:extLst>
              <a:ext uri="{FF2B5EF4-FFF2-40B4-BE49-F238E27FC236}">
                <a16:creationId xmlns:a16="http://schemas.microsoft.com/office/drawing/2014/main" id="{ACBD4965-6F82-47DB-8F4B-43A1E51F48A5}"/>
              </a:ext>
            </a:extLst>
          </p:cNvPr>
          <p:cNvSpPr>
            <a:spLocks noGrp="1"/>
          </p:cNvSpPr>
          <p:nvPr>
            <p:ph type="pic" idx="17" hasCustomPrompt="1"/>
          </p:nvPr>
        </p:nvSpPr>
        <p:spPr>
          <a:xfrm>
            <a:off x="7074446"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1" name="Picture Placeholder 2">
            <a:extLst>
              <a:ext uri="{FF2B5EF4-FFF2-40B4-BE49-F238E27FC236}">
                <a16:creationId xmlns:a16="http://schemas.microsoft.com/office/drawing/2014/main" id="{60E75232-41AF-4527-9D75-F5DCBC0B6766}"/>
              </a:ext>
            </a:extLst>
          </p:cNvPr>
          <p:cNvSpPr>
            <a:spLocks noGrp="1"/>
          </p:cNvSpPr>
          <p:nvPr>
            <p:ph type="pic" idx="18" hasCustomPrompt="1"/>
          </p:nvPr>
        </p:nvSpPr>
        <p:spPr>
          <a:xfrm>
            <a:off x="9565222"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82" r:id="rId8"/>
    <p:sldLayoutId id="2147483683" r:id="rId9"/>
    <p:sldLayoutId id="2147483684" r:id="rId10"/>
    <p:sldLayoutId id="2147483686" r:id="rId11"/>
    <p:sldLayoutId id="2147483687" r:id="rId12"/>
    <p:sldLayoutId id="2147483688" r:id="rId13"/>
    <p:sldLayoutId id="2147483671" r:id="rId14"/>
    <p:sldLayoutId id="2147483672"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301839" y="1516500"/>
            <a:ext cx="8842159" cy="2862322"/>
          </a:xfrm>
          <a:prstGeom prst="rect">
            <a:avLst/>
          </a:prstGeom>
          <a:noFill/>
          <a:ln>
            <a:prstDash val="lgDashDot"/>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fr-FR" altLang="ko-KR" sz="3600" b="1" dirty="0">
                <a:solidFill>
                  <a:schemeClr val="bg1"/>
                </a:solidFill>
                <a:latin typeface="Tahoma" panose="020B0604030504040204" pitchFamily="34" charset="0"/>
                <a:ea typeface="Tahoma" panose="020B0604030504040204" pitchFamily="34" charset="0"/>
                <a:cs typeface="Tahoma" panose="020B0604030504040204" pitchFamily="34" charset="0"/>
              </a:rPr>
              <a:t>PERFORMANCE PRODUCTIVE VS PERFORMANCE IMPRODUCTIVE SUR LES PLATEFORMES E-LEARNING : </a:t>
            </a:r>
          </a:p>
          <a:p>
            <a:pPr algn="ctr"/>
            <a:r>
              <a:rPr lang="fr-FR" altLang="ko-KR" sz="3600" b="1" dirty="0">
                <a:solidFill>
                  <a:schemeClr val="bg1"/>
                </a:solidFill>
                <a:latin typeface="Tahoma" panose="020B0604030504040204" pitchFamily="34" charset="0"/>
                <a:ea typeface="Tahoma" panose="020B0604030504040204" pitchFamily="34" charset="0"/>
                <a:cs typeface="Tahoma" panose="020B0604030504040204" pitchFamily="34" charset="0"/>
              </a:rPr>
              <a:t>DÉTECTION (PRÉCOCE) DU WHEEL SPINNING.</a:t>
            </a:r>
            <a:endParaRPr lang="ko-KR" altLang="en-US" sz="3600" b="1" dirty="0">
              <a:solidFill>
                <a:schemeClr val="bg1"/>
              </a:solidFill>
              <a:latin typeface="Tahoma" panose="020B0604030504040204" pitchFamily="34" charset="0"/>
              <a:cs typeface="Tahoma" panose="020B0604030504040204" pitchFamily="34" charset="0"/>
            </a:endParaRPr>
          </a:p>
        </p:txBody>
      </p:sp>
      <p:sp>
        <p:nvSpPr>
          <p:cNvPr id="5" name="TextBox 7">
            <a:extLst>
              <a:ext uri="{FF2B5EF4-FFF2-40B4-BE49-F238E27FC236}">
                <a16:creationId xmlns:a16="http://schemas.microsoft.com/office/drawing/2014/main" id="{BA9E5145-0A98-4CF1-8E0C-52E3F6B8621F}"/>
              </a:ext>
            </a:extLst>
          </p:cNvPr>
          <p:cNvSpPr txBox="1"/>
          <p:nvPr/>
        </p:nvSpPr>
        <p:spPr>
          <a:xfrm>
            <a:off x="301838" y="4399136"/>
            <a:ext cx="8842159" cy="846386"/>
          </a:xfrm>
          <a:prstGeom prst="rect">
            <a:avLst/>
          </a:prstGeom>
          <a:noFill/>
          <a:ln>
            <a:prstDash val="lgDashDot"/>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fr-FR" altLang="ko-KR" sz="2450" b="1" dirty="0">
                <a:solidFill>
                  <a:schemeClr val="bg1"/>
                </a:solidFill>
                <a:latin typeface="Times New Roman" panose="02020603050405020304" pitchFamily="18" charset="0"/>
                <a:cs typeface="Times New Roman" panose="02020603050405020304" pitchFamily="18" charset="0"/>
              </a:rPr>
              <a:t>Présenté par ESSOH Lasme, Stagiaire.</a:t>
            </a:r>
          </a:p>
          <a:p>
            <a:pPr algn="ctr"/>
            <a:r>
              <a:rPr lang="fr-FR" altLang="ko-KR" sz="2450" b="1" dirty="0">
                <a:solidFill>
                  <a:schemeClr val="bg1"/>
                </a:solidFill>
                <a:latin typeface="Times New Roman" panose="02020603050405020304" pitchFamily="18" charset="0"/>
                <a:cs typeface="Times New Roman" panose="02020603050405020304" pitchFamily="18" charset="0"/>
              </a:rPr>
              <a:t>Equipe IA</a:t>
            </a:r>
            <a:endParaRPr lang="ko-KR" altLang="en-US" sz="245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23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6464" y="294875"/>
            <a:ext cx="11799072" cy="724247"/>
          </a:xfrm>
        </p:spPr>
        <p:txBody>
          <a:bodyPr/>
          <a:lstStyle/>
          <a:p>
            <a:r>
              <a:rPr lang="fr-FR" sz="4000" b="1" dirty="0"/>
              <a:t>ETAT DE L’ART SUR LA DETECTION DU WS (1/3)</a:t>
            </a:r>
          </a:p>
        </p:txBody>
      </p:sp>
      <p:sp>
        <p:nvSpPr>
          <p:cNvPr id="16" name="Oval 8">
            <a:extLst>
              <a:ext uri="{FF2B5EF4-FFF2-40B4-BE49-F238E27FC236}">
                <a16:creationId xmlns:a16="http://schemas.microsoft.com/office/drawing/2014/main" id="{1D1DAD94-DBDB-4058-ADDE-D5C8FB04B820}"/>
              </a:ext>
            </a:extLst>
          </p:cNvPr>
          <p:cNvSpPr/>
          <p:nvPr/>
        </p:nvSpPr>
        <p:spPr>
          <a:xfrm>
            <a:off x="389762" y="1345786"/>
            <a:ext cx="309471" cy="2973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TextBox 13">
            <a:extLst>
              <a:ext uri="{FF2B5EF4-FFF2-40B4-BE49-F238E27FC236}">
                <a16:creationId xmlns:a16="http://schemas.microsoft.com/office/drawing/2014/main" id="{4D492D44-F17E-4802-8D20-E0AE4A7FCB29}"/>
              </a:ext>
            </a:extLst>
          </p:cNvPr>
          <p:cNvSpPr txBox="1"/>
          <p:nvPr/>
        </p:nvSpPr>
        <p:spPr>
          <a:xfrm>
            <a:off x="809849" y="1259176"/>
            <a:ext cx="10837653" cy="2308324"/>
          </a:xfrm>
          <a:prstGeom prst="rect">
            <a:avLst/>
          </a:prstGeom>
          <a:noFill/>
        </p:spPr>
        <p:txBody>
          <a:bodyPr wrap="square" rtlCol="0" anchor="ctr">
            <a:spAutoFit/>
          </a:bodyPr>
          <a:lstStyle/>
          <a:p>
            <a:pPr algn="just"/>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Beck &amp; Gong (2013) Wheel-spinning: students who fail to master a skill</a:t>
            </a:r>
          </a:p>
          <a:p>
            <a:pPr algn="just"/>
            <a:endPar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endParaRPr>
          </a:p>
          <a:p>
            <a:pPr marL="285750" indent="-285750" algn="just">
              <a:buFontTx/>
              <a:buChar char="-"/>
            </a:pP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Une première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littérature</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sur la question</a:t>
            </a:r>
          </a:p>
          <a:p>
            <a:pPr marL="285750" indent="-285750" algn="just">
              <a:buFontTx/>
              <a:buChar char="-"/>
            </a:pP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Des conceptions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fondamentales</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sont</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introduites</a:t>
            </a:r>
            <a:endPar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endParaRPr>
          </a:p>
          <a:p>
            <a:pPr marL="285750" indent="-285750" algn="just">
              <a:buFontTx/>
              <a:buChar char="-"/>
            </a:pP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Les auteurs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utilisent</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un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modèle</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de regression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logistique</a:t>
            </a:r>
            <a:endPar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endParaRPr>
          </a:p>
          <a:p>
            <a:pPr marL="285750" indent="-285750" algn="just">
              <a:buFontTx/>
              <a:buChar char="-"/>
            </a:pP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Les performances ne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sont</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pas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aussi</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convaincantes</a:t>
            </a:r>
            <a:endPar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endParaRPr>
          </a:p>
          <a:p>
            <a:pPr marL="285750" indent="-285750" algn="just">
              <a:buFontTx/>
              <a:buChar char="-"/>
            </a:pP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Ils</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n’arrivent</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qu’a</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détecter</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le WS,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prèsque-sûrement</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après la 8e action/10 d’un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apprenant</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endParaRPr lang="ko-KR" altLang="en-US" dirty="0">
              <a:solidFill>
                <a:schemeClr val="tx1">
                  <a:lumMod val="75000"/>
                  <a:lumOff val="25000"/>
                </a:schemeClr>
              </a:solidFill>
              <a:latin typeface="Verdana" panose="020B0604030504040204" pitchFamily="34" charset="0"/>
              <a:cs typeface="Arial" pitchFamily="34" charset="0"/>
            </a:endParaRPr>
          </a:p>
        </p:txBody>
      </p:sp>
      <p:pic>
        <p:nvPicPr>
          <p:cNvPr id="12" name="Image 11">
            <a:extLst>
              <a:ext uri="{FF2B5EF4-FFF2-40B4-BE49-F238E27FC236}">
                <a16:creationId xmlns:a16="http://schemas.microsoft.com/office/drawing/2014/main" id="{D564109A-3EB5-4F1A-B97B-2571333CD4DD}"/>
              </a:ext>
            </a:extLst>
          </p:cNvPr>
          <p:cNvPicPr>
            <a:picLocks noChangeAspect="1"/>
          </p:cNvPicPr>
          <p:nvPr/>
        </p:nvPicPr>
        <p:blipFill>
          <a:blip r:embed="rId2"/>
          <a:stretch>
            <a:fillRect/>
          </a:stretch>
        </p:blipFill>
        <p:spPr>
          <a:xfrm>
            <a:off x="2938509" y="3632199"/>
            <a:ext cx="5925680" cy="3014618"/>
          </a:xfrm>
          <a:prstGeom prst="rect">
            <a:avLst/>
          </a:prstGeom>
        </p:spPr>
      </p:pic>
      <p:cxnSp>
        <p:nvCxnSpPr>
          <p:cNvPr id="26" name="Connecteur droit avec flèche 25">
            <a:extLst>
              <a:ext uri="{FF2B5EF4-FFF2-40B4-BE49-F238E27FC236}">
                <a16:creationId xmlns:a16="http://schemas.microsoft.com/office/drawing/2014/main" id="{AF00F77E-AF10-459B-BCD7-32BCEB012748}"/>
              </a:ext>
            </a:extLst>
          </p:cNvPr>
          <p:cNvCxnSpPr>
            <a:cxnSpLocks/>
          </p:cNvCxnSpPr>
          <p:nvPr/>
        </p:nvCxnSpPr>
        <p:spPr>
          <a:xfrm>
            <a:off x="2423605" y="6492103"/>
            <a:ext cx="896781" cy="1"/>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07095D9F-A23A-4202-93F8-57A86AFABD6A}"/>
              </a:ext>
            </a:extLst>
          </p:cNvPr>
          <p:cNvSpPr txBox="1"/>
          <p:nvPr/>
        </p:nvSpPr>
        <p:spPr>
          <a:xfrm>
            <a:off x="11406683" y="6303523"/>
            <a:ext cx="1190017" cy="461665"/>
          </a:xfrm>
          <a:prstGeom prst="rect">
            <a:avLst/>
          </a:prstGeom>
          <a:noFill/>
        </p:spPr>
        <p:txBody>
          <a:bodyPr wrap="square" rtlCol="0">
            <a:spAutoFit/>
          </a:bodyPr>
          <a:lstStyle/>
          <a:p>
            <a:r>
              <a:rPr lang="fr-FR" sz="2400" b="1" dirty="0"/>
              <a:t>9</a:t>
            </a:r>
          </a:p>
        </p:txBody>
      </p:sp>
    </p:spTree>
    <p:extLst>
      <p:ext uri="{BB962C8B-B14F-4D97-AF65-F5344CB8AC3E}">
        <p14:creationId xmlns:p14="http://schemas.microsoft.com/office/powerpoint/2010/main" val="327375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anim calcmode="lin" valueType="num">
                                      <p:cBhvr additive="base">
                                        <p:cTn id="7"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anim calcmode="lin" valueType="num">
                                      <p:cBhvr additive="base">
                                        <p:cTn id="13"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4" end="4"/>
                                            </p:txEl>
                                          </p:spTgt>
                                        </p:tgtEl>
                                        <p:attrNameLst>
                                          <p:attrName>style.visibility</p:attrName>
                                        </p:attrNameLst>
                                      </p:cBhvr>
                                      <p:to>
                                        <p:strVal val="visible"/>
                                      </p:to>
                                    </p:set>
                                    <p:anim calcmode="lin" valueType="num">
                                      <p:cBhvr additive="base">
                                        <p:cTn id="19"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 calcmode="lin" valueType="num">
                                      <p:cBhvr additive="base">
                                        <p:cTn id="25"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
                                            <p:txEl>
                                              <p:pRg st="6" end="6"/>
                                            </p:txEl>
                                          </p:spTgt>
                                        </p:tgtEl>
                                        <p:attrNameLst>
                                          <p:attrName>style.visibility</p:attrName>
                                        </p:attrNameLst>
                                      </p:cBhvr>
                                      <p:to>
                                        <p:strVal val="visible"/>
                                      </p:to>
                                    </p:set>
                                    <p:anim calcmode="lin" valueType="num">
                                      <p:cBhvr additive="base">
                                        <p:cTn id="31"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6464" y="294875"/>
            <a:ext cx="11799072" cy="724247"/>
          </a:xfrm>
        </p:spPr>
        <p:txBody>
          <a:bodyPr/>
          <a:lstStyle/>
          <a:p>
            <a:r>
              <a:rPr lang="fr-FR" sz="4000" b="1" dirty="0"/>
              <a:t>REGRESSION LOGISTIQUE</a:t>
            </a:r>
          </a:p>
        </p:txBody>
      </p:sp>
      <p:pic>
        <p:nvPicPr>
          <p:cNvPr id="1026" name="Picture 2" descr="Logistic Regression in Machine Learning using Python | Towards Data Science">
            <a:extLst>
              <a:ext uri="{FF2B5EF4-FFF2-40B4-BE49-F238E27FC236}">
                <a16:creationId xmlns:a16="http://schemas.microsoft.com/office/drawing/2014/main" id="{F04935BB-6F3F-4A30-83B6-794D225F05B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40943" y="1340598"/>
            <a:ext cx="9040984" cy="5424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97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6464" y="294875"/>
            <a:ext cx="11799072" cy="724247"/>
          </a:xfrm>
        </p:spPr>
        <p:txBody>
          <a:bodyPr/>
          <a:lstStyle/>
          <a:p>
            <a:r>
              <a:rPr lang="fr-FR" sz="4000" b="1" dirty="0"/>
              <a:t>MESURE DE PERFORMANCE D’UN CLASSIFIEUR (1/5)</a:t>
            </a:r>
          </a:p>
        </p:txBody>
      </p:sp>
      <p:pic>
        <p:nvPicPr>
          <p:cNvPr id="1028" name="Picture 4">
            <a:extLst>
              <a:ext uri="{FF2B5EF4-FFF2-40B4-BE49-F238E27FC236}">
                <a16:creationId xmlns:a16="http://schemas.microsoft.com/office/drawing/2014/main" id="{F5239830-87BD-40A1-91BF-772040BB9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043" y="2174463"/>
            <a:ext cx="8794257" cy="4412666"/>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2DEBB479-521E-4F46-8432-788F1EC6BBE7}"/>
              </a:ext>
            </a:extLst>
          </p:cNvPr>
          <p:cNvSpPr txBox="1"/>
          <p:nvPr/>
        </p:nvSpPr>
        <p:spPr>
          <a:xfrm>
            <a:off x="692459" y="2503443"/>
            <a:ext cx="2068497" cy="3416320"/>
          </a:xfrm>
          <a:prstGeom prst="rect">
            <a:avLst/>
          </a:prstGeom>
          <a:noFill/>
        </p:spPr>
        <p:txBody>
          <a:bodyPr wrap="square" rtlCol="0">
            <a:spAutoFit/>
          </a:bodyPr>
          <a:lstStyle/>
          <a:p>
            <a:r>
              <a:rPr lang="fr-FR" sz="2400" b="1" dirty="0"/>
              <a:t>PREDICTION</a:t>
            </a:r>
          </a:p>
          <a:p>
            <a:endParaRPr lang="fr-FR" sz="2400" b="1" dirty="0"/>
          </a:p>
          <a:p>
            <a:r>
              <a:rPr lang="fr-FR" sz="2400" b="1" dirty="0"/>
              <a:t>            1</a:t>
            </a:r>
          </a:p>
          <a:p>
            <a:endParaRPr lang="fr-FR" sz="2400" b="1" dirty="0"/>
          </a:p>
          <a:p>
            <a:endParaRPr lang="fr-FR" sz="2400" b="1" dirty="0"/>
          </a:p>
          <a:p>
            <a:endParaRPr lang="fr-FR" sz="2400" b="1" dirty="0"/>
          </a:p>
          <a:p>
            <a:endParaRPr lang="fr-FR" sz="2400" b="1" dirty="0"/>
          </a:p>
          <a:p>
            <a:endParaRPr lang="fr-FR" sz="2400" b="1" dirty="0"/>
          </a:p>
          <a:p>
            <a:r>
              <a:rPr lang="fr-FR" sz="2400" b="1" dirty="0"/>
              <a:t>           0</a:t>
            </a:r>
          </a:p>
        </p:txBody>
      </p:sp>
      <p:sp>
        <p:nvSpPr>
          <p:cNvPr id="4" name="ZoneTexte 3">
            <a:extLst>
              <a:ext uri="{FF2B5EF4-FFF2-40B4-BE49-F238E27FC236}">
                <a16:creationId xmlns:a16="http://schemas.microsoft.com/office/drawing/2014/main" id="{48C66740-7A80-4C54-B07C-DE1FD29AD39E}"/>
              </a:ext>
            </a:extLst>
          </p:cNvPr>
          <p:cNvSpPr txBox="1"/>
          <p:nvPr/>
        </p:nvSpPr>
        <p:spPr>
          <a:xfrm>
            <a:off x="3524437" y="1672446"/>
            <a:ext cx="2953304" cy="830997"/>
          </a:xfrm>
          <a:prstGeom prst="rect">
            <a:avLst/>
          </a:prstGeom>
          <a:noFill/>
        </p:spPr>
        <p:txBody>
          <a:bodyPr wrap="square" rtlCol="0">
            <a:spAutoFit/>
          </a:bodyPr>
          <a:lstStyle/>
          <a:p>
            <a:r>
              <a:rPr lang="fr-FR" sz="2400" b="1" dirty="0"/>
              <a:t>      REALITE</a:t>
            </a:r>
          </a:p>
          <a:p>
            <a:r>
              <a:rPr lang="fr-FR" sz="2400" b="1" dirty="0"/>
              <a:t>1                       0</a:t>
            </a:r>
          </a:p>
        </p:txBody>
      </p:sp>
      <p:cxnSp>
        <p:nvCxnSpPr>
          <p:cNvPr id="6" name="Connecteur droit avec flèche 5">
            <a:extLst>
              <a:ext uri="{FF2B5EF4-FFF2-40B4-BE49-F238E27FC236}">
                <a16:creationId xmlns:a16="http://schemas.microsoft.com/office/drawing/2014/main" id="{EC09C73B-2CC6-47EF-BF5A-4A7395369DC4}"/>
              </a:ext>
            </a:extLst>
          </p:cNvPr>
          <p:cNvCxnSpPr>
            <a:cxnSpLocks/>
          </p:cNvCxnSpPr>
          <p:nvPr/>
        </p:nvCxnSpPr>
        <p:spPr>
          <a:xfrm flipV="1">
            <a:off x="8185212" y="2174463"/>
            <a:ext cx="420071" cy="577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2F7A466B-BEE4-40D7-9ED6-460221E4FD6A}"/>
              </a:ext>
            </a:extLst>
          </p:cNvPr>
          <p:cNvSpPr txBox="1"/>
          <p:nvPr/>
        </p:nvSpPr>
        <p:spPr>
          <a:xfrm>
            <a:off x="8460418" y="1784412"/>
            <a:ext cx="3264025" cy="369332"/>
          </a:xfrm>
          <a:prstGeom prst="rect">
            <a:avLst/>
          </a:prstGeom>
          <a:noFill/>
        </p:spPr>
        <p:txBody>
          <a:bodyPr wrap="square" rtlCol="0">
            <a:spAutoFit/>
          </a:bodyPr>
          <a:lstStyle/>
          <a:p>
            <a:r>
              <a:rPr lang="fr-FR" b="1" dirty="0"/>
              <a:t>Aussi appelé </a:t>
            </a:r>
            <a:r>
              <a:rPr lang="fr-FR" b="1" dirty="0" err="1"/>
              <a:t>Recall</a:t>
            </a:r>
            <a:r>
              <a:rPr lang="fr-FR" b="1" dirty="0"/>
              <a:t> ou TPR</a:t>
            </a:r>
          </a:p>
        </p:txBody>
      </p:sp>
      <p:cxnSp>
        <p:nvCxnSpPr>
          <p:cNvPr id="17" name="Connecteur droit avec flèche 16">
            <a:extLst>
              <a:ext uri="{FF2B5EF4-FFF2-40B4-BE49-F238E27FC236}">
                <a16:creationId xmlns:a16="http://schemas.microsoft.com/office/drawing/2014/main" id="{43620B0C-5633-4632-88BE-3415C94B1773}"/>
              </a:ext>
            </a:extLst>
          </p:cNvPr>
          <p:cNvCxnSpPr>
            <a:cxnSpLocks/>
          </p:cNvCxnSpPr>
          <p:nvPr/>
        </p:nvCxnSpPr>
        <p:spPr>
          <a:xfrm flipH="1" flipV="1">
            <a:off x="10991894" y="3513806"/>
            <a:ext cx="537238" cy="69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18A4EDAA-51C8-4F68-A827-48350E6993E0}"/>
              </a:ext>
            </a:extLst>
          </p:cNvPr>
          <p:cNvSpPr txBox="1"/>
          <p:nvPr/>
        </p:nvSpPr>
        <p:spPr>
          <a:xfrm>
            <a:off x="11158953" y="4322001"/>
            <a:ext cx="3264025" cy="369332"/>
          </a:xfrm>
          <a:prstGeom prst="rect">
            <a:avLst/>
          </a:prstGeom>
          <a:noFill/>
        </p:spPr>
        <p:txBody>
          <a:bodyPr wrap="square" rtlCol="0">
            <a:spAutoFit/>
          </a:bodyPr>
          <a:lstStyle/>
          <a:p>
            <a:r>
              <a:rPr lang="fr-FR" b="1" dirty="0"/>
              <a:t>FPR</a:t>
            </a:r>
          </a:p>
        </p:txBody>
      </p:sp>
      <p:sp>
        <p:nvSpPr>
          <p:cNvPr id="10" name="ZoneTexte 9">
            <a:extLst>
              <a:ext uri="{FF2B5EF4-FFF2-40B4-BE49-F238E27FC236}">
                <a16:creationId xmlns:a16="http://schemas.microsoft.com/office/drawing/2014/main" id="{2EA70283-2054-46A1-B5A4-0576CBDD3A3B}"/>
              </a:ext>
            </a:extLst>
          </p:cNvPr>
          <p:cNvSpPr txBox="1"/>
          <p:nvPr/>
        </p:nvSpPr>
        <p:spPr>
          <a:xfrm>
            <a:off x="11406683" y="6303523"/>
            <a:ext cx="1190017" cy="461665"/>
          </a:xfrm>
          <a:prstGeom prst="rect">
            <a:avLst/>
          </a:prstGeom>
          <a:noFill/>
        </p:spPr>
        <p:txBody>
          <a:bodyPr wrap="square" rtlCol="0">
            <a:spAutoFit/>
          </a:bodyPr>
          <a:lstStyle/>
          <a:p>
            <a:r>
              <a:rPr lang="fr-FR" sz="2400" b="1" dirty="0"/>
              <a:t>10</a:t>
            </a:r>
          </a:p>
        </p:txBody>
      </p:sp>
    </p:spTree>
    <p:extLst>
      <p:ext uri="{BB962C8B-B14F-4D97-AF65-F5344CB8AC3E}">
        <p14:creationId xmlns:p14="http://schemas.microsoft.com/office/powerpoint/2010/main" val="22276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8D2C712-C1DA-40B8-89E0-AFE5C293D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012" y="927715"/>
            <a:ext cx="7800513" cy="5850385"/>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1">
            <a:extLst>
              <a:ext uri="{FF2B5EF4-FFF2-40B4-BE49-F238E27FC236}">
                <a16:creationId xmlns:a16="http://schemas.microsoft.com/office/drawing/2014/main" id="{95CF0C38-2A45-4BCD-B4BB-F593B6AF1E9E}"/>
              </a:ext>
            </a:extLst>
          </p:cNvPr>
          <p:cNvSpPr>
            <a:spLocks noGrp="1"/>
          </p:cNvSpPr>
          <p:nvPr>
            <p:ph type="body" sz="quarter" idx="10"/>
          </p:nvPr>
        </p:nvSpPr>
        <p:spPr>
          <a:xfrm>
            <a:off x="196464" y="294875"/>
            <a:ext cx="11799072" cy="724247"/>
          </a:xfrm>
        </p:spPr>
        <p:txBody>
          <a:bodyPr/>
          <a:lstStyle/>
          <a:p>
            <a:r>
              <a:rPr lang="fr-FR" sz="4000" b="1" dirty="0"/>
              <a:t>MESURE DE PERFORMANCE D’UN CLASSIFIEUR (4/5)</a:t>
            </a:r>
          </a:p>
        </p:txBody>
      </p:sp>
      <p:sp>
        <p:nvSpPr>
          <p:cNvPr id="4" name="ZoneTexte 3">
            <a:extLst>
              <a:ext uri="{FF2B5EF4-FFF2-40B4-BE49-F238E27FC236}">
                <a16:creationId xmlns:a16="http://schemas.microsoft.com/office/drawing/2014/main" id="{7F882FC4-66DA-43AF-835C-A3C29FC429D1}"/>
              </a:ext>
            </a:extLst>
          </p:cNvPr>
          <p:cNvSpPr txBox="1"/>
          <p:nvPr/>
        </p:nvSpPr>
        <p:spPr>
          <a:xfrm>
            <a:off x="11406683" y="6303523"/>
            <a:ext cx="1190017" cy="461665"/>
          </a:xfrm>
          <a:prstGeom prst="rect">
            <a:avLst/>
          </a:prstGeom>
          <a:noFill/>
        </p:spPr>
        <p:txBody>
          <a:bodyPr wrap="square" rtlCol="0">
            <a:spAutoFit/>
          </a:bodyPr>
          <a:lstStyle/>
          <a:p>
            <a:r>
              <a:rPr lang="fr-FR" sz="2400" b="1" dirty="0"/>
              <a:t>11</a:t>
            </a:r>
          </a:p>
        </p:txBody>
      </p:sp>
    </p:spTree>
    <p:extLst>
      <p:ext uri="{BB962C8B-B14F-4D97-AF65-F5344CB8AC3E}">
        <p14:creationId xmlns:p14="http://schemas.microsoft.com/office/powerpoint/2010/main" val="60651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6464" y="294875"/>
            <a:ext cx="11799072" cy="724247"/>
          </a:xfrm>
        </p:spPr>
        <p:txBody>
          <a:bodyPr/>
          <a:lstStyle/>
          <a:p>
            <a:r>
              <a:rPr lang="fr-FR" sz="4000" b="1" dirty="0"/>
              <a:t>ETAT DE L’ART SUR LA DETECTION DU WS (2/3)</a:t>
            </a:r>
          </a:p>
        </p:txBody>
      </p:sp>
      <p:sp>
        <p:nvSpPr>
          <p:cNvPr id="16" name="Oval 8">
            <a:extLst>
              <a:ext uri="{FF2B5EF4-FFF2-40B4-BE49-F238E27FC236}">
                <a16:creationId xmlns:a16="http://schemas.microsoft.com/office/drawing/2014/main" id="{1D1DAD94-DBDB-4058-ADDE-D5C8FB04B820}"/>
              </a:ext>
            </a:extLst>
          </p:cNvPr>
          <p:cNvSpPr/>
          <p:nvPr/>
        </p:nvSpPr>
        <p:spPr>
          <a:xfrm>
            <a:off x="389762" y="1345786"/>
            <a:ext cx="309471" cy="2973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TextBox 13">
            <a:extLst>
              <a:ext uri="{FF2B5EF4-FFF2-40B4-BE49-F238E27FC236}">
                <a16:creationId xmlns:a16="http://schemas.microsoft.com/office/drawing/2014/main" id="{4D492D44-F17E-4802-8D20-E0AE4A7FCB29}"/>
              </a:ext>
            </a:extLst>
          </p:cNvPr>
          <p:cNvSpPr txBox="1"/>
          <p:nvPr/>
        </p:nvSpPr>
        <p:spPr>
          <a:xfrm>
            <a:off x="809849" y="1259176"/>
            <a:ext cx="10992389" cy="2308324"/>
          </a:xfrm>
          <a:prstGeom prst="rect">
            <a:avLst/>
          </a:prstGeom>
          <a:noFill/>
        </p:spPr>
        <p:txBody>
          <a:bodyPr wrap="square" rtlCol="0" anchor="ctr">
            <a:spAutoFit/>
          </a:bodyPr>
          <a:lstStyle/>
          <a:p>
            <a:pPr algn="just"/>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Bothelo</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&amp; Al (2019) : Developing Early Detectors of Student Attrition and</a:t>
            </a:r>
          </a:p>
          <a:p>
            <a:pPr algn="just"/>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Wheel Spinning Using Deep Learning</a:t>
            </a:r>
          </a:p>
          <a:p>
            <a:pPr algn="just"/>
            <a:endPar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endParaRPr>
          </a:p>
          <a:p>
            <a:pPr marL="285750" indent="-285750" algn="just">
              <a:buFontTx/>
              <a:buChar char="-"/>
            </a:pP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L’une</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des premières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littératures</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sur la question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employant</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des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modèles</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de reseaux de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neurones</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artificiels</a:t>
            </a:r>
            <a:endPar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endParaRPr>
          </a:p>
          <a:p>
            <a:pPr marL="285750" indent="-285750" algn="just">
              <a:buFontTx/>
              <a:buChar char="-"/>
            </a:pP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Les auteurs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utilisent</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un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modèle</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de reseaux de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neurones</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récurrents</a:t>
            </a:r>
            <a:endPar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endParaRPr>
          </a:p>
          <a:p>
            <a:pPr marL="285750" indent="-285750" algn="just">
              <a:buFontTx/>
              <a:buChar char="-"/>
            </a:pP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Les performances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sont</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très</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convaincantes</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mais</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difficilement</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interpretable,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boite</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noire)</a:t>
            </a:r>
          </a:p>
          <a:p>
            <a:pPr marL="285750" indent="-285750" algn="just">
              <a:buFontTx/>
              <a:buChar char="-"/>
            </a:pP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Ils</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arrivent</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détecter</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le WS,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prèsque-sûrement</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après la 3e action/10 d’un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apprenant</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endParaRPr lang="ko-KR" altLang="en-US" dirty="0">
              <a:solidFill>
                <a:schemeClr val="tx1">
                  <a:lumMod val="75000"/>
                  <a:lumOff val="25000"/>
                </a:schemeClr>
              </a:solidFill>
              <a:latin typeface="Verdana" panose="020B0604030504040204" pitchFamily="34" charset="0"/>
              <a:cs typeface="Arial" pitchFamily="34" charset="0"/>
            </a:endParaRPr>
          </a:p>
        </p:txBody>
      </p:sp>
      <p:pic>
        <p:nvPicPr>
          <p:cNvPr id="4" name="Image 3">
            <a:extLst>
              <a:ext uri="{FF2B5EF4-FFF2-40B4-BE49-F238E27FC236}">
                <a16:creationId xmlns:a16="http://schemas.microsoft.com/office/drawing/2014/main" id="{68C9C602-E942-4FC1-88BC-0ACACCCBBC33}"/>
              </a:ext>
            </a:extLst>
          </p:cNvPr>
          <p:cNvPicPr>
            <a:picLocks noChangeAspect="1"/>
          </p:cNvPicPr>
          <p:nvPr/>
        </p:nvPicPr>
        <p:blipFill>
          <a:blip r:embed="rId2"/>
          <a:stretch>
            <a:fillRect/>
          </a:stretch>
        </p:blipFill>
        <p:spPr>
          <a:xfrm>
            <a:off x="2281561" y="3567500"/>
            <a:ext cx="7214778" cy="3109818"/>
          </a:xfrm>
          <a:prstGeom prst="rect">
            <a:avLst/>
          </a:prstGeom>
        </p:spPr>
      </p:pic>
      <p:sp>
        <p:nvSpPr>
          <p:cNvPr id="6" name="ZoneTexte 5">
            <a:extLst>
              <a:ext uri="{FF2B5EF4-FFF2-40B4-BE49-F238E27FC236}">
                <a16:creationId xmlns:a16="http://schemas.microsoft.com/office/drawing/2014/main" id="{7474F147-B5BA-4C29-8BF8-8D8ADB350893}"/>
              </a:ext>
            </a:extLst>
          </p:cNvPr>
          <p:cNvSpPr txBox="1"/>
          <p:nvPr/>
        </p:nvSpPr>
        <p:spPr>
          <a:xfrm>
            <a:off x="11406683" y="6303523"/>
            <a:ext cx="1190017" cy="461665"/>
          </a:xfrm>
          <a:prstGeom prst="rect">
            <a:avLst/>
          </a:prstGeom>
          <a:noFill/>
        </p:spPr>
        <p:txBody>
          <a:bodyPr wrap="square" rtlCol="0">
            <a:spAutoFit/>
          </a:bodyPr>
          <a:lstStyle/>
          <a:p>
            <a:r>
              <a:rPr lang="fr-FR" sz="2400" b="1" dirty="0"/>
              <a:t>12</a:t>
            </a:r>
          </a:p>
        </p:txBody>
      </p:sp>
    </p:spTree>
    <p:extLst>
      <p:ext uri="{BB962C8B-B14F-4D97-AF65-F5344CB8AC3E}">
        <p14:creationId xmlns:p14="http://schemas.microsoft.com/office/powerpoint/2010/main" val="334843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 calcmode="lin" valueType="num">
                                      <p:cBhvr additive="base">
                                        <p:cTn id="11"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 calcmode="lin" valueType="num">
                                      <p:cBhvr additive="base">
                                        <p:cTn id="17"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anim calcmode="lin" valueType="num">
                                      <p:cBhvr additive="base">
                                        <p:cTn id="23"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
                                            <p:txEl>
                                              <p:pRg st="5" end="5"/>
                                            </p:txEl>
                                          </p:spTgt>
                                        </p:tgtEl>
                                        <p:attrNameLst>
                                          <p:attrName>style.visibility</p:attrName>
                                        </p:attrNameLst>
                                      </p:cBhvr>
                                      <p:to>
                                        <p:strVal val="visible"/>
                                      </p:to>
                                    </p:set>
                                    <p:anim calcmode="lin" valueType="num">
                                      <p:cBhvr additive="base">
                                        <p:cTn id="29"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1">
                                            <p:txEl>
                                              <p:pRg st="6" end="6"/>
                                            </p:txEl>
                                          </p:spTgt>
                                        </p:tgtEl>
                                        <p:attrNameLst>
                                          <p:attrName>style.visibility</p:attrName>
                                        </p:attrNameLst>
                                      </p:cBhvr>
                                      <p:to>
                                        <p:strVal val="visible"/>
                                      </p:to>
                                    </p:set>
                                    <p:anim calcmode="lin" valueType="num">
                                      <p:cBhvr additive="base">
                                        <p:cTn id="35"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6464" y="294875"/>
            <a:ext cx="11799072" cy="724247"/>
          </a:xfrm>
        </p:spPr>
        <p:txBody>
          <a:bodyPr/>
          <a:lstStyle/>
          <a:p>
            <a:r>
              <a:rPr lang="fr-FR" sz="4000" b="1" dirty="0"/>
              <a:t>ETAT DE L’ART SUR LA DETECTION DU WS (3/3)</a:t>
            </a:r>
          </a:p>
        </p:txBody>
      </p:sp>
      <p:sp>
        <p:nvSpPr>
          <p:cNvPr id="16" name="Oval 8">
            <a:extLst>
              <a:ext uri="{FF2B5EF4-FFF2-40B4-BE49-F238E27FC236}">
                <a16:creationId xmlns:a16="http://schemas.microsoft.com/office/drawing/2014/main" id="{1D1DAD94-DBDB-4058-ADDE-D5C8FB04B820}"/>
              </a:ext>
            </a:extLst>
          </p:cNvPr>
          <p:cNvSpPr/>
          <p:nvPr/>
        </p:nvSpPr>
        <p:spPr>
          <a:xfrm>
            <a:off x="389762" y="1345786"/>
            <a:ext cx="309471" cy="2973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TextBox 13">
            <a:extLst>
              <a:ext uri="{FF2B5EF4-FFF2-40B4-BE49-F238E27FC236}">
                <a16:creationId xmlns:a16="http://schemas.microsoft.com/office/drawing/2014/main" id="{4D492D44-F17E-4802-8D20-E0AE4A7FCB29}"/>
              </a:ext>
            </a:extLst>
          </p:cNvPr>
          <p:cNvSpPr txBox="1"/>
          <p:nvPr/>
        </p:nvSpPr>
        <p:spPr>
          <a:xfrm>
            <a:off x="809849" y="1259176"/>
            <a:ext cx="10992389" cy="2308324"/>
          </a:xfrm>
          <a:prstGeom prst="rect">
            <a:avLst/>
          </a:prstGeom>
          <a:noFill/>
        </p:spPr>
        <p:txBody>
          <a:bodyPr wrap="square" rtlCol="0" anchor="ctr">
            <a:spAutoFit/>
          </a:bodyPr>
          <a:lstStyle/>
          <a:p>
            <a:pPr algn="just"/>
            <a:r>
              <a:rPr lang="en-US" altLang="ko-KR" sz="1600"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Yeyu</a:t>
            </a:r>
            <a:r>
              <a:rPr lang="en-US" altLang="ko-KR" sz="16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Wang, </a:t>
            </a:r>
            <a:r>
              <a:rPr lang="en-US" altLang="ko-KR" sz="1600"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Shimin</a:t>
            </a:r>
            <a:r>
              <a:rPr lang="en-US" altLang="ko-KR" sz="16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Kai, and Ryan Shaun Baker (2020) : Developing Early Detectors of Student Attrition and Wheel Spinning Using Deep Learning</a:t>
            </a:r>
          </a:p>
          <a:p>
            <a:pPr algn="just"/>
            <a:endParaRPr lang="en-US" altLang="ko-KR" sz="16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endParaRPr>
          </a:p>
          <a:p>
            <a:pPr marL="285750" indent="-285750" algn="just">
              <a:buFontTx/>
              <a:buChar char="-"/>
            </a:pPr>
            <a:r>
              <a:rPr lang="fr-FR" altLang="ko-KR" sz="16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Les auteurs constatent deux types de prédictions : prédictions interprétables vs prédictions non interprétables ; les prédictions boites noires fournissent des performances plus nettes.</a:t>
            </a:r>
          </a:p>
          <a:p>
            <a:pPr marL="285750" indent="-285750" algn="just">
              <a:buFontTx/>
              <a:buChar char="-"/>
            </a:pPr>
            <a:r>
              <a:rPr lang="fr-FR" altLang="ko-KR" sz="16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Les auteurs constatent aussi une approche de modélisation binaire (WS vs Non WS), or dans les faits d’autres réalités se présentent (cf. arbre de définition du WS). Ils proposent donc un approche de modélisation multi-classe.</a:t>
            </a:r>
          </a:p>
          <a:p>
            <a:pPr marL="285750" indent="-285750" algn="just">
              <a:buFontTx/>
              <a:buChar char="-"/>
            </a:pPr>
            <a:r>
              <a:rPr lang="en-US" altLang="ko-KR" sz="16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Les auteurs </a:t>
            </a:r>
            <a:r>
              <a:rPr lang="en-US" altLang="ko-KR" sz="1600"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utilisent</a:t>
            </a:r>
            <a:r>
              <a:rPr lang="en-US" altLang="ko-KR" sz="16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les </a:t>
            </a:r>
            <a:r>
              <a:rPr lang="en-US" altLang="ko-KR" sz="1600"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modèles</a:t>
            </a:r>
            <a:r>
              <a:rPr lang="en-US" altLang="ko-KR" sz="16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sz="1600"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d’arbre</a:t>
            </a:r>
            <a:r>
              <a:rPr lang="en-US" altLang="ko-KR" sz="16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de decision, </a:t>
            </a:r>
            <a:r>
              <a:rPr lang="en-US" altLang="ko-KR" sz="1600"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ils</a:t>
            </a:r>
            <a:r>
              <a:rPr lang="en-US" altLang="ko-KR" sz="16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sz="1600"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mènent</a:t>
            </a:r>
            <a:r>
              <a:rPr lang="en-US" altLang="ko-KR" sz="16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du feature engineering</a:t>
            </a:r>
          </a:p>
        </p:txBody>
      </p:sp>
      <p:pic>
        <p:nvPicPr>
          <p:cNvPr id="6" name="Image 5">
            <a:extLst>
              <a:ext uri="{FF2B5EF4-FFF2-40B4-BE49-F238E27FC236}">
                <a16:creationId xmlns:a16="http://schemas.microsoft.com/office/drawing/2014/main" id="{31C8A9B5-333E-4F28-ACA9-8E913E129ECA}"/>
              </a:ext>
            </a:extLst>
          </p:cNvPr>
          <p:cNvPicPr>
            <a:picLocks noChangeAspect="1"/>
          </p:cNvPicPr>
          <p:nvPr/>
        </p:nvPicPr>
        <p:blipFill>
          <a:blip r:embed="rId2"/>
          <a:stretch>
            <a:fillRect/>
          </a:stretch>
        </p:blipFill>
        <p:spPr>
          <a:xfrm>
            <a:off x="3275859" y="3594134"/>
            <a:ext cx="4431081" cy="3245767"/>
          </a:xfrm>
          <a:prstGeom prst="rect">
            <a:avLst/>
          </a:prstGeom>
        </p:spPr>
      </p:pic>
      <p:sp>
        <p:nvSpPr>
          <p:cNvPr id="7" name="ZoneTexte 6">
            <a:extLst>
              <a:ext uri="{FF2B5EF4-FFF2-40B4-BE49-F238E27FC236}">
                <a16:creationId xmlns:a16="http://schemas.microsoft.com/office/drawing/2014/main" id="{DD0298DD-C0B8-4DAC-A557-59E8035D4BD8}"/>
              </a:ext>
            </a:extLst>
          </p:cNvPr>
          <p:cNvSpPr txBox="1"/>
          <p:nvPr/>
        </p:nvSpPr>
        <p:spPr>
          <a:xfrm>
            <a:off x="11406683" y="6303523"/>
            <a:ext cx="1190017" cy="461665"/>
          </a:xfrm>
          <a:prstGeom prst="rect">
            <a:avLst/>
          </a:prstGeom>
          <a:noFill/>
        </p:spPr>
        <p:txBody>
          <a:bodyPr wrap="square" rtlCol="0">
            <a:spAutoFit/>
          </a:bodyPr>
          <a:lstStyle/>
          <a:p>
            <a:r>
              <a:rPr lang="fr-FR" sz="2400" b="1" dirty="0"/>
              <a:t>13</a:t>
            </a:r>
          </a:p>
        </p:txBody>
      </p:sp>
    </p:spTree>
    <p:extLst>
      <p:ext uri="{BB962C8B-B14F-4D97-AF65-F5344CB8AC3E}">
        <p14:creationId xmlns:p14="http://schemas.microsoft.com/office/powerpoint/2010/main" val="428499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fade">
                                      <p:cBhvr>
                                        <p:cTn id="14" dur="1000"/>
                                        <p:tgtEl>
                                          <p:spTgt spid="21">
                                            <p:txEl>
                                              <p:pRg st="0" end="0"/>
                                            </p:txEl>
                                          </p:spTgt>
                                        </p:tgtEl>
                                      </p:cBhvr>
                                    </p:animEffect>
                                    <p:anim calcmode="lin" valueType="num">
                                      <p:cBhvr>
                                        <p:cTn id="15"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1">
                                            <p:txEl>
                                              <p:pRg st="2" end="2"/>
                                            </p:txEl>
                                          </p:spTgt>
                                        </p:tgtEl>
                                        <p:attrNameLst>
                                          <p:attrName>style.visibility</p:attrName>
                                        </p:attrNameLst>
                                      </p:cBhvr>
                                      <p:to>
                                        <p:strVal val="visible"/>
                                      </p:to>
                                    </p:set>
                                    <p:anim calcmode="lin" valueType="num">
                                      <p:cBhvr additive="base">
                                        <p:cTn id="21"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xEl>
                                              <p:pRg st="3" end="3"/>
                                            </p:txEl>
                                          </p:spTgt>
                                        </p:tgtEl>
                                        <p:attrNameLst>
                                          <p:attrName>style.visibility</p:attrName>
                                        </p:attrNameLst>
                                      </p:cBhvr>
                                      <p:to>
                                        <p:strVal val="visible"/>
                                      </p:to>
                                    </p:set>
                                    <p:anim calcmode="lin" valueType="num">
                                      <p:cBhvr additive="base">
                                        <p:cTn id="27"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1">
                                            <p:txEl>
                                              <p:pRg st="4" end="4"/>
                                            </p:txEl>
                                          </p:spTgt>
                                        </p:tgtEl>
                                        <p:attrNameLst>
                                          <p:attrName>style.visibility</p:attrName>
                                        </p:attrNameLst>
                                      </p:cBhvr>
                                      <p:to>
                                        <p:strVal val="visible"/>
                                      </p:to>
                                    </p:set>
                                    <p:anim calcmode="lin" valueType="num">
                                      <p:cBhvr additive="base">
                                        <p:cTn id="33"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6464" y="294875"/>
            <a:ext cx="11799072" cy="724247"/>
          </a:xfrm>
        </p:spPr>
        <p:txBody>
          <a:bodyPr/>
          <a:lstStyle/>
          <a:p>
            <a:r>
              <a:rPr lang="fr-FR" sz="4000" b="1" dirty="0"/>
              <a:t>RESEAU DE NEURONES RECURENTS</a:t>
            </a:r>
          </a:p>
        </p:txBody>
      </p:sp>
      <p:pic>
        <p:nvPicPr>
          <p:cNvPr id="4" name="Image 3">
            <a:extLst>
              <a:ext uri="{FF2B5EF4-FFF2-40B4-BE49-F238E27FC236}">
                <a16:creationId xmlns:a16="http://schemas.microsoft.com/office/drawing/2014/main" id="{BB5B61A6-2F59-4361-A200-68A7CA941EF4}"/>
              </a:ext>
            </a:extLst>
          </p:cNvPr>
          <p:cNvPicPr>
            <a:picLocks noChangeAspect="1"/>
          </p:cNvPicPr>
          <p:nvPr/>
        </p:nvPicPr>
        <p:blipFill>
          <a:blip r:embed="rId2"/>
          <a:stretch>
            <a:fillRect/>
          </a:stretch>
        </p:blipFill>
        <p:spPr>
          <a:xfrm>
            <a:off x="2758832" y="1448063"/>
            <a:ext cx="6849431" cy="4934639"/>
          </a:xfrm>
          <a:prstGeom prst="rect">
            <a:avLst/>
          </a:prstGeom>
        </p:spPr>
      </p:pic>
    </p:spTree>
    <p:extLst>
      <p:ext uri="{BB962C8B-B14F-4D97-AF65-F5344CB8AC3E}">
        <p14:creationId xmlns:p14="http://schemas.microsoft.com/office/powerpoint/2010/main" val="1866401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233407"/>
            <a:ext cx="11573197" cy="724247"/>
          </a:xfrm>
        </p:spPr>
        <p:txBody>
          <a:bodyPr/>
          <a:lstStyle/>
          <a:p>
            <a:r>
              <a:rPr lang="en-US" b="1" dirty="0"/>
              <a:t>ROADMAP</a:t>
            </a:r>
          </a:p>
        </p:txBody>
      </p:sp>
      <p:sp>
        <p:nvSpPr>
          <p:cNvPr id="3" name="Rectangle 2">
            <a:extLst>
              <a:ext uri="{FF2B5EF4-FFF2-40B4-BE49-F238E27FC236}">
                <a16:creationId xmlns:a16="http://schemas.microsoft.com/office/drawing/2014/main" id="{9BB59538-BF0B-4509-B48A-A3C671F57192}"/>
              </a:ext>
            </a:extLst>
          </p:cNvPr>
          <p:cNvSpPr/>
          <p:nvPr/>
        </p:nvSpPr>
        <p:spPr>
          <a:xfrm>
            <a:off x="1489162" y="5320446"/>
            <a:ext cx="2350800" cy="11209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Rectangle 3">
            <a:extLst>
              <a:ext uri="{FF2B5EF4-FFF2-40B4-BE49-F238E27FC236}">
                <a16:creationId xmlns:a16="http://schemas.microsoft.com/office/drawing/2014/main" id="{4224588B-DAF8-4358-B537-F85690D9868A}"/>
              </a:ext>
            </a:extLst>
          </p:cNvPr>
          <p:cNvSpPr/>
          <p:nvPr/>
        </p:nvSpPr>
        <p:spPr>
          <a:xfrm>
            <a:off x="3837544" y="4472896"/>
            <a:ext cx="2350800" cy="19684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id="{59026CEC-FA1C-4194-AD9D-1C87506A76F1}"/>
              </a:ext>
            </a:extLst>
          </p:cNvPr>
          <p:cNvSpPr/>
          <p:nvPr/>
        </p:nvSpPr>
        <p:spPr>
          <a:xfrm>
            <a:off x="6187938" y="3627020"/>
            <a:ext cx="2350800" cy="28143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a:extLst>
              <a:ext uri="{FF2B5EF4-FFF2-40B4-BE49-F238E27FC236}">
                <a16:creationId xmlns:a16="http://schemas.microsoft.com/office/drawing/2014/main" id="{54E28D2F-F5A8-4DBA-B319-B57F183B770A}"/>
              </a:ext>
            </a:extLst>
          </p:cNvPr>
          <p:cNvSpPr/>
          <p:nvPr/>
        </p:nvSpPr>
        <p:spPr>
          <a:xfrm>
            <a:off x="8536047" y="2769654"/>
            <a:ext cx="2350800" cy="36717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 name="Group 6">
            <a:extLst>
              <a:ext uri="{FF2B5EF4-FFF2-40B4-BE49-F238E27FC236}">
                <a16:creationId xmlns:a16="http://schemas.microsoft.com/office/drawing/2014/main" id="{6A58FB1E-309B-4156-BAB3-B07C991D4F44}"/>
              </a:ext>
            </a:extLst>
          </p:cNvPr>
          <p:cNvGrpSpPr/>
          <p:nvPr/>
        </p:nvGrpSpPr>
        <p:grpSpPr>
          <a:xfrm>
            <a:off x="4073714" y="4590369"/>
            <a:ext cx="1879622" cy="1253452"/>
            <a:chOff x="270023" y="1671304"/>
            <a:chExt cx="1709689" cy="1265988"/>
          </a:xfrm>
        </p:grpSpPr>
        <p:sp>
          <p:nvSpPr>
            <p:cNvPr id="8" name="TextBox 7">
              <a:extLst>
                <a:ext uri="{FF2B5EF4-FFF2-40B4-BE49-F238E27FC236}">
                  <a16:creationId xmlns:a16="http://schemas.microsoft.com/office/drawing/2014/main" id="{EDA132AF-C16D-49FD-AF58-E356AA41EF03}"/>
                </a:ext>
              </a:extLst>
            </p:cNvPr>
            <p:cNvSpPr txBox="1"/>
            <p:nvPr/>
          </p:nvSpPr>
          <p:spPr>
            <a:xfrm>
              <a:off x="270024" y="1911471"/>
              <a:ext cx="1709688" cy="1025821"/>
            </a:xfrm>
            <a:prstGeom prst="rect">
              <a:avLst/>
            </a:prstGeom>
            <a:noFill/>
          </p:spPr>
          <p:txBody>
            <a:bodyPr wrap="square" rtlCol="0">
              <a:spAutoFit/>
            </a:bodyPr>
            <a:lstStyle/>
            <a:p>
              <a:r>
                <a:rPr lang="en-US" altLang="ko-KR" sz="1200" dirty="0">
                  <a:solidFill>
                    <a:schemeClr val="bg1"/>
                  </a:solidFill>
                  <a:cs typeface="Arial" pitchFamily="34" charset="0"/>
                </a:rPr>
                <a:t>REPLICATION DES MODELES ET DES RESULTATS SUR LE JEU DE DONNEES </a:t>
              </a:r>
              <a:r>
                <a:rPr lang="en-US" altLang="ko-KR" sz="1200" dirty="0" err="1">
                  <a:solidFill>
                    <a:schemeClr val="bg1"/>
                  </a:solidFill>
                  <a:cs typeface="Arial" pitchFamily="34" charset="0"/>
                </a:rPr>
                <a:t>ASSISTments</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B68A1A65-D072-4679-9172-7DB51D9E23ED}"/>
                </a:ext>
              </a:extLst>
            </p:cNvPr>
            <p:cNvSpPr txBox="1"/>
            <p:nvPr/>
          </p:nvSpPr>
          <p:spPr>
            <a:xfrm>
              <a:off x="270023" y="1671304"/>
              <a:ext cx="1709688" cy="279769"/>
            </a:xfrm>
            <a:prstGeom prst="rect">
              <a:avLst/>
            </a:prstGeom>
            <a:noFill/>
          </p:spPr>
          <p:txBody>
            <a:bodyPr wrap="square" rtlCol="0">
              <a:spAutoFit/>
            </a:bodyPr>
            <a:lstStyle/>
            <a:p>
              <a:r>
                <a:rPr lang="en-US" altLang="ko-KR" sz="1200" b="1" dirty="0">
                  <a:solidFill>
                    <a:schemeClr val="bg1"/>
                  </a:solidFill>
                  <a:cs typeface="Arial" pitchFamily="34" charset="0"/>
                </a:rPr>
                <a:t>2 SEMAINES</a:t>
              </a:r>
              <a:endParaRPr lang="ko-KR" altLang="en-US" sz="1200" b="1"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67AB7BEE-11F1-44E4-867B-3A831D3D579C}"/>
              </a:ext>
            </a:extLst>
          </p:cNvPr>
          <p:cNvGrpSpPr/>
          <p:nvPr/>
        </p:nvGrpSpPr>
        <p:grpSpPr>
          <a:xfrm>
            <a:off x="6422676" y="3736590"/>
            <a:ext cx="1879622" cy="2546113"/>
            <a:chOff x="270023" y="1671304"/>
            <a:chExt cx="1709689" cy="2571578"/>
          </a:xfrm>
        </p:grpSpPr>
        <p:sp>
          <p:nvSpPr>
            <p:cNvPr id="11" name="TextBox 10">
              <a:extLst>
                <a:ext uri="{FF2B5EF4-FFF2-40B4-BE49-F238E27FC236}">
                  <a16:creationId xmlns:a16="http://schemas.microsoft.com/office/drawing/2014/main" id="{6A817945-03EC-4FF8-9AFF-7CB4A002658B}"/>
                </a:ext>
              </a:extLst>
            </p:cNvPr>
            <p:cNvSpPr txBox="1"/>
            <p:nvPr/>
          </p:nvSpPr>
          <p:spPr>
            <a:xfrm>
              <a:off x="270024" y="1911471"/>
              <a:ext cx="1709688" cy="2331411"/>
            </a:xfrm>
            <a:prstGeom prst="rect">
              <a:avLst/>
            </a:prstGeom>
            <a:noFill/>
          </p:spPr>
          <p:txBody>
            <a:bodyPr wrap="square" rtlCol="0">
              <a:spAutoFit/>
            </a:bodyPr>
            <a:lstStyle/>
            <a:p>
              <a:r>
                <a:rPr lang="en-US" altLang="ko-KR" sz="1200" dirty="0">
                  <a:solidFill>
                    <a:schemeClr val="bg1"/>
                  </a:solidFill>
                  <a:cs typeface="Arial" pitchFamily="34" charset="0"/>
                </a:rPr>
                <a:t>FAMILIARISATION AVEC LES DONNEES EVIDENCE-B</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DATA WRANGLING</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PREMIERES EXPLORATION DU JEU DE DONNEES</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CONCEPTION ET MODELISATION DU WS</a:t>
              </a:r>
              <a:endParaRPr lang="ko-KR" altLang="en-US" sz="1200" dirty="0">
                <a:solidFill>
                  <a:schemeClr val="bg1"/>
                </a:solidFill>
                <a:cs typeface="Arial" pitchFamily="34" charset="0"/>
              </a:endParaRPr>
            </a:p>
          </p:txBody>
        </p:sp>
        <p:sp>
          <p:nvSpPr>
            <p:cNvPr id="12" name="TextBox 11">
              <a:extLst>
                <a:ext uri="{FF2B5EF4-FFF2-40B4-BE49-F238E27FC236}">
                  <a16:creationId xmlns:a16="http://schemas.microsoft.com/office/drawing/2014/main" id="{66FF4120-EEE6-4A04-AA18-62775DAE4838}"/>
                </a:ext>
              </a:extLst>
            </p:cNvPr>
            <p:cNvSpPr txBox="1"/>
            <p:nvPr/>
          </p:nvSpPr>
          <p:spPr>
            <a:xfrm>
              <a:off x="270023" y="1671304"/>
              <a:ext cx="1709688" cy="279769"/>
            </a:xfrm>
            <a:prstGeom prst="rect">
              <a:avLst/>
            </a:prstGeom>
            <a:noFill/>
          </p:spPr>
          <p:txBody>
            <a:bodyPr wrap="square" rtlCol="0">
              <a:spAutoFit/>
            </a:bodyPr>
            <a:lstStyle/>
            <a:p>
              <a:r>
                <a:rPr lang="en-US" altLang="ko-KR" sz="1200" b="1" dirty="0">
                  <a:solidFill>
                    <a:schemeClr val="bg1"/>
                  </a:solidFill>
                  <a:cs typeface="Arial" pitchFamily="34" charset="0"/>
                </a:rPr>
                <a:t>6 SEMAINES</a:t>
              </a:r>
              <a:endParaRPr lang="ko-KR" altLang="en-US" sz="1200" b="1" dirty="0">
                <a:solidFill>
                  <a:schemeClr val="bg1"/>
                </a:solidFill>
                <a:cs typeface="Arial" pitchFamily="34" charset="0"/>
              </a:endParaRPr>
            </a:p>
          </p:txBody>
        </p:sp>
      </p:grpSp>
      <p:grpSp>
        <p:nvGrpSpPr>
          <p:cNvPr id="13" name="Group 12">
            <a:extLst>
              <a:ext uri="{FF2B5EF4-FFF2-40B4-BE49-F238E27FC236}">
                <a16:creationId xmlns:a16="http://schemas.microsoft.com/office/drawing/2014/main" id="{CFA4447D-3886-45B2-9E7C-0940A908F127}"/>
              </a:ext>
            </a:extLst>
          </p:cNvPr>
          <p:cNvGrpSpPr/>
          <p:nvPr/>
        </p:nvGrpSpPr>
        <p:grpSpPr>
          <a:xfrm>
            <a:off x="8771636" y="2882811"/>
            <a:ext cx="1879622" cy="1068786"/>
            <a:chOff x="270023" y="1671304"/>
            <a:chExt cx="1709689" cy="1079475"/>
          </a:xfrm>
        </p:grpSpPr>
        <p:sp>
          <p:nvSpPr>
            <p:cNvPr id="14" name="TextBox 13">
              <a:extLst>
                <a:ext uri="{FF2B5EF4-FFF2-40B4-BE49-F238E27FC236}">
                  <a16:creationId xmlns:a16="http://schemas.microsoft.com/office/drawing/2014/main" id="{33B436EA-D32C-4F8E-BBE1-3BC4FF6AC25A}"/>
                </a:ext>
              </a:extLst>
            </p:cNvPr>
            <p:cNvSpPr txBox="1"/>
            <p:nvPr/>
          </p:nvSpPr>
          <p:spPr>
            <a:xfrm>
              <a:off x="270024" y="1911471"/>
              <a:ext cx="1709688" cy="839308"/>
            </a:xfrm>
            <a:prstGeom prst="rect">
              <a:avLst/>
            </a:prstGeom>
            <a:noFill/>
          </p:spPr>
          <p:txBody>
            <a:bodyPr wrap="square" rtlCol="0">
              <a:spAutoFit/>
            </a:bodyPr>
            <a:lstStyle/>
            <a:p>
              <a:r>
                <a:rPr lang="en-US" altLang="ko-KR" sz="1200" dirty="0">
                  <a:solidFill>
                    <a:schemeClr val="bg1"/>
                  </a:solidFill>
                  <a:cs typeface="Arial" pitchFamily="34" charset="0"/>
                </a:rPr>
                <a:t>TRAVAILLER SUR LE DEPLOIEMENT DES MODELES DEVELOPPES</a:t>
              </a:r>
            </a:p>
          </p:txBody>
        </p:sp>
        <p:sp>
          <p:nvSpPr>
            <p:cNvPr id="15" name="TextBox 14">
              <a:extLst>
                <a:ext uri="{FF2B5EF4-FFF2-40B4-BE49-F238E27FC236}">
                  <a16:creationId xmlns:a16="http://schemas.microsoft.com/office/drawing/2014/main" id="{B08FFDD7-4FC0-48FA-8EF9-BBAB35FADBCA}"/>
                </a:ext>
              </a:extLst>
            </p:cNvPr>
            <p:cNvSpPr txBox="1"/>
            <p:nvPr/>
          </p:nvSpPr>
          <p:spPr>
            <a:xfrm>
              <a:off x="270023" y="1671304"/>
              <a:ext cx="1709688" cy="279769"/>
            </a:xfrm>
            <a:prstGeom prst="rect">
              <a:avLst/>
            </a:prstGeom>
            <a:noFill/>
          </p:spPr>
          <p:txBody>
            <a:bodyPr wrap="square" rtlCol="0">
              <a:spAutoFit/>
            </a:bodyPr>
            <a:lstStyle/>
            <a:p>
              <a:r>
                <a:rPr lang="en-US" altLang="ko-KR" sz="1200" b="1" dirty="0">
                  <a:solidFill>
                    <a:schemeClr val="bg1"/>
                  </a:solidFill>
                  <a:cs typeface="Arial" pitchFamily="34" charset="0"/>
                </a:rPr>
                <a:t>3 SEMAINES</a:t>
              </a:r>
              <a:endParaRPr lang="ko-KR" altLang="en-US" sz="1200" b="1" dirty="0">
                <a:solidFill>
                  <a:schemeClr val="bg1"/>
                </a:solidFill>
                <a:cs typeface="Arial" pitchFamily="34" charset="0"/>
              </a:endParaRPr>
            </a:p>
          </p:txBody>
        </p:sp>
      </p:grpSp>
      <p:grpSp>
        <p:nvGrpSpPr>
          <p:cNvPr id="16" name="Group 15">
            <a:extLst>
              <a:ext uri="{FF2B5EF4-FFF2-40B4-BE49-F238E27FC236}">
                <a16:creationId xmlns:a16="http://schemas.microsoft.com/office/drawing/2014/main" id="{98938120-56B9-4B43-A75A-5EB4D21E7DAF}"/>
              </a:ext>
            </a:extLst>
          </p:cNvPr>
          <p:cNvGrpSpPr/>
          <p:nvPr/>
        </p:nvGrpSpPr>
        <p:grpSpPr>
          <a:xfrm>
            <a:off x="1724752" y="5444150"/>
            <a:ext cx="1879622" cy="884120"/>
            <a:chOff x="270023" y="1671304"/>
            <a:chExt cx="1709689" cy="892962"/>
          </a:xfrm>
        </p:grpSpPr>
        <p:sp>
          <p:nvSpPr>
            <p:cNvPr id="17" name="TextBox 16">
              <a:extLst>
                <a:ext uri="{FF2B5EF4-FFF2-40B4-BE49-F238E27FC236}">
                  <a16:creationId xmlns:a16="http://schemas.microsoft.com/office/drawing/2014/main" id="{3CFA98C4-6B78-4CA5-80A5-D492739365FB}"/>
                </a:ext>
              </a:extLst>
            </p:cNvPr>
            <p:cNvSpPr txBox="1"/>
            <p:nvPr/>
          </p:nvSpPr>
          <p:spPr>
            <a:xfrm>
              <a:off x="270024" y="1911471"/>
              <a:ext cx="1709688" cy="652795"/>
            </a:xfrm>
            <a:prstGeom prst="rect">
              <a:avLst/>
            </a:prstGeom>
            <a:noFill/>
          </p:spPr>
          <p:txBody>
            <a:bodyPr wrap="square" rtlCol="0">
              <a:spAutoFit/>
            </a:bodyPr>
            <a:lstStyle/>
            <a:p>
              <a:r>
                <a:rPr lang="en-US" altLang="ko-KR" sz="1200" dirty="0">
                  <a:solidFill>
                    <a:schemeClr val="bg1"/>
                  </a:solidFill>
                  <a:cs typeface="Arial" pitchFamily="34" charset="0"/>
                </a:rPr>
                <a:t>EXPLORATION DE LA LITTERATURE SUR LE WS</a:t>
              </a:r>
              <a:endParaRPr lang="ko-KR" altLang="en-US" sz="1200" dirty="0">
                <a:solidFill>
                  <a:schemeClr val="bg1"/>
                </a:solidFill>
                <a:cs typeface="Arial" pitchFamily="34" charset="0"/>
              </a:endParaRPr>
            </a:p>
          </p:txBody>
        </p:sp>
        <p:sp>
          <p:nvSpPr>
            <p:cNvPr id="18" name="TextBox 17">
              <a:extLst>
                <a:ext uri="{FF2B5EF4-FFF2-40B4-BE49-F238E27FC236}">
                  <a16:creationId xmlns:a16="http://schemas.microsoft.com/office/drawing/2014/main" id="{2F1A12AC-B09E-4DFA-A0A0-C0C74E480952}"/>
                </a:ext>
              </a:extLst>
            </p:cNvPr>
            <p:cNvSpPr txBox="1"/>
            <p:nvPr/>
          </p:nvSpPr>
          <p:spPr>
            <a:xfrm>
              <a:off x="270023" y="1671304"/>
              <a:ext cx="1709688" cy="279769"/>
            </a:xfrm>
            <a:prstGeom prst="rect">
              <a:avLst/>
            </a:prstGeom>
            <a:noFill/>
          </p:spPr>
          <p:txBody>
            <a:bodyPr wrap="square" rtlCol="0">
              <a:spAutoFit/>
            </a:bodyPr>
            <a:lstStyle/>
            <a:p>
              <a:r>
                <a:rPr lang="en-US" altLang="ko-KR" sz="1200" b="1" dirty="0">
                  <a:solidFill>
                    <a:schemeClr val="bg1"/>
                  </a:solidFill>
                  <a:cs typeface="Arial" pitchFamily="34" charset="0"/>
                </a:rPr>
                <a:t>3 SEMAINES</a:t>
              </a:r>
              <a:endParaRPr lang="ko-KR" altLang="en-US" sz="1200" b="1" dirty="0">
                <a:solidFill>
                  <a:schemeClr val="bg1"/>
                </a:solidFill>
                <a:cs typeface="Arial" pitchFamily="34" charset="0"/>
              </a:endParaRPr>
            </a:p>
          </p:txBody>
        </p:sp>
      </p:grpSp>
      <p:grpSp>
        <p:nvGrpSpPr>
          <p:cNvPr id="19" name="그룹 6">
            <a:extLst>
              <a:ext uri="{FF2B5EF4-FFF2-40B4-BE49-F238E27FC236}">
                <a16:creationId xmlns:a16="http://schemas.microsoft.com/office/drawing/2014/main" id="{195FA3F0-8B15-4F13-80E5-C2D8B981960A}"/>
              </a:ext>
            </a:extLst>
          </p:cNvPr>
          <p:cNvGrpSpPr/>
          <p:nvPr/>
        </p:nvGrpSpPr>
        <p:grpSpPr>
          <a:xfrm>
            <a:off x="820521" y="2286586"/>
            <a:ext cx="10394049" cy="4571414"/>
            <a:chOff x="856030" y="1815903"/>
            <a:chExt cx="10394049" cy="4571414"/>
          </a:xfrm>
        </p:grpSpPr>
        <p:grpSp>
          <p:nvGrpSpPr>
            <p:cNvPr id="20" name="Group 19">
              <a:extLst>
                <a:ext uri="{FF2B5EF4-FFF2-40B4-BE49-F238E27FC236}">
                  <a16:creationId xmlns:a16="http://schemas.microsoft.com/office/drawing/2014/main" id="{24D02588-4BA7-4EEC-A2E1-559ACF891955}"/>
                </a:ext>
              </a:extLst>
            </p:cNvPr>
            <p:cNvGrpSpPr/>
            <p:nvPr/>
          </p:nvGrpSpPr>
          <p:grpSpPr>
            <a:xfrm>
              <a:off x="856030" y="4373048"/>
              <a:ext cx="820144" cy="2014269"/>
              <a:chOff x="611560" y="3941343"/>
              <a:chExt cx="998939" cy="2453389"/>
            </a:xfrm>
          </p:grpSpPr>
          <p:grpSp>
            <p:nvGrpSpPr>
              <p:cNvPr id="31" name="Group 30">
                <a:extLst>
                  <a:ext uri="{FF2B5EF4-FFF2-40B4-BE49-F238E27FC236}">
                    <a16:creationId xmlns:a16="http://schemas.microsoft.com/office/drawing/2014/main" id="{081920B3-71BE-4B5E-B9C6-C76F45FA62C9}"/>
                  </a:ext>
                </a:extLst>
              </p:cNvPr>
              <p:cNvGrpSpPr/>
              <p:nvPr/>
            </p:nvGrpSpPr>
            <p:grpSpPr>
              <a:xfrm>
                <a:off x="611560" y="6019700"/>
                <a:ext cx="998939" cy="375032"/>
                <a:chOff x="1950157" y="5792396"/>
                <a:chExt cx="1396179" cy="524168"/>
              </a:xfrm>
            </p:grpSpPr>
            <p:sp>
              <p:nvSpPr>
                <p:cNvPr id="36" name="Oval 35">
                  <a:extLst>
                    <a:ext uri="{FF2B5EF4-FFF2-40B4-BE49-F238E27FC236}">
                      <a16:creationId xmlns:a16="http://schemas.microsoft.com/office/drawing/2014/main" id="{80A4B38E-876E-43F4-A2B2-D8E8E1B6932C}"/>
                    </a:ext>
                  </a:extLst>
                </p:cNvPr>
                <p:cNvSpPr/>
                <p:nvPr/>
              </p:nvSpPr>
              <p:spPr>
                <a:xfrm flipV="1">
                  <a:off x="1950157" y="5792396"/>
                  <a:ext cx="1387404" cy="444916"/>
                </a:xfrm>
                <a:prstGeom prst="ellipse">
                  <a:avLst/>
                </a:prstGeom>
                <a:solidFill>
                  <a:schemeClr val="tx1">
                    <a:alpha val="27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Oval 36">
                  <a:extLst>
                    <a:ext uri="{FF2B5EF4-FFF2-40B4-BE49-F238E27FC236}">
                      <a16:creationId xmlns:a16="http://schemas.microsoft.com/office/drawing/2014/main" id="{61FFCE09-FAFA-4C84-B39D-CA9A9F643251}"/>
                    </a:ext>
                  </a:extLst>
                </p:cNvPr>
                <p:cNvSpPr/>
                <p:nvPr/>
              </p:nvSpPr>
              <p:spPr>
                <a:xfrm flipV="1">
                  <a:off x="1955961" y="5859544"/>
                  <a:ext cx="1390375" cy="457020"/>
                </a:xfrm>
                <a:prstGeom prst="ellipse">
                  <a:avLst/>
                </a:prstGeom>
                <a:solidFill>
                  <a:schemeClr val="tx1">
                    <a:alpha val="81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2" name="Rectangle 8">
                <a:extLst>
                  <a:ext uri="{FF2B5EF4-FFF2-40B4-BE49-F238E27FC236}">
                    <a16:creationId xmlns:a16="http://schemas.microsoft.com/office/drawing/2014/main" id="{55037377-81CD-48BD-B752-6D78E79A994E}"/>
                  </a:ext>
                </a:extLst>
              </p:cNvPr>
              <p:cNvSpPr/>
              <p:nvPr/>
            </p:nvSpPr>
            <p:spPr>
              <a:xfrm>
                <a:off x="787266" y="5539463"/>
                <a:ext cx="644784" cy="644004"/>
              </a:xfrm>
              <a:custGeom>
                <a:avLst/>
                <a:gdLst/>
                <a:ahLst/>
                <a:cxnLst/>
                <a:rect l="l" t="t" r="r" b="b"/>
                <a:pathLst>
                  <a:path w="780084" h="779141">
                    <a:moveTo>
                      <a:pt x="0" y="0"/>
                    </a:moveTo>
                    <a:lnTo>
                      <a:pt x="1" y="0"/>
                    </a:lnTo>
                    <a:lnTo>
                      <a:pt x="388409" y="0"/>
                    </a:lnTo>
                    <a:lnTo>
                      <a:pt x="588206" y="0"/>
                    </a:lnTo>
                    <a:lnTo>
                      <a:pt x="780084" y="0"/>
                    </a:lnTo>
                    <a:lnTo>
                      <a:pt x="780084" y="125396"/>
                    </a:lnTo>
                    <a:lnTo>
                      <a:pt x="779646" y="125396"/>
                    </a:lnTo>
                    <a:lnTo>
                      <a:pt x="390042" y="779141"/>
                    </a:lnTo>
                    <a:lnTo>
                      <a:pt x="438" y="125397"/>
                    </a:lnTo>
                    <a:lnTo>
                      <a:pt x="1" y="125397"/>
                    </a:lnTo>
                    <a:lnTo>
                      <a:pt x="1" y="125396"/>
                    </a:lnTo>
                    <a:lnTo>
                      <a:pt x="0" y="125396"/>
                    </a:lnTo>
                    <a:lnTo>
                      <a:pt x="0" y="124662"/>
                    </a:lnTo>
                    <a:close/>
                  </a:path>
                </a:pathLst>
              </a:custGeom>
              <a:gradFill>
                <a:gsLst>
                  <a:gs pos="0">
                    <a:schemeClr val="accent6">
                      <a:lumMod val="30000"/>
                      <a:lumOff val="70000"/>
                    </a:schemeClr>
                  </a:gs>
                  <a:gs pos="100000">
                    <a:schemeClr val="accent6">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Rectangle 8">
                <a:extLst>
                  <a:ext uri="{FF2B5EF4-FFF2-40B4-BE49-F238E27FC236}">
                    <a16:creationId xmlns:a16="http://schemas.microsoft.com/office/drawing/2014/main" id="{4B580FA5-2DF3-4027-AC06-6A3A650835F0}"/>
                  </a:ext>
                </a:extLst>
              </p:cNvPr>
              <p:cNvSpPr/>
              <p:nvPr/>
            </p:nvSpPr>
            <p:spPr>
              <a:xfrm>
                <a:off x="787266" y="5539463"/>
                <a:ext cx="320624" cy="641036"/>
              </a:xfrm>
              <a:custGeom>
                <a:avLst/>
                <a:gdLst/>
                <a:ahLst/>
                <a:cxnLst/>
                <a:rect l="l" t="t" r="r" b="b"/>
                <a:pathLst>
                  <a:path w="896246" h="1791906">
                    <a:moveTo>
                      <a:pt x="0" y="0"/>
                    </a:moveTo>
                    <a:lnTo>
                      <a:pt x="440115" y="0"/>
                    </a:lnTo>
                    <a:lnTo>
                      <a:pt x="452263" y="212596"/>
                    </a:lnTo>
                    <a:lnTo>
                      <a:pt x="896246" y="1791906"/>
                    </a:lnTo>
                    <a:lnTo>
                      <a:pt x="1012" y="289727"/>
                    </a:lnTo>
                    <a:lnTo>
                      <a:pt x="0" y="289727"/>
                    </a:lnTo>
                    <a:lnTo>
                      <a:pt x="0" y="288030"/>
                    </a:lnTo>
                    <a:close/>
                  </a:path>
                </a:pathLst>
              </a:custGeom>
              <a:gradFill>
                <a:gsLst>
                  <a:gs pos="0">
                    <a:schemeClr val="accent6">
                      <a:lumMod val="20000"/>
                      <a:lumOff val="80000"/>
                    </a:schemeClr>
                  </a:gs>
                  <a:gs pos="100000">
                    <a:schemeClr val="accent6">
                      <a:lumMod val="20000"/>
                      <a:lumOff val="8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Rectangle 8">
                <a:extLst>
                  <a:ext uri="{FF2B5EF4-FFF2-40B4-BE49-F238E27FC236}">
                    <a16:creationId xmlns:a16="http://schemas.microsoft.com/office/drawing/2014/main" id="{C6DEFBD6-F897-4460-B0FB-C3BADC48CD2F}"/>
                  </a:ext>
                </a:extLst>
              </p:cNvPr>
              <p:cNvSpPr/>
              <p:nvPr/>
            </p:nvSpPr>
            <p:spPr>
              <a:xfrm>
                <a:off x="1035311" y="6036161"/>
                <a:ext cx="145662" cy="146344"/>
              </a:xfrm>
              <a:custGeom>
                <a:avLst/>
                <a:gdLst/>
                <a:ahLst/>
                <a:cxnLst/>
                <a:rect l="l" t="t" r="r" b="b"/>
                <a:pathLst>
                  <a:path w="1791810" h="1800199">
                    <a:moveTo>
                      <a:pt x="229620" y="140779"/>
                    </a:moveTo>
                    <a:cubicBezTo>
                      <a:pt x="334730" y="140779"/>
                      <a:pt x="422984" y="212958"/>
                      <a:pt x="445844" y="310765"/>
                    </a:cubicBezTo>
                    <a:lnTo>
                      <a:pt x="454300" y="310765"/>
                    </a:lnTo>
                    <a:lnTo>
                      <a:pt x="462757" y="310765"/>
                    </a:lnTo>
                    <a:cubicBezTo>
                      <a:pt x="485617" y="212958"/>
                      <a:pt x="573869" y="140779"/>
                      <a:pt x="678980" y="140779"/>
                    </a:cubicBezTo>
                    <a:cubicBezTo>
                      <a:pt x="784090" y="140779"/>
                      <a:pt x="872344" y="212958"/>
                      <a:pt x="895204" y="310765"/>
                    </a:cubicBezTo>
                    <a:lnTo>
                      <a:pt x="903659" y="310765"/>
                    </a:lnTo>
                    <a:lnTo>
                      <a:pt x="903660" y="310765"/>
                    </a:lnTo>
                    <a:lnTo>
                      <a:pt x="912116" y="310765"/>
                    </a:lnTo>
                    <a:cubicBezTo>
                      <a:pt x="934976" y="212958"/>
                      <a:pt x="1023228" y="140779"/>
                      <a:pt x="1128339" y="140779"/>
                    </a:cubicBezTo>
                    <a:cubicBezTo>
                      <a:pt x="1233450" y="140779"/>
                      <a:pt x="1321703" y="212958"/>
                      <a:pt x="1344563" y="310765"/>
                    </a:cubicBezTo>
                    <a:lnTo>
                      <a:pt x="1353019" y="310765"/>
                    </a:lnTo>
                    <a:lnTo>
                      <a:pt x="1361476" y="310765"/>
                    </a:lnTo>
                    <a:cubicBezTo>
                      <a:pt x="1384336" y="212958"/>
                      <a:pt x="1472588" y="140779"/>
                      <a:pt x="1577699" y="140779"/>
                    </a:cubicBezTo>
                    <a:cubicBezTo>
                      <a:pt x="1680932" y="140779"/>
                      <a:pt x="1767904" y="210402"/>
                      <a:pt x="1791810" y="305762"/>
                    </a:cubicBezTo>
                    <a:lnTo>
                      <a:pt x="901188" y="1800199"/>
                    </a:lnTo>
                    <a:lnTo>
                      <a:pt x="13460" y="310615"/>
                    </a:lnTo>
                    <a:cubicBezTo>
                      <a:pt x="36351" y="212881"/>
                      <a:pt x="124565" y="140779"/>
                      <a:pt x="229620" y="140779"/>
                    </a:cubicBezTo>
                    <a:close/>
                    <a:moveTo>
                      <a:pt x="0" y="0"/>
                    </a:moveTo>
                    <a:lnTo>
                      <a:pt x="1" y="0"/>
                    </a:lnTo>
                    <a:lnTo>
                      <a:pt x="4940" y="0"/>
                    </a:lnTo>
                    <a:lnTo>
                      <a:pt x="4940" y="296318"/>
                    </a:lnTo>
                    <a:lnTo>
                      <a:pt x="1012" y="289727"/>
                    </a:lnTo>
                    <a:lnTo>
                      <a:pt x="1" y="289727"/>
                    </a:lnTo>
                    <a:lnTo>
                      <a:pt x="0" y="289727"/>
                    </a:lnTo>
                    <a:lnTo>
                      <a:pt x="0" y="288030"/>
                    </a:lnTo>
                    <a:close/>
                  </a:path>
                </a:pathLst>
              </a:custGeom>
              <a:gradFill>
                <a:gsLst>
                  <a:gs pos="15000">
                    <a:schemeClr val="tx1">
                      <a:lumMod val="72000"/>
                      <a:lumOff val="28000"/>
                    </a:schemeClr>
                  </a:gs>
                  <a:gs pos="100000">
                    <a:schemeClr val="tx1">
                      <a:lumMod val="31000"/>
                      <a:lumOff val="6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Rectangle 2">
                <a:extLst>
                  <a:ext uri="{FF2B5EF4-FFF2-40B4-BE49-F238E27FC236}">
                    <a16:creationId xmlns:a16="http://schemas.microsoft.com/office/drawing/2014/main" id="{393D19A6-6B49-47AC-AE64-ED02966B72FB}"/>
                  </a:ext>
                </a:extLst>
              </p:cNvPr>
              <p:cNvSpPr/>
              <p:nvPr/>
            </p:nvSpPr>
            <p:spPr>
              <a:xfrm>
                <a:off x="791597" y="3941343"/>
                <a:ext cx="643020" cy="1675401"/>
              </a:xfrm>
              <a:custGeom>
                <a:avLst/>
                <a:gdLst/>
                <a:ahLst/>
                <a:cxnLst/>
                <a:rect l="l" t="t" r="r" b="b"/>
                <a:pathLst>
                  <a:path w="777949" h="1837378">
                    <a:moveTo>
                      <a:pt x="680702" y="710729"/>
                    </a:moveTo>
                    <a:lnTo>
                      <a:pt x="668322" y="715415"/>
                    </a:lnTo>
                    <a:lnTo>
                      <a:pt x="693083" y="715415"/>
                    </a:lnTo>
                    <a:cubicBezTo>
                      <a:pt x="689585" y="711399"/>
                      <a:pt x="685179" y="710729"/>
                      <a:pt x="680702" y="710729"/>
                    </a:cubicBezTo>
                    <a:close/>
                    <a:moveTo>
                      <a:pt x="486216" y="710729"/>
                    </a:moveTo>
                    <a:lnTo>
                      <a:pt x="473836" y="715415"/>
                    </a:lnTo>
                    <a:lnTo>
                      <a:pt x="498597" y="715415"/>
                    </a:lnTo>
                    <a:cubicBezTo>
                      <a:pt x="495099" y="711399"/>
                      <a:pt x="490693" y="710729"/>
                      <a:pt x="486216" y="710729"/>
                    </a:cubicBezTo>
                    <a:close/>
                    <a:moveTo>
                      <a:pt x="291729" y="710729"/>
                    </a:moveTo>
                    <a:lnTo>
                      <a:pt x="279349" y="715415"/>
                    </a:lnTo>
                    <a:lnTo>
                      <a:pt x="304109" y="715415"/>
                    </a:lnTo>
                    <a:cubicBezTo>
                      <a:pt x="300611" y="711399"/>
                      <a:pt x="296205" y="710729"/>
                      <a:pt x="291729" y="710729"/>
                    </a:cubicBezTo>
                    <a:close/>
                    <a:moveTo>
                      <a:pt x="97243" y="710729"/>
                    </a:moveTo>
                    <a:lnTo>
                      <a:pt x="84863" y="715415"/>
                    </a:lnTo>
                    <a:lnTo>
                      <a:pt x="109623" y="715415"/>
                    </a:lnTo>
                    <a:cubicBezTo>
                      <a:pt x="106125" y="711399"/>
                      <a:pt x="101719" y="710729"/>
                      <a:pt x="97243" y="710729"/>
                    </a:cubicBezTo>
                    <a:close/>
                    <a:moveTo>
                      <a:pt x="0" y="0"/>
                    </a:moveTo>
                    <a:lnTo>
                      <a:pt x="388972" y="0"/>
                    </a:lnTo>
                    <a:lnTo>
                      <a:pt x="388972" y="715415"/>
                    </a:lnTo>
                    <a:lnTo>
                      <a:pt x="388973" y="715415"/>
                    </a:lnTo>
                    <a:lnTo>
                      <a:pt x="388973" y="0"/>
                    </a:lnTo>
                    <a:lnTo>
                      <a:pt x="777946" y="0"/>
                    </a:lnTo>
                    <a:lnTo>
                      <a:pt x="777946" y="715415"/>
                    </a:lnTo>
                    <a:lnTo>
                      <a:pt x="777949" y="715415"/>
                    </a:lnTo>
                    <a:lnTo>
                      <a:pt x="777949" y="1837378"/>
                    </a:lnTo>
                    <a:lnTo>
                      <a:pt x="774289" y="1837378"/>
                    </a:lnTo>
                    <a:cubicBezTo>
                      <a:pt x="764395" y="1805629"/>
                      <a:pt x="726198" y="1782200"/>
                      <a:pt x="680705" y="1782200"/>
                    </a:cubicBezTo>
                    <a:cubicBezTo>
                      <a:pt x="635213" y="1782200"/>
                      <a:pt x="597016" y="1805629"/>
                      <a:pt x="587122" y="1837378"/>
                    </a:cubicBezTo>
                    <a:lnTo>
                      <a:pt x="583462" y="1837378"/>
                    </a:lnTo>
                    <a:lnTo>
                      <a:pt x="583462" y="873632"/>
                    </a:lnTo>
                    <a:lnTo>
                      <a:pt x="583460" y="873632"/>
                    </a:lnTo>
                    <a:lnTo>
                      <a:pt x="583460" y="1837378"/>
                    </a:lnTo>
                    <a:lnTo>
                      <a:pt x="579800" y="1837378"/>
                    </a:lnTo>
                    <a:cubicBezTo>
                      <a:pt x="569906" y="1805629"/>
                      <a:pt x="531709" y="1782200"/>
                      <a:pt x="486216" y="1782200"/>
                    </a:cubicBezTo>
                    <a:cubicBezTo>
                      <a:pt x="440724" y="1782200"/>
                      <a:pt x="402527" y="1805629"/>
                      <a:pt x="392633" y="1837378"/>
                    </a:cubicBezTo>
                    <a:lnTo>
                      <a:pt x="388974" y="1837378"/>
                    </a:lnTo>
                    <a:lnTo>
                      <a:pt x="388973" y="1837378"/>
                    </a:lnTo>
                    <a:lnTo>
                      <a:pt x="385314" y="1837378"/>
                    </a:lnTo>
                    <a:cubicBezTo>
                      <a:pt x="375420" y="1805629"/>
                      <a:pt x="337223" y="1782200"/>
                      <a:pt x="291730" y="1782200"/>
                    </a:cubicBezTo>
                    <a:cubicBezTo>
                      <a:pt x="246238" y="1782200"/>
                      <a:pt x="208041" y="1805629"/>
                      <a:pt x="198147" y="1837378"/>
                    </a:cubicBezTo>
                    <a:lnTo>
                      <a:pt x="194487" y="1837378"/>
                    </a:lnTo>
                    <a:lnTo>
                      <a:pt x="190827" y="1837378"/>
                    </a:lnTo>
                    <a:cubicBezTo>
                      <a:pt x="180933" y="1805629"/>
                      <a:pt x="142736" y="1782200"/>
                      <a:pt x="97243" y="1782200"/>
                    </a:cubicBezTo>
                    <a:cubicBezTo>
                      <a:pt x="51751" y="1782200"/>
                      <a:pt x="13554" y="1805629"/>
                      <a:pt x="3660" y="1837378"/>
                    </a:cubicBezTo>
                    <a:lnTo>
                      <a:pt x="0" y="1837378"/>
                    </a:lnTo>
                    <a:lnTo>
                      <a:pt x="0" y="873632"/>
                    </a:lnTo>
                    <a:lnTo>
                      <a:pt x="0" y="715415"/>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1" name="Group 20">
              <a:extLst>
                <a:ext uri="{FF2B5EF4-FFF2-40B4-BE49-F238E27FC236}">
                  <a16:creationId xmlns:a16="http://schemas.microsoft.com/office/drawing/2014/main" id="{F0723645-9270-4307-8F76-E3BB7EDBFE55}"/>
                </a:ext>
              </a:extLst>
            </p:cNvPr>
            <p:cNvGrpSpPr/>
            <p:nvPr/>
          </p:nvGrpSpPr>
          <p:grpSpPr>
            <a:xfrm>
              <a:off x="10919166" y="1831521"/>
              <a:ext cx="330913" cy="527497"/>
              <a:chOff x="9200612" y="1556792"/>
              <a:chExt cx="330913" cy="527497"/>
            </a:xfrm>
          </p:grpSpPr>
          <p:sp>
            <p:nvSpPr>
              <p:cNvPr id="29" name="Rectangle 28">
                <a:extLst>
                  <a:ext uri="{FF2B5EF4-FFF2-40B4-BE49-F238E27FC236}">
                    <a16:creationId xmlns:a16="http://schemas.microsoft.com/office/drawing/2014/main" id="{DB930023-0752-46A4-ACF5-0271328C7840}"/>
                  </a:ext>
                </a:extLst>
              </p:cNvPr>
              <p:cNvSpPr/>
              <p:nvPr/>
            </p:nvSpPr>
            <p:spPr>
              <a:xfrm>
                <a:off x="9200612" y="1556792"/>
                <a:ext cx="152400" cy="5274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Round Same Side Corner Rectangle 10">
                <a:extLst>
                  <a:ext uri="{FF2B5EF4-FFF2-40B4-BE49-F238E27FC236}">
                    <a16:creationId xmlns:a16="http://schemas.microsoft.com/office/drawing/2014/main" id="{52E57E8B-793C-4BE5-9327-CC8CDB5F4C56}"/>
                  </a:ext>
                </a:extLst>
              </p:cNvPr>
              <p:cNvSpPr/>
              <p:nvPr/>
            </p:nvSpPr>
            <p:spPr>
              <a:xfrm rot="5400000">
                <a:off x="9180456" y="1731284"/>
                <a:ext cx="523626" cy="178513"/>
              </a:xfrm>
              <a:prstGeom prst="round2SameRect">
                <a:avLst>
                  <a:gd name="adj1" fmla="val 5000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2" name="직사각형 4">
              <a:extLst>
                <a:ext uri="{FF2B5EF4-FFF2-40B4-BE49-F238E27FC236}">
                  <a16:creationId xmlns:a16="http://schemas.microsoft.com/office/drawing/2014/main" id="{F7879A14-D81C-48FF-839C-FB40BF042606}"/>
                </a:ext>
              </a:extLst>
            </p:cNvPr>
            <p:cNvSpPr/>
            <p:nvPr/>
          </p:nvSpPr>
          <p:spPr>
            <a:xfrm>
              <a:off x="1005200" y="4374550"/>
              <a:ext cx="2880000" cy="5292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직사각형 5">
              <a:extLst>
                <a:ext uri="{FF2B5EF4-FFF2-40B4-BE49-F238E27FC236}">
                  <a16:creationId xmlns:a16="http://schemas.microsoft.com/office/drawing/2014/main" id="{ED1C31EB-92B7-4046-8B4C-DF1CA4E29723}"/>
                </a:ext>
              </a:extLst>
            </p:cNvPr>
            <p:cNvSpPr/>
            <p:nvPr/>
          </p:nvSpPr>
          <p:spPr>
            <a:xfrm>
              <a:off x="3356000" y="3524532"/>
              <a:ext cx="529200" cy="138737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4" name="직사각형 44">
              <a:extLst>
                <a:ext uri="{FF2B5EF4-FFF2-40B4-BE49-F238E27FC236}">
                  <a16:creationId xmlns:a16="http://schemas.microsoft.com/office/drawing/2014/main" id="{167EC987-37CF-473F-BE1C-7D871B596A2F}"/>
                </a:ext>
              </a:extLst>
            </p:cNvPr>
            <p:cNvSpPr/>
            <p:nvPr/>
          </p:nvSpPr>
          <p:spPr>
            <a:xfrm>
              <a:off x="3342265" y="3524532"/>
              <a:ext cx="2880000" cy="5292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직사각형 45">
              <a:extLst>
                <a:ext uri="{FF2B5EF4-FFF2-40B4-BE49-F238E27FC236}">
                  <a16:creationId xmlns:a16="http://schemas.microsoft.com/office/drawing/2014/main" id="{556723EC-9C3F-4CE0-BFD0-7BD996DEB936}"/>
                </a:ext>
              </a:extLst>
            </p:cNvPr>
            <p:cNvSpPr/>
            <p:nvPr/>
          </p:nvSpPr>
          <p:spPr>
            <a:xfrm>
              <a:off x="5693065" y="2715077"/>
              <a:ext cx="529200" cy="134928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직사각형 46">
              <a:extLst>
                <a:ext uri="{FF2B5EF4-FFF2-40B4-BE49-F238E27FC236}">
                  <a16:creationId xmlns:a16="http://schemas.microsoft.com/office/drawing/2014/main" id="{E37FD7F1-C6E0-4AC2-92C2-0E0BC3594734}"/>
                </a:ext>
              </a:extLst>
            </p:cNvPr>
            <p:cNvSpPr/>
            <p:nvPr/>
          </p:nvSpPr>
          <p:spPr>
            <a:xfrm>
              <a:off x="5695431" y="2694343"/>
              <a:ext cx="2880000" cy="5292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직사각형 47">
              <a:extLst>
                <a:ext uri="{FF2B5EF4-FFF2-40B4-BE49-F238E27FC236}">
                  <a16:creationId xmlns:a16="http://schemas.microsoft.com/office/drawing/2014/main" id="{94E51AD5-8F4F-4CAE-ACF7-87AFC1F2B515}"/>
                </a:ext>
              </a:extLst>
            </p:cNvPr>
            <p:cNvSpPr/>
            <p:nvPr/>
          </p:nvSpPr>
          <p:spPr>
            <a:xfrm>
              <a:off x="8046231" y="1815903"/>
              <a:ext cx="529200" cy="140258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8" name="직사각형 48">
              <a:extLst>
                <a:ext uri="{FF2B5EF4-FFF2-40B4-BE49-F238E27FC236}">
                  <a16:creationId xmlns:a16="http://schemas.microsoft.com/office/drawing/2014/main" id="{BD29C40E-642C-4AC7-8019-C45648D0ADBA}"/>
                </a:ext>
              </a:extLst>
            </p:cNvPr>
            <p:cNvSpPr/>
            <p:nvPr/>
          </p:nvSpPr>
          <p:spPr>
            <a:xfrm>
              <a:off x="8042357" y="1829818"/>
              <a:ext cx="2880000" cy="5292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8" name="Rounded Rectangle 10">
            <a:extLst>
              <a:ext uri="{FF2B5EF4-FFF2-40B4-BE49-F238E27FC236}">
                <a16:creationId xmlns:a16="http://schemas.microsoft.com/office/drawing/2014/main" id="{8349EA4E-A047-4D9C-8840-8C2AA7DB197B}"/>
              </a:ext>
            </a:extLst>
          </p:cNvPr>
          <p:cNvSpPr/>
          <p:nvPr/>
        </p:nvSpPr>
        <p:spPr>
          <a:xfrm>
            <a:off x="4499463" y="334448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Rectangle 9">
            <a:extLst>
              <a:ext uri="{FF2B5EF4-FFF2-40B4-BE49-F238E27FC236}">
                <a16:creationId xmlns:a16="http://schemas.microsoft.com/office/drawing/2014/main" id="{76D6F39A-EEE2-4636-97C6-DC5253B03685}"/>
              </a:ext>
            </a:extLst>
          </p:cNvPr>
          <p:cNvSpPr/>
          <p:nvPr/>
        </p:nvSpPr>
        <p:spPr>
          <a:xfrm>
            <a:off x="2013579" y="4255613"/>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Rounded Rectangle 25">
            <a:extLst>
              <a:ext uri="{FF2B5EF4-FFF2-40B4-BE49-F238E27FC236}">
                <a16:creationId xmlns:a16="http://schemas.microsoft.com/office/drawing/2014/main" id="{52BBC59F-3FD9-46D8-B5D2-A979C2D14765}"/>
              </a:ext>
            </a:extLst>
          </p:cNvPr>
          <p:cNvSpPr/>
          <p:nvPr/>
        </p:nvSpPr>
        <p:spPr>
          <a:xfrm>
            <a:off x="6687753" y="2597542"/>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Donut 24">
            <a:extLst>
              <a:ext uri="{FF2B5EF4-FFF2-40B4-BE49-F238E27FC236}">
                <a16:creationId xmlns:a16="http://schemas.microsoft.com/office/drawing/2014/main" id="{E3B293BD-E6B5-4632-A799-E1E24E07E36D}"/>
              </a:ext>
            </a:extLst>
          </p:cNvPr>
          <p:cNvSpPr/>
          <p:nvPr/>
        </p:nvSpPr>
        <p:spPr>
          <a:xfrm>
            <a:off x="9513838" y="1757256"/>
            <a:ext cx="395217" cy="3984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3" name="Oval 8">
            <a:extLst>
              <a:ext uri="{FF2B5EF4-FFF2-40B4-BE49-F238E27FC236}">
                <a16:creationId xmlns:a16="http://schemas.microsoft.com/office/drawing/2014/main" id="{6042DB5E-F130-4305-BC33-3539F45BCEFB}"/>
              </a:ext>
            </a:extLst>
          </p:cNvPr>
          <p:cNvSpPr/>
          <p:nvPr/>
        </p:nvSpPr>
        <p:spPr>
          <a:xfrm>
            <a:off x="9516578" y="1017501"/>
            <a:ext cx="532746" cy="532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Oval 9">
            <a:extLst>
              <a:ext uri="{FF2B5EF4-FFF2-40B4-BE49-F238E27FC236}">
                <a16:creationId xmlns:a16="http://schemas.microsoft.com/office/drawing/2014/main" id="{387A14F9-FB43-40CF-9FF3-2AE91B7CA038}"/>
              </a:ext>
            </a:extLst>
          </p:cNvPr>
          <p:cNvSpPr/>
          <p:nvPr/>
        </p:nvSpPr>
        <p:spPr>
          <a:xfrm>
            <a:off x="6681771" y="1704220"/>
            <a:ext cx="532746" cy="532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Oval 10">
            <a:extLst>
              <a:ext uri="{FF2B5EF4-FFF2-40B4-BE49-F238E27FC236}">
                <a16:creationId xmlns:a16="http://schemas.microsoft.com/office/drawing/2014/main" id="{6F3DEFB6-DD74-47B0-8990-5F0962AAFA08}"/>
              </a:ext>
            </a:extLst>
          </p:cNvPr>
          <p:cNvSpPr/>
          <p:nvPr/>
        </p:nvSpPr>
        <p:spPr>
          <a:xfrm>
            <a:off x="4340827" y="2368031"/>
            <a:ext cx="532746" cy="532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Oval 11">
            <a:extLst>
              <a:ext uri="{FF2B5EF4-FFF2-40B4-BE49-F238E27FC236}">
                <a16:creationId xmlns:a16="http://schemas.microsoft.com/office/drawing/2014/main" id="{EBF885E7-6125-499B-B58A-88917CA93798}"/>
              </a:ext>
            </a:extLst>
          </p:cNvPr>
          <p:cNvSpPr/>
          <p:nvPr/>
        </p:nvSpPr>
        <p:spPr>
          <a:xfrm>
            <a:off x="1901212" y="3127802"/>
            <a:ext cx="532746" cy="532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TextBox 12">
            <a:extLst>
              <a:ext uri="{FF2B5EF4-FFF2-40B4-BE49-F238E27FC236}">
                <a16:creationId xmlns:a16="http://schemas.microsoft.com/office/drawing/2014/main" id="{DDE65778-ED0E-4FF4-A697-06468FE23750}"/>
              </a:ext>
            </a:extLst>
          </p:cNvPr>
          <p:cNvSpPr txBox="1"/>
          <p:nvPr/>
        </p:nvSpPr>
        <p:spPr>
          <a:xfrm>
            <a:off x="9547796" y="1083816"/>
            <a:ext cx="470306"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04</a:t>
            </a:r>
            <a:endParaRPr lang="ko-KR" altLang="en-US" sz="2000" b="1" dirty="0">
              <a:ln w="12700">
                <a:solidFill>
                  <a:schemeClr val="bg1"/>
                </a:solidFill>
              </a:ln>
              <a:solidFill>
                <a:schemeClr val="bg1"/>
              </a:solidFill>
              <a:cs typeface="Arial" pitchFamily="34" charset="0"/>
            </a:endParaRPr>
          </a:p>
        </p:txBody>
      </p:sp>
      <p:sp>
        <p:nvSpPr>
          <p:cNvPr id="48" name="TextBox 25">
            <a:extLst>
              <a:ext uri="{FF2B5EF4-FFF2-40B4-BE49-F238E27FC236}">
                <a16:creationId xmlns:a16="http://schemas.microsoft.com/office/drawing/2014/main" id="{55E38E2A-D675-411B-ADBA-297AE5EBF4E0}"/>
              </a:ext>
            </a:extLst>
          </p:cNvPr>
          <p:cNvSpPr txBox="1"/>
          <p:nvPr/>
        </p:nvSpPr>
        <p:spPr>
          <a:xfrm>
            <a:off x="6712989" y="1770535"/>
            <a:ext cx="470306"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03</a:t>
            </a:r>
            <a:endParaRPr lang="ko-KR" altLang="en-US" sz="2000" b="1" dirty="0">
              <a:ln w="12700">
                <a:solidFill>
                  <a:schemeClr val="bg1"/>
                </a:solidFill>
              </a:ln>
              <a:solidFill>
                <a:schemeClr val="bg1"/>
              </a:solidFill>
              <a:cs typeface="Arial" pitchFamily="34" charset="0"/>
            </a:endParaRPr>
          </a:p>
        </p:txBody>
      </p:sp>
      <p:sp>
        <p:nvSpPr>
          <p:cNvPr id="49" name="TextBox 26">
            <a:extLst>
              <a:ext uri="{FF2B5EF4-FFF2-40B4-BE49-F238E27FC236}">
                <a16:creationId xmlns:a16="http://schemas.microsoft.com/office/drawing/2014/main" id="{0F1709C1-F420-47DB-8E43-DCCBAC56569D}"/>
              </a:ext>
            </a:extLst>
          </p:cNvPr>
          <p:cNvSpPr txBox="1"/>
          <p:nvPr/>
        </p:nvSpPr>
        <p:spPr>
          <a:xfrm>
            <a:off x="4372045" y="2434346"/>
            <a:ext cx="470306"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02</a:t>
            </a:r>
            <a:endParaRPr lang="ko-KR" altLang="en-US" sz="2000" b="1" dirty="0">
              <a:ln w="12700">
                <a:solidFill>
                  <a:schemeClr val="bg1"/>
                </a:solidFill>
              </a:ln>
              <a:solidFill>
                <a:schemeClr val="bg1"/>
              </a:solidFill>
              <a:cs typeface="Arial" pitchFamily="34" charset="0"/>
            </a:endParaRPr>
          </a:p>
        </p:txBody>
      </p:sp>
      <p:sp>
        <p:nvSpPr>
          <p:cNvPr id="50" name="TextBox 27">
            <a:extLst>
              <a:ext uri="{FF2B5EF4-FFF2-40B4-BE49-F238E27FC236}">
                <a16:creationId xmlns:a16="http://schemas.microsoft.com/office/drawing/2014/main" id="{70AC6080-26C2-4528-9605-2ED401DE0C5E}"/>
              </a:ext>
            </a:extLst>
          </p:cNvPr>
          <p:cNvSpPr txBox="1"/>
          <p:nvPr/>
        </p:nvSpPr>
        <p:spPr>
          <a:xfrm>
            <a:off x="1932430" y="3194118"/>
            <a:ext cx="470306"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01</a:t>
            </a:r>
            <a:endParaRPr lang="ko-KR" altLang="en-US" sz="2000" b="1" dirty="0">
              <a:ln w="12700">
                <a:solidFill>
                  <a:schemeClr val="bg1"/>
                </a:solidFill>
              </a:ln>
              <a:solidFill>
                <a:schemeClr val="bg1"/>
              </a:solidFill>
              <a:cs typeface="Arial" pitchFamily="34" charset="0"/>
            </a:endParaRPr>
          </a:p>
        </p:txBody>
      </p:sp>
      <p:sp>
        <p:nvSpPr>
          <p:cNvPr id="51" name="ZoneTexte 50">
            <a:extLst>
              <a:ext uri="{FF2B5EF4-FFF2-40B4-BE49-F238E27FC236}">
                <a16:creationId xmlns:a16="http://schemas.microsoft.com/office/drawing/2014/main" id="{AED3ABCE-1214-4670-B0DA-744CFD92B1FD}"/>
              </a:ext>
            </a:extLst>
          </p:cNvPr>
          <p:cNvSpPr txBox="1"/>
          <p:nvPr/>
        </p:nvSpPr>
        <p:spPr>
          <a:xfrm>
            <a:off x="11406683" y="6303523"/>
            <a:ext cx="1190017" cy="461665"/>
          </a:xfrm>
          <a:prstGeom prst="rect">
            <a:avLst/>
          </a:prstGeom>
          <a:noFill/>
        </p:spPr>
        <p:txBody>
          <a:bodyPr wrap="square" rtlCol="0">
            <a:spAutoFit/>
          </a:bodyPr>
          <a:lstStyle/>
          <a:p>
            <a:r>
              <a:rPr lang="fr-FR" sz="2400" b="1" dirty="0"/>
              <a:t>14</a:t>
            </a:r>
          </a:p>
        </p:txBody>
      </p:sp>
    </p:spTree>
    <p:extLst>
      <p:ext uri="{BB962C8B-B14F-4D97-AF65-F5344CB8AC3E}">
        <p14:creationId xmlns:p14="http://schemas.microsoft.com/office/powerpoint/2010/main" val="169310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inVertic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arn(inVertic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barn(inVertical)">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arn(inVertical)">
                                      <p:cBhvr>
                                        <p:cTn id="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0" y="2810334"/>
            <a:ext cx="11573197" cy="724247"/>
          </a:xfrm>
        </p:spPr>
        <p:txBody>
          <a:bodyPr/>
          <a:lstStyle/>
          <a:p>
            <a:r>
              <a:rPr lang="en-US" sz="8800" b="1" dirty="0"/>
              <a:t>CONCLUSION</a:t>
            </a:r>
          </a:p>
        </p:txBody>
      </p:sp>
      <p:sp>
        <p:nvSpPr>
          <p:cNvPr id="81" name="ZoneTexte 80">
            <a:extLst>
              <a:ext uri="{FF2B5EF4-FFF2-40B4-BE49-F238E27FC236}">
                <a16:creationId xmlns:a16="http://schemas.microsoft.com/office/drawing/2014/main" id="{9397F656-E0F5-4650-8FEB-D11AEF156A23}"/>
              </a:ext>
            </a:extLst>
          </p:cNvPr>
          <p:cNvSpPr txBox="1"/>
          <p:nvPr/>
        </p:nvSpPr>
        <p:spPr>
          <a:xfrm>
            <a:off x="11406683" y="6303523"/>
            <a:ext cx="1190017" cy="461665"/>
          </a:xfrm>
          <a:prstGeom prst="rect">
            <a:avLst/>
          </a:prstGeom>
          <a:noFill/>
        </p:spPr>
        <p:txBody>
          <a:bodyPr wrap="square" rtlCol="0">
            <a:spAutoFit/>
          </a:bodyPr>
          <a:lstStyle/>
          <a:p>
            <a:r>
              <a:rPr lang="fr-FR" sz="2400" b="1" dirty="0"/>
              <a:t>15</a:t>
            </a:r>
          </a:p>
        </p:txBody>
      </p:sp>
    </p:spTree>
    <p:extLst>
      <p:ext uri="{BB962C8B-B14F-4D97-AF65-F5344CB8AC3E}">
        <p14:creationId xmlns:p14="http://schemas.microsoft.com/office/powerpoint/2010/main" val="394000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1A0F63-016E-4E7F-AFC8-9130D440DE0C}"/>
              </a:ext>
            </a:extLst>
          </p:cNvPr>
          <p:cNvSpPr txBox="1"/>
          <p:nvPr/>
        </p:nvSpPr>
        <p:spPr>
          <a:xfrm>
            <a:off x="816746" y="2551837"/>
            <a:ext cx="8220723" cy="1754326"/>
          </a:xfrm>
          <a:prstGeom prst="rect">
            <a:avLst/>
          </a:prstGeom>
          <a:noFill/>
        </p:spPr>
        <p:txBody>
          <a:bodyPr wrap="square" rtlCol="0">
            <a:spAutoFit/>
          </a:bodyPr>
          <a:lstStyle/>
          <a:p>
            <a:r>
              <a:rPr lang="en-US" altLang="ko-KR" sz="5400" b="1" dirty="0">
                <a:solidFill>
                  <a:schemeClr val="bg1"/>
                </a:solidFill>
                <a:latin typeface="Verdana" panose="020B0604030504040204" pitchFamily="34" charset="0"/>
                <a:ea typeface="Verdana" panose="020B0604030504040204" pitchFamily="34" charset="0"/>
                <a:cs typeface="Arial" pitchFamily="34" charset="0"/>
              </a:rPr>
              <a:t>MERCI POUR VOTRE ATTENTION !</a:t>
            </a:r>
            <a:endParaRPr lang="ko-KR" altLang="en-US" sz="5400" b="1" dirty="0">
              <a:solidFill>
                <a:schemeClr val="bg1"/>
              </a:solidFill>
              <a:latin typeface="Verdana" panose="020B0604030504040204" pitchFamily="34" charset="0"/>
              <a:cs typeface="Arial" pitchFamily="34" charset="0"/>
            </a:endParaRPr>
          </a:p>
        </p:txBody>
      </p:sp>
    </p:spTree>
    <p:extLst>
      <p:ext uri="{BB962C8B-B14F-4D97-AF65-F5344CB8AC3E}">
        <p14:creationId xmlns:p14="http://schemas.microsoft.com/office/powerpoint/2010/main" val="417915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b="1" dirty="0"/>
              <a:t>PLAN DE PRESENTATION</a:t>
            </a:r>
          </a:p>
        </p:txBody>
      </p:sp>
      <p:sp>
        <p:nvSpPr>
          <p:cNvPr id="39" name="Freeform: Shape 38">
            <a:extLst>
              <a:ext uri="{FF2B5EF4-FFF2-40B4-BE49-F238E27FC236}">
                <a16:creationId xmlns:a16="http://schemas.microsoft.com/office/drawing/2014/main" id="{C7ECFC70-96E1-4AE1-8FE0-452F19DD4B7B}"/>
              </a:ext>
            </a:extLst>
          </p:cNvPr>
          <p:cNvSpPr/>
          <p:nvPr/>
        </p:nvSpPr>
        <p:spPr>
          <a:xfrm rot="17102282" flipH="1">
            <a:off x="1038479" y="2899761"/>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BAB19F0E-AA28-4142-901B-D94A4DF18800}"/>
              </a:ext>
            </a:extLst>
          </p:cNvPr>
          <p:cNvSpPr/>
          <p:nvPr/>
        </p:nvSpPr>
        <p:spPr>
          <a:xfrm rot="4497718">
            <a:off x="2635086" y="2909315"/>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74A0A527-5BEF-4F64-AB2E-C6E7B57A7AFF}"/>
              </a:ext>
            </a:extLst>
          </p:cNvPr>
          <p:cNvSpPr/>
          <p:nvPr/>
        </p:nvSpPr>
        <p:spPr>
          <a:xfrm rot="17102282" flipH="1">
            <a:off x="4206657" y="2899761"/>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3AC60782-7F76-47A8-AE4E-E9A13FCB7F5A}"/>
              </a:ext>
            </a:extLst>
          </p:cNvPr>
          <p:cNvSpPr/>
          <p:nvPr/>
        </p:nvSpPr>
        <p:spPr>
          <a:xfrm rot="4497718">
            <a:off x="5790746" y="2899761"/>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54AC912-AE71-4AB9-8F62-8C171E9B25B8}"/>
              </a:ext>
            </a:extLst>
          </p:cNvPr>
          <p:cNvSpPr/>
          <p:nvPr/>
        </p:nvSpPr>
        <p:spPr>
          <a:xfrm rot="17102282" flipH="1">
            <a:off x="7374835" y="2899761"/>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06F0EB48-2586-42B0-8F9A-5AD26382FB32}"/>
              </a:ext>
            </a:extLst>
          </p:cNvPr>
          <p:cNvSpPr/>
          <p:nvPr/>
        </p:nvSpPr>
        <p:spPr>
          <a:xfrm rot="4497718">
            <a:off x="8958923" y="2899761"/>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TextBox 67">
            <a:extLst>
              <a:ext uri="{FF2B5EF4-FFF2-40B4-BE49-F238E27FC236}">
                <a16:creationId xmlns:a16="http://schemas.microsoft.com/office/drawing/2014/main" id="{5B1F9127-BCD5-4E5B-9444-4C7801EFA721}"/>
              </a:ext>
            </a:extLst>
          </p:cNvPr>
          <p:cNvSpPr txBox="1"/>
          <p:nvPr/>
        </p:nvSpPr>
        <p:spPr>
          <a:xfrm>
            <a:off x="1799617" y="2650964"/>
            <a:ext cx="2228764"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INTRODUCTION</a:t>
            </a:r>
            <a:endParaRPr lang="ko-KR" altLang="en-US" sz="2000" b="1" dirty="0">
              <a:solidFill>
                <a:schemeClr val="tx1">
                  <a:lumMod val="75000"/>
                  <a:lumOff val="25000"/>
                </a:schemeClr>
              </a:solidFill>
              <a:cs typeface="Arial" pitchFamily="34" charset="0"/>
            </a:endParaRPr>
          </a:p>
        </p:txBody>
      </p:sp>
      <p:sp>
        <p:nvSpPr>
          <p:cNvPr id="64" name="TextBox 63">
            <a:extLst>
              <a:ext uri="{FF2B5EF4-FFF2-40B4-BE49-F238E27FC236}">
                <a16:creationId xmlns:a16="http://schemas.microsoft.com/office/drawing/2014/main" id="{87763A43-83F3-4A88-BD50-E8991A289C49}"/>
              </a:ext>
            </a:extLst>
          </p:cNvPr>
          <p:cNvSpPr txBox="1"/>
          <p:nvPr/>
        </p:nvSpPr>
        <p:spPr>
          <a:xfrm>
            <a:off x="4616112" y="2369613"/>
            <a:ext cx="3039775" cy="707886"/>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ETAT DE L’ART SUR LA DETECTION DU WS</a:t>
            </a:r>
            <a:endParaRPr lang="ko-KR" altLang="en-US" sz="2000" b="1" dirty="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id="{F9F3761E-7E5D-4E2D-8609-1C068F47DE32}"/>
              </a:ext>
            </a:extLst>
          </p:cNvPr>
          <p:cNvSpPr txBox="1"/>
          <p:nvPr/>
        </p:nvSpPr>
        <p:spPr>
          <a:xfrm>
            <a:off x="8193888" y="2692131"/>
            <a:ext cx="2101386"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CONCLUSION</a:t>
            </a:r>
            <a:endParaRPr lang="ko-KR" altLang="en-US" sz="20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7C490E27-CCD5-4EE6-8420-D74148135387}"/>
              </a:ext>
            </a:extLst>
          </p:cNvPr>
          <p:cNvSpPr txBox="1"/>
          <p:nvPr/>
        </p:nvSpPr>
        <p:spPr>
          <a:xfrm>
            <a:off x="2558761" y="4974101"/>
            <a:ext cx="3897875" cy="707886"/>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NOTION DE WHEEL-SPINNING (WS) </a:t>
            </a:r>
            <a:endParaRPr lang="ko-KR" altLang="en-US" sz="2000" b="1"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4EB14E72-4F97-4F5F-BB8C-92D3F7674E27}"/>
              </a:ext>
            </a:extLst>
          </p:cNvPr>
          <p:cNvSpPr txBox="1"/>
          <p:nvPr/>
        </p:nvSpPr>
        <p:spPr>
          <a:xfrm>
            <a:off x="6654417" y="4934925"/>
            <a:ext cx="2101386"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ROADMAP</a:t>
            </a:r>
            <a:endParaRPr lang="ko-KR" altLang="en-US" sz="2000" b="1" dirty="0">
              <a:solidFill>
                <a:schemeClr val="tx1">
                  <a:lumMod val="75000"/>
                  <a:lumOff val="25000"/>
                </a:schemeClr>
              </a:solidFill>
              <a:cs typeface="Arial" pitchFamily="34" charset="0"/>
            </a:endParaRPr>
          </a:p>
        </p:txBody>
      </p:sp>
      <p:sp>
        <p:nvSpPr>
          <p:cNvPr id="3" name="ZoneTexte 2">
            <a:extLst>
              <a:ext uri="{FF2B5EF4-FFF2-40B4-BE49-F238E27FC236}">
                <a16:creationId xmlns:a16="http://schemas.microsoft.com/office/drawing/2014/main" id="{35FD7F68-815B-41C0-852A-4A3400E64186}"/>
              </a:ext>
            </a:extLst>
          </p:cNvPr>
          <p:cNvSpPr txBox="1"/>
          <p:nvPr/>
        </p:nvSpPr>
        <p:spPr>
          <a:xfrm>
            <a:off x="2649395" y="3123893"/>
            <a:ext cx="656585" cy="830997"/>
          </a:xfrm>
          <a:prstGeom prst="rect">
            <a:avLst/>
          </a:prstGeom>
          <a:noFill/>
        </p:spPr>
        <p:txBody>
          <a:bodyPr wrap="square" rtlCol="0">
            <a:spAutoFit/>
          </a:bodyPr>
          <a:lstStyle/>
          <a:p>
            <a:r>
              <a:rPr lang="fr-FR" sz="4800" b="1" dirty="0">
                <a:solidFill>
                  <a:schemeClr val="bg1"/>
                </a:solidFill>
              </a:rPr>
              <a:t>1</a:t>
            </a:r>
          </a:p>
        </p:txBody>
      </p:sp>
      <p:sp>
        <p:nvSpPr>
          <p:cNvPr id="35" name="ZoneTexte 34">
            <a:extLst>
              <a:ext uri="{FF2B5EF4-FFF2-40B4-BE49-F238E27FC236}">
                <a16:creationId xmlns:a16="http://schemas.microsoft.com/office/drawing/2014/main" id="{90072D83-FD39-4922-A56E-726DF51BF5EB}"/>
              </a:ext>
            </a:extLst>
          </p:cNvPr>
          <p:cNvSpPr txBox="1"/>
          <p:nvPr/>
        </p:nvSpPr>
        <p:spPr>
          <a:xfrm>
            <a:off x="4233592" y="4028781"/>
            <a:ext cx="656585" cy="830997"/>
          </a:xfrm>
          <a:prstGeom prst="rect">
            <a:avLst/>
          </a:prstGeom>
          <a:noFill/>
        </p:spPr>
        <p:txBody>
          <a:bodyPr wrap="square" rtlCol="0">
            <a:spAutoFit/>
          </a:bodyPr>
          <a:lstStyle/>
          <a:p>
            <a:r>
              <a:rPr lang="fr-FR" sz="4800" b="1" dirty="0">
                <a:solidFill>
                  <a:schemeClr val="bg1"/>
                </a:solidFill>
              </a:rPr>
              <a:t>2</a:t>
            </a:r>
          </a:p>
        </p:txBody>
      </p:sp>
      <p:sp>
        <p:nvSpPr>
          <p:cNvPr id="36" name="ZoneTexte 35">
            <a:extLst>
              <a:ext uri="{FF2B5EF4-FFF2-40B4-BE49-F238E27FC236}">
                <a16:creationId xmlns:a16="http://schemas.microsoft.com/office/drawing/2014/main" id="{CD1F049C-A1C1-4243-AA5B-6B2AF97C4445}"/>
              </a:ext>
            </a:extLst>
          </p:cNvPr>
          <p:cNvSpPr txBox="1"/>
          <p:nvPr/>
        </p:nvSpPr>
        <p:spPr>
          <a:xfrm>
            <a:off x="5793969" y="3092205"/>
            <a:ext cx="656585" cy="830997"/>
          </a:xfrm>
          <a:prstGeom prst="rect">
            <a:avLst/>
          </a:prstGeom>
          <a:noFill/>
        </p:spPr>
        <p:txBody>
          <a:bodyPr wrap="square" rtlCol="0">
            <a:spAutoFit/>
          </a:bodyPr>
          <a:lstStyle/>
          <a:p>
            <a:r>
              <a:rPr lang="fr-FR" sz="4800" b="1" dirty="0">
                <a:solidFill>
                  <a:schemeClr val="bg1"/>
                </a:solidFill>
              </a:rPr>
              <a:t>3</a:t>
            </a:r>
          </a:p>
        </p:txBody>
      </p:sp>
      <p:sp>
        <p:nvSpPr>
          <p:cNvPr id="37" name="ZoneTexte 36">
            <a:extLst>
              <a:ext uri="{FF2B5EF4-FFF2-40B4-BE49-F238E27FC236}">
                <a16:creationId xmlns:a16="http://schemas.microsoft.com/office/drawing/2014/main" id="{BADF9A8B-F347-48E3-B406-BC09D9D56CC2}"/>
              </a:ext>
            </a:extLst>
          </p:cNvPr>
          <p:cNvSpPr txBox="1"/>
          <p:nvPr/>
        </p:nvSpPr>
        <p:spPr>
          <a:xfrm>
            <a:off x="7407226" y="3999771"/>
            <a:ext cx="656585" cy="830997"/>
          </a:xfrm>
          <a:prstGeom prst="rect">
            <a:avLst/>
          </a:prstGeom>
          <a:noFill/>
        </p:spPr>
        <p:txBody>
          <a:bodyPr wrap="square" rtlCol="0">
            <a:spAutoFit/>
          </a:bodyPr>
          <a:lstStyle/>
          <a:p>
            <a:r>
              <a:rPr lang="fr-FR" sz="4800" b="1" dirty="0">
                <a:solidFill>
                  <a:schemeClr val="bg1"/>
                </a:solidFill>
              </a:rPr>
              <a:t>4</a:t>
            </a:r>
          </a:p>
        </p:txBody>
      </p:sp>
      <p:sp>
        <p:nvSpPr>
          <p:cNvPr id="38" name="ZoneTexte 37">
            <a:extLst>
              <a:ext uri="{FF2B5EF4-FFF2-40B4-BE49-F238E27FC236}">
                <a16:creationId xmlns:a16="http://schemas.microsoft.com/office/drawing/2014/main" id="{9E797D75-2626-4BD4-A8CE-32DDDD9FB540}"/>
              </a:ext>
            </a:extLst>
          </p:cNvPr>
          <p:cNvSpPr txBox="1"/>
          <p:nvPr/>
        </p:nvSpPr>
        <p:spPr>
          <a:xfrm>
            <a:off x="8982223" y="3092204"/>
            <a:ext cx="656585" cy="830997"/>
          </a:xfrm>
          <a:prstGeom prst="rect">
            <a:avLst/>
          </a:prstGeom>
          <a:noFill/>
        </p:spPr>
        <p:txBody>
          <a:bodyPr wrap="square" rtlCol="0">
            <a:spAutoFit/>
          </a:bodyPr>
          <a:lstStyle/>
          <a:p>
            <a:r>
              <a:rPr lang="fr-FR" sz="4800" b="1" dirty="0">
                <a:solidFill>
                  <a:schemeClr val="bg1"/>
                </a:solidFill>
              </a:rPr>
              <a:t>5</a:t>
            </a:r>
          </a:p>
        </p:txBody>
      </p:sp>
      <p:sp>
        <p:nvSpPr>
          <p:cNvPr id="4" name="ZoneTexte 3">
            <a:extLst>
              <a:ext uri="{FF2B5EF4-FFF2-40B4-BE49-F238E27FC236}">
                <a16:creationId xmlns:a16="http://schemas.microsoft.com/office/drawing/2014/main" id="{2F92AFE9-D5A8-4CA4-85E6-553E7A023657}"/>
              </a:ext>
            </a:extLst>
          </p:cNvPr>
          <p:cNvSpPr txBox="1"/>
          <p:nvPr/>
        </p:nvSpPr>
        <p:spPr>
          <a:xfrm>
            <a:off x="11406683" y="6303523"/>
            <a:ext cx="1190017" cy="461665"/>
          </a:xfrm>
          <a:prstGeom prst="rect">
            <a:avLst/>
          </a:prstGeom>
          <a:noFill/>
        </p:spPr>
        <p:txBody>
          <a:bodyPr wrap="square" rtlCol="0">
            <a:spAutoFit/>
          </a:bodyPr>
          <a:lstStyle/>
          <a:p>
            <a:r>
              <a:rPr lang="fr-FR" sz="2400" b="1" dirty="0"/>
              <a:t>1</a:t>
            </a:r>
          </a:p>
        </p:txBody>
      </p:sp>
    </p:spTree>
    <p:extLst>
      <p:ext uri="{BB962C8B-B14F-4D97-AF65-F5344CB8AC3E}">
        <p14:creationId xmlns:p14="http://schemas.microsoft.com/office/powerpoint/2010/main" val="39796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10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10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1000"/>
                                        <p:tgtEl>
                                          <p:spTgt spid="4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left)">
                                      <p:cBhvr>
                                        <p:cTn id="39" dur="1000"/>
                                        <p:tgtEl>
                                          <p:spTgt spid="4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68" grpId="0"/>
      <p:bldP spid="64" grpId="0"/>
      <p:bldP spid="60" grpId="0"/>
      <p:bldP spid="56"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t>INTRODUCTION (1/3)</a:t>
            </a:r>
          </a:p>
        </p:txBody>
      </p:sp>
      <p:grpSp>
        <p:nvGrpSpPr>
          <p:cNvPr id="3" name="Graphic 27">
            <a:extLst>
              <a:ext uri="{FF2B5EF4-FFF2-40B4-BE49-F238E27FC236}">
                <a16:creationId xmlns:a16="http://schemas.microsoft.com/office/drawing/2014/main" id="{119FA479-DC2F-4D4C-989B-D308D00E992E}"/>
              </a:ext>
            </a:extLst>
          </p:cNvPr>
          <p:cNvGrpSpPr/>
          <p:nvPr/>
        </p:nvGrpSpPr>
        <p:grpSpPr>
          <a:xfrm flipH="1">
            <a:off x="147215" y="3522681"/>
            <a:ext cx="2848904" cy="3224208"/>
            <a:chOff x="3033791" y="66648"/>
            <a:chExt cx="6126139" cy="6725057"/>
          </a:xfrm>
          <a:solidFill>
            <a:schemeClr val="accent2"/>
          </a:solidFill>
        </p:grpSpPr>
        <p:sp>
          <p:nvSpPr>
            <p:cNvPr id="4" name="Freeform: Shape 3">
              <a:extLst>
                <a:ext uri="{FF2B5EF4-FFF2-40B4-BE49-F238E27FC236}">
                  <a16:creationId xmlns:a16="http://schemas.microsoft.com/office/drawing/2014/main" id="{63834E26-E635-4E80-8756-99EE9082C698}"/>
                </a:ext>
              </a:extLst>
            </p:cNvPr>
            <p:cNvSpPr/>
            <p:nvPr/>
          </p:nvSpPr>
          <p:spPr>
            <a:xfrm>
              <a:off x="3033791" y="66648"/>
              <a:ext cx="6126139" cy="6725057"/>
            </a:xfrm>
            <a:custGeom>
              <a:avLst/>
              <a:gdLst>
                <a:gd name="connsiteX0" fmla="*/ 2177431 w 6126139"/>
                <a:gd name="connsiteY0" fmla="*/ 6725058 h 6725057"/>
                <a:gd name="connsiteX1" fmla="*/ 2176098 w 6126139"/>
                <a:gd name="connsiteY1" fmla="*/ 6722867 h 6725057"/>
                <a:gd name="connsiteX2" fmla="*/ 2142665 w 6126139"/>
                <a:gd name="connsiteY2" fmla="*/ 6671527 h 6725057"/>
                <a:gd name="connsiteX3" fmla="*/ 1859677 w 6126139"/>
                <a:gd name="connsiteY3" fmla="*/ 5963820 h 6725057"/>
                <a:gd name="connsiteX4" fmla="*/ 1209310 w 6126139"/>
                <a:gd name="connsiteY4" fmla="*/ 5928196 h 6725057"/>
                <a:gd name="connsiteX5" fmla="*/ 495602 w 6126139"/>
                <a:gd name="connsiteY5" fmla="*/ 5616729 h 6725057"/>
                <a:gd name="connsiteX6" fmla="*/ 552752 w 6126139"/>
                <a:gd name="connsiteY6" fmla="*/ 5027703 h 6725057"/>
                <a:gd name="connsiteX7" fmla="*/ 569325 w 6126139"/>
                <a:gd name="connsiteY7" fmla="*/ 4913689 h 6725057"/>
                <a:gd name="connsiteX8" fmla="*/ 465979 w 6126139"/>
                <a:gd name="connsiteY8" fmla="*/ 4759193 h 6725057"/>
                <a:gd name="connsiteX9" fmla="*/ 399495 w 6126139"/>
                <a:gd name="connsiteY9" fmla="*/ 4591458 h 6725057"/>
                <a:gd name="connsiteX10" fmla="*/ 511032 w 6126139"/>
                <a:gd name="connsiteY10" fmla="*/ 4438582 h 6725057"/>
                <a:gd name="connsiteX11" fmla="*/ 363490 w 6126139"/>
                <a:gd name="connsiteY11" fmla="*/ 4273513 h 6725057"/>
                <a:gd name="connsiteX12" fmla="*/ 454549 w 6126139"/>
                <a:gd name="connsiteY12" fmla="*/ 4036341 h 6725057"/>
                <a:gd name="connsiteX13" fmla="*/ 477695 w 6126139"/>
                <a:gd name="connsiteY13" fmla="*/ 3793644 h 6725057"/>
                <a:gd name="connsiteX14" fmla="*/ 386541 w 6126139"/>
                <a:gd name="connsiteY14" fmla="*/ 3771451 h 6725057"/>
                <a:gd name="connsiteX15" fmla="*/ 96314 w 6126139"/>
                <a:gd name="connsiteY15" fmla="*/ 3645911 h 6725057"/>
                <a:gd name="connsiteX16" fmla="*/ 8112 w 6126139"/>
                <a:gd name="connsiteY16" fmla="*/ 3529611 h 6725057"/>
                <a:gd name="connsiteX17" fmla="*/ 57642 w 6126139"/>
                <a:gd name="connsiteY17" fmla="*/ 3296534 h 6725057"/>
                <a:gd name="connsiteX18" fmla="*/ 512842 w 6126139"/>
                <a:gd name="connsiteY18" fmla="*/ 2672551 h 6725057"/>
                <a:gd name="connsiteX19" fmla="*/ 829739 w 6126139"/>
                <a:gd name="connsiteY19" fmla="*/ 2257547 h 6725057"/>
                <a:gd name="connsiteX20" fmla="*/ 834120 w 6126139"/>
                <a:gd name="connsiteY20" fmla="*/ 2216971 h 6725057"/>
                <a:gd name="connsiteX21" fmla="*/ 1065387 w 6126139"/>
                <a:gd name="connsiteY21" fmla="*/ 1136550 h 6725057"/>
                <a:gd name="connsiteX22" fmla="*/ 1956165 w 6126139"/>
                <a:gd name="connsiteY22" fmla="*/ 298350 h 6725057"/>
                <a:gd name="connsiteX23" fmla="*/ 3503978 w 6126139"/>
                <a:gd name="connsiteY23" fmla="*/ 7551 h 6725057"/>
                <a:gd name="connsiteX24" fmla="*/ 5464032 w 6126139"/>
                <a:gd name="connsiteY24" fmla="*/ 777743 h 6725057"/>
                <a:gd name="connsiteX25" fmla="*/ 5967238 w 6126139"/>
                <a:gd name="connsiteY25" fmla="*/ 3418740 h 6725057"/>
                <a:gd name="connsiteX26" fmla="*/ 5624720 w 6126139"/>
                <a:gd name="connsiteY26" fmla="*/ 4085204 h 6725057"/>
                <a:gd name="connsiteX27" fmla="*/ 5268580 w 6126139"/>
                <a:gd name="connsiteY27" fmla="*/ 4724237 h 6725057"/>
                <a:gd name="connsiteX28" fmla="*/ 5352780 w 6126139"/>
                <a:gd name="connsiteY28" fmla="*/ 6013731 h 6725057"/>
                <a:gd name="connsiteX29" fmla="*/ 5400882 w 6126139"/>
                <a:gd name="connsiteY29" fmla="*/ 6292813 h 6725057"/>
                <a:gd name="connsiteX30" fmla="*/ 5303060 w 6126139"/>
                <a:gd name="connsiteY30" fmla="*/ 6518175 h 6725057"/>
                <a:gd name="connsiteX31" fmla="*/ 5056458 w 6126139"/>
                <a:gd name="connsiteY31" fmla="*/ 6629141 h 6725057"/>
                <a:gd name="connsiteX32" fmla="*/ 4201780 w 6126139"/>
                <a:gd name="connsiteY32" fmla="*/ 6537606 h 6725057"/>
                <a:gd name="connsiteX33" fmla="*/ 3504168 w 6126139"/>
                <a:gd name="connsiteY33" fmla="*/ 6062023 h 6725057"/>
                <a:gd name="connsiteX34" fmla="*/ 3196035 w 6126139"/>
                <a:gd name="connsiteY34" fmla="*/ 5247444 h 6725057"/>
                <a:gd name="connsiteX35" fmla="*/ 3196225 w 6126139"/>
                <a:gd name="connsiteY35" fmla="*/ 4708520 h 6725057"/>
                <a:gd name="connsiteX36" fmla="*/ 3280902 w 6126139"/>
                <a:gd name="connsiteY36" fmla="*/ 4708425 h 6725057"/>
                <a:gd name="connsiteX37" fmla="*/ 3265377 w 6126139"/>
                <a:gd name="connsiteY37" fmla="*/ 5088187 h 6725057"/>
                <a:gd name="connsiteX38" fmla="*/ 3635709 w 6126139"/>
                <a:gd name="connsiteY38" fmla="*/ 6097170 h 6725057"/>
                <a:gd name="connsiteX39" fmla="*/ 4317127 w 6126139"/>
                <a:gd name="connsiteY39" fmla="*/ 6482932 h 6725057"/>
                <a:gd name="connsiteX40" fmla="*/ 5247244 w 6126139"/>
                <a:gd name="connsiteY40" fmla="*/ 6454548 h 6725057"/>
                <a:gd name="connsiteX41" fmla="*/ 5312490 w 6126139"/>
                <a:gd name="connsiteY41" fmla="*/ 6278716 h 6725057"/>
                <a:gd name="connsiteX42" fmla="*/ 5179711 w 6126139"/>
                <a:gd name="connsiteY42" fmla="*/ 5377652 h 6725057"/>
                <a:gd name="connsiteX43" fmla="*/ 5250101 w 6126139"/>
                <a:gd name="connsiteY43" fmla="*/ 4534308 h 6725057"/>
                <a:gd name="connsiteX44" fmla="*/ 5631673 w 6126139"/>
                <a:gd name="connsiteY44" fmla="*/ 3916230 h 6725057"/>
                <a:gd name="connsiteX45" fmla="*/ 5932853 w 6126139"/>
                <a:gd name="connsiteY45" fmla="*/ 3243670 h 6725057"/>
                <a:gd name="connsiteX46" fmla="*/ 5303917 w 6126139"/>
                <a:gd name="connsiteY46" fmla="*/ 746691 h 6725057"/>
                <a:gd name="connsiteX47" fmla="*/ 3209084 w 6126139"/>
                <a:gd name="connsiteY47" fmla="*/ 85466 h 6725057"/>
                <a:gd name="connsiteX48" fmla="*/ 1982169 w 6126139"/>
                <a:gd name="connsiteY48" fmla="*/ 383789 h 6725057"/>
                <a:gd name="connsiteX49" fmla="*/ 1173210 w 6126139"/>
                <a:gd name="connsiteY49" fmla="*/ 1118262 h 6725057"/>
                <a:gd name="connsiteX50" fmla="*/ 890889 w 6126139"/>
                <a:gd name="connsiteY50" fmla="*/ 2059332 h 6725057"/>
                <a:gd name="connsiteX51" fmla="*/ 909844 w 6126139"/>
                <a:gd name="connsiteY51" fmla="*/ 2294695 h 6725057"/>
                <a:gd name="connsiteX52" fmla="*/ 849456 w 6126139"/>
                <a:gd name="connsiteY52" fmla="*/ 2389087 h 6725057"/>
                <a:gd name="connsiteX53" fmla="*/ 412925 w 6126139"/>
                <a:gd name="connsiteY53" fmla="*/ 2916296 h 6725057"/>
                <a:gd name="connsiteX54" fmla="*/ 90599 w 6126139"/>
                <a:gd name="connsiteY54" fmla="*/ 3448172 h 6725057"/>
                <a:gd name="connsiteX55" fmla="*/ 93933 w 6126139"/>
                <a:gd name="connsiteY55" fmla="*/ 3512847 h 6725057"/>
                <a:gd name="connsiteX56" fmla="*/ 147558 w 6126139"/>
                <a:gd name="connsiteY56" fmla="*/ 3579331 h 6725057"/>
                <a:gd name="connsiteX57" fmla="*/ 327962 w 6126139"/>
                <a:gd name="connsiteY57" fmla="*/ 3670867 h 6725057"/>
                <a:gd name="connsiteX58" fmla="*/ 576183 w 6126139"/>
                <a:gd name="connsiteY58" fmla="*/ 3769546 h 6725057"/>
                <a:gd name="connsiteX59" fmla="*/ 496554 w 6126139"/>
                <a:gd name="connsiteY59" fmla="*/ 4125019 h 6725057"/>
                <a:gd name="connsiteX60" fmla="*/ 446453 w 6126139"/>
                <a:gd name="connsiteY60" fmla="*/ 4265512 h 6725057"/>
                <a:gd name="connsiteX61" fmla="*/ 599139 w 6126139"/>
                <a:gd name="connsiteY61" fmla="*/ 4450107 h 6725057"/>
                <a:gd name="connsiteX62" fmla="*/ 486267 w 6126139"/>
                <a:gd name="connsiteY62" fmla="*/ 4641655 h 6725057"/>
                <a:gd name="connsiteX63" fmla="*/ 546370 w 6126139"/>
                <a:gd name="connsiteY63" fmla="*/ 4717855 h 6725057"/>
                <a:gd name="connsiteX64" fmla="*/ 546942 w 6126139"/>
                <a:gd name="connsiteY64" fmla="*/ 5328217 h 6725057"/>
                <a:gd name="connsiteX65" fmla="*/ 541608 w 6126139"/>
                <a:gd name="connsiteY65" fmla="*/ 5507382 h 6725057"/>
                <a:gd name="connsiteX66" fmla="*/ 939181 w 6126139"/>
                <a:gd name="connsiteY66" fmla="*/ 5820945 h 6725057"/>
                <a:gd name="connsiteX67" fmla="*/ 1403334 w 6126139"/>
                <a:gd name="connsiteY67" fmla="*/ 5838185 h 6725057"/>
                <a:gd name="connsiteX68" fmla="*/ 1929591 w 6126139"/>
                <a:gd name="connsiteY68" fmla="*/ 5900384 h 6725057"/>
                <a:gd name="connsiteX69" fmla="*/ 2225247 w 6126139"/>
                <a:gd name="connsiteY69" fmla="*/ 6706579 h 6725057"/>
                <a:gd name="connsiteX70" fmla="*/ 2224866 w 6126139"/>
                <a:gd name="connsiteY70" fmla="*/ 6724963 h 6725057"/>
                <a:gd name="connsiteX71" fmla="*/ 2177431 w 6126139"/>
                <a:gd name="connsiteY71" fmla="*/ 6725058 h 67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126139" h="6725057">
                  <a:moveTo>
                    <a:pt x="2177431" y="6725058"/>
                  </a:moveTo>
                  <a:cubicBezTo>
                    <a:pt x="2176955" y="6724296"/>
                    <a:pt x="2176669" y="6723058"/>
                    <a:pt x="2176098" y="6722867"/>
                  </a:cubicBezTo>
                  <a:cubicBezTo>
                    <a:pt x="2139141" y="6711152"/>
                    <a:pt x="2139903" y="6711247"/>
                    <a:pt x="2142665" y="6671527"/>
                  </a:cubicBezTo>
                  <a:cubicBezTo>
                    <a:pt x="2158572" y="6437593"/>
                    <a:pt x="2095230" y="6076786"/>
                    <a:pt x="1859677" y="5963820"/>
                  </a:cubicBezTo>
                  <a:cubicBezTo>
                    <a:pt x="1660414" y="5868284"/>
                    <a:pt x="1420479" y="5926863"/>
                    <a:pt x="1209310" y="5928196"/>
                  </a:cubicBezTo>
                  <a:cubicBezTo>
                    <a:pt x="933942" y="5929911"/>
                    <a:pt x="646668" y="5869808"/>
                    <a:pt x="495602" y="5616729"/>
                  </a:cubicBezTo>
                  <a:cubicBezTo>
                    <a:pt x="385017" y="5431563"/>
                    <a:pt x="497507" y="5212679"/>
                    <a:pt x="552752" y="5027703"/>
                  </a:cubicBezTo>
                  <a:cubicBezTo>
                    <a:pt x="563801" y="4990555"/>
                    <a:pt x="575040" y="4951979"/>
                    <a:pt x="569325" y="4913689"/>
                  </a:cubicBezTo>
                  <a:cubicBezTo>
                    <a:pt x="559991" y="4851300"/>
                    <a:pt x="509223" y="4805104"/>
                    <a:pt x="465979" y="4759193"/>
                  </a:cubicBezTo>
                  <a:cubicBezTo>
                    <a:pt x="422736" y="4713283"/>
                    <a:pt x="382159" y="4652037"/>
                    <a:pt x="399495" y="4591458"/>
                  </a:cubicBezTo>
                  <a:cubicBezTo>
                    <a:pt x="417021" y="4530212"/>
                    <a:pt x="486458" y="4497256"/>
                    <a:pt x="511032" y="4438582"/>
                  </a:cubicBezTo>
                  <a:cubicBezTo>
                    <a:pt x="436737" y="4416103"/>
                    <a:pt x="377587" y="4349809"/>
                    <a:pt x="363490" y="4273513"/>
                  </a:cubicBezTo>
                  <a:cubicBezTo>
                    <a:pt x="344916" y="4172358"/>
                    <a:pt x="408924" y="4114922"/>
                    <a:pt x="454549" y="4036341"/>
                  </a:cubicBezTo>
                  <a:cubicBezTo>
                    <a:pt x="485505" y="3982905"/>
                    <a:pt x="553514" y="3839078"/>
                    <a:pt x="477695" y="3793644"/>
                  </a:cubicBezTo>
                  <a:cubicBezTo>
                    <a:pt x="450644" y="3777451"/>
                    <a:pt x="417783" y="3775546"/>
                    <a:pt x="386541" y="3771451"/>
                  </a:cubicBezTo>
                  <a:cubicBezTo>
                    <a:pt x="280623" y="3757639"/>
                    <a:pt x="178896" y="3713538"/>
                    <a:pt x="96314" y="3645911"/>
                  </a:cubicBezTo>
                  <a:cubicBezTo>
                    <a:pt x="58119" y="3614574"/>
                    <a:pt x="22971" y="3576664"/>
                    <a:pt x="8112" y="3529611"/>
                  </a:cubicBezTo>
                  <a:cubicBezTo>
                    <a:pt x="-16462" y="3451696"/>
                    <a:pt x="19066" y="3368543"/>
                    <a:pt x="57642" y="3296534"/>
                  </a:cubicBezTo>
                  <a:cubicBezTo>
                    <a:pt x="180515" y="3067458"/>
                    <a:pt x="350060" y="2873243"/>
                    <a:pt x="512842" y="2672551"/>
                  </a:cubicBezTo>
                  <a:cubicBezTo>
                    <a:pt x="622570" y="2537296"/>
                    <a:pt x="734203" y="2403661"/>
                    <a:pt x="829739" y="2257547"/>
                  </a:cubicBezTo>
                  <a:cubicBezTo>
                    <a:pt x="838883" y="2243545"/>
                    <a:pt x="840883" y="2232592"/>
                    <a:pt x="834120" y="2216971"/>
                  </a:cubicBezTo>
                  <a:cubicBezTo>
                    <a:pt x="689912" y="1883310"/>
                    <a:pt x="888794" y="1421061"/>
                    <a:pt x="1065387" y="1136550"/>
                  </a:cubicBezTo>
                  <a:cubicBezTo>
                    <a:pt x="1282748" y="786125"/>
                    <a:pt x="1593263" y="494088"/>
                    <a:pt x="1956165" y="298350"/>
                  </a:cubicBezTo>
                  <a:cubicBezTo>
                    <a:pt x="2426796" y="44508"/>
                    <a:pt x="2976865" y="-25215"/>
                    <a:pt x="3503978" y="7551"/>
                  </a:cubicBezTo>
                  <a:cubicBezTo>
                    <a:pt x="4206447" y="51271"/>
                    <a:pt x="4951207" y="275013"/>
                    <a:pt x="5464032" y="777743"/>
                  </a:cubicBezTo>
                  <a:cubicBezTo>
                    <a:pt x="6165168" y="1465067"/>
                    <a:pt x="6267371" y="2522056"/>
                    <a:pt x="5967238" y="3418740"/>
                  </a:cubicBezTo>
                  <a:cubicBezTo>
                    <a:pt x="5886466" y="3659913"/>
                    <a:pt x="5770452" y="3877559"/>
                    <a:pt x="5624720" y="4085204"/>
                  </a:cubicBezTo>
                  <a:cubicBezTo>
                    <a:pt x="5484702" y="4284562"/>
                    <a:pt x="5331254" y="4484492"/>
                    <a:pt x="5268580" y="4724237"/>
                  </a:cubicBezTo>
                  <a:cubicBezTo>
                    <a:pt x="5163329" y="5126858"/>
                    <a:pt x="5284296" y="5611586"/>
                    <a:pt x="5352780" y="6013731"/>
                  </a:cubicBezTo>
                  <a:cubicBezTo>
                    <a:pt x="5368592" y="6106790"/>
                    <a:pt x="5388023" y="6199373"/>
                    <a:pt x="5400882" y="6292813"/>
                  </a:cubicBezTo>
                  <a:cubicBezTo>
                    <a:pt x="5413741" y="6385968"/>
                    <a:pt x="5373259" y="6459977"/>
                    <a:pt x="5303060" y="6518175"/>
                  </a:cubicBezTo>
                  <a:cubicBezTo>
                    <a:pt x="5231337" y="6577706"/>
                    <a:pt x="5145422" y="6607805"/>
                    <a:pt x="5056458" y="6629141"/>
                  </a:cubicBezTo>
                  <a:cubicBezTo>
                    <a:pt x="4772613" y="6697245"/>
                    <a:pt x="4470289" y="6638857"/>
                    <a:pt x="4201780" y="6537606"/>
                  </a:cubicBezTo>
                  <a:cubicBezTo>
                    <a:pt x="3936603" y="6437498"/>
                    <a:pt x="3664950" y="6303100"/>
                    <a:pt x="3504168" y="6062023"/>
                  </a:cubicBezTo>
                  <a:cubicBezTo>
                    <a:pt x="3338815" y="5814087"/>
                    <a:pt x="3237183" y="5542243"/>
                    <a:pt x="3196035" y="5247444"/>
                  </a:cubicBezTo>
                  <a:cubicBezTo>
                    <a:pt x="3170889" y="5067708"/>
                    <a:pt x="3170222" y="4888162"/>
                    <a:pt x="3196225" y="4708520"/>
                  </a:cubicBezTo>
                  <a:cubicBezTo>
                    <a:pt x="3226229" y="4707472"/>
                    <a:pt x="3252708" y="4705758"/>
                    <a:pt x="3280902" y="4708425"/>
                  </a:cubicBezTo>
                  <a:cubicBezTo>
                    <a:pt x="3263376" y="4834536"/>
                    <a:pt x="3256804" y="4961218"/>
                    <a:pt x="3265377" y="5088187"/>
                  </a:cubicBezTo>
                  <a:cubicBezTo>
                    <a:pt x="3290427" y="5460424"/>
                    <a:pt x="3406728" y="5799704"/>
                    <a:pt x="3635709" y="6097170"/>
                  </a:cubicBezTo>
                  <a:cubicBezTo>
                    <a:pt x="3788109" y="6295100"/>
                    <a:pt x="4084146" y="6415210"/>
                    <a:pt x="4317127" y="6482932"/>
                  </a:cubicBezTo>
                  <a:cubicBezTo>
                    <a:pt x="4580684" y="6559608"/>
                    <a:pt x="5014738" y="6644953"/>
                    <a:pt x="5247244" y="6454548"/>
                  </a:cubicBezTo>
                  <a:cubicBezTo>
                    <a:pt x="5303060" y="6408828"/>
                    <a:pt x="5325634" y="6353583"/>
                    <a:pt x="5312490" y="6278716"/>
                  </a:cubicBezTo>
                  <a:cubicBezTo>
                    <a:pt x="5259531" y="5978774"/>
                    <a:pt x="5217049" y="5679022"/>
                    <a:pt x="5179711" y="5377652"/>
                  </a:cubicBezTo>
                  <a:cubicBezTo>
                    <a:pt x="5143040" y="5081900"/>
                    <a:pt x="5130467" y="4816724"/>
                    <a:pt x="5250101" y="4534308"/>
                  </a:cubicBezTo>
                  <a:cubicBezTo>
                    <a:pt x="5345161" y="4309994"/>
                    <a:pt x="5496894" y="4117113"/>
                    <a:pt x="5631673" y="3916230"/>
                  </a:cubicBezTo>
                  <a:cubicBezTo>
                    <a:pt x="5774738" y="3702966"/>
                    <a:pt x="5862559" y="3489320"/>
                    <a:pt x="5932853" y="3243670"/>
                  </a:cubicBezTo>
                  <a:cubicBezTo>
                    <a:pt x="6184123" y="2365751"/>
                    <a:pt x="6018578" y="1365150"/>
                    <a:pt x="5303917" y="746691"/>
                  </a:cubicBezTo>
                  <a:cubicBezTo>
                    <a:pt x="4742419" y="260821"/>
                    <a:pt x="3936889" y="74988"/>
                    <a:pt x="3209084" y="85466"/>
                  </a:cubicBezTo>
                  <a:cubicBezTo>
                    <a:pt x="2777982" y="91752"/>
                    <a:pt x="2365169" y="178811"/>
                    <a:pt x="1982169" y="383789"/>
                  </a:cubicBezTo>
                  <a:cubicBezTo>
                    <a:pt x="1651365" y="560859"/>
                    <a:pt x="1373807" y="798317"/>
                    <a:pt x="1173210" y="1118262"/>
                  </a:cubicBezTo>
                  <a:cubicBezTo>
                    <a:pt x="1004808" y="1386867"/>
                    <a:pt x="820976" y="1732434"/>
                    <a:pt x="890889" y="2059332"/>
                  </a:cubicBezTo>
                  <a:cubicBezTo>
                    <a:pt x="907558" y="2137437"/>
                    <a:pt x="936895" y="2219447"/>
                    <a:pt x="909844" y="2294695"/>
                  </a:cubicBezTo>
                  <a:cubicBezTo>
                    <a:pt x="897176" y="2330032"/>
                    <a:pt x="873078" y="2359941"/>
                    <a:pt x="849456" y="2389087"/>
                  </a:cubicBezTo>
                  <a:cubicBezTo>
                    <a:pt x="699246" y="2560823"/>
                    <a:pt x="551133" y="2734749"/>
                    <a:pt x="412925" y="2916296"/>
                  </a:cubicBezTo>
                  <a:cubicBezTo>
                    <a:pt x="300720" y="3063553"/>
                    <a:pt x="118888" y="3258148"/>
                    <a:pt x="90599" y="3448172"/>
                  </a:cubicBezTo>
                  <a:cubicBezTo>
                    <a:pt x="87360" y="3469698"/>
                    <a:pt x="86884" y="3492273"/>
                    <a:pt x="93933" y="3512847"/>
                  </a:cubicBezTo>
                  <a:cubicBezTo>
                    <a:pt x="103362" y="3540184"/>
                    <a:pt x="124984" y="3561329"/>
                    <a:pt x="147558" y="3579331"/>
                  </a:cubicBezTo>
                  <a:cubicBezTo>
                    <a:pt x="200517" y="3621813"/>
                    <a:pt x="262335" y="3653150"/>
                    <a:pt x="327962" y="3670867"/>
                  </a:cubicBezTo>
                  <a:cubicBezTo>
                    <a:pt x="404638" y="3691536"/>
                    <a:pt x="526939" y="3696584"/>
                    <a:pt x="576183" y="3769546"/>
                  </a:cubicBezTo>
                  <a:cubicBezTo>
                    <a:pt x="640382" y="3864891"/>
                    <a:pt x="550656" y="4042342"/>
                    <a:pt x="496554" y="4125019"/>
                  </a:cubicBezTo>
                  <a:cubicBezTo>
                    <a:pt x="468360" y="4167976"/>
                    <a:pt x="433023" y="4215887"/>
                    <a:pt x="446453" y="4265512"/>
                  </a:cubicBezTo>
                  <a:cubicBezTo>
                    <a:pt x="468075" y="4345427"/>
                    <a:pt x="601044" y="4367335"/>
                    <a:pt x="599139" y="4450107"/>
                  </a:cubicBezTo>
                  <a:cubicBezTo>
                    <a:pt x="597424" y="4527069"/>
                    <a:pt x="473218" y="4565740"/>
                    <a:pt x="486267" y="4641655"/>
                  </a:cubicBezTo>
                  <a:cubicBezTo>
                    <a:pt x="491887" y="4674230"/>
                    <a:pt x="521796" y="4695757"/>
                    <a:pt x="546370" y="4717855"/>
                  </a:cubicBezTo>
                  <a:cubicBezTo>
                    <a:pt x="749253" y="4899877"/>
                    <a:pt x="594852" y="5120381"/>
                    <a:pt x="546942" y="5328217"/>
                  </a:cubicBezTo>
                  <a:cubicBezTo>
                    <a:pt x="533226" y="5387653"/>
                    <a:pt x="524367" y="5448136"/>
                    <a:pt x="541608" y="5507382"/>
                  </a:cubicBezTo>
                  <a:cubicBezTo>
                    <a:pt x="592662" y="5683499"/>
                    <a:pt x="769255" y="5783892"/>
                    <a:pt x="939181" y="5820945"/>
                  </a:cubicBezTo>
                  <a:cubicBezTo>
                    <a:pt x="1090914" y="5853997"/>
                    <a:pt x="1248172" y="5844757"/>
                    <a:pt x="1403334" y="5838185"/>
                  </a:cubicBezTo>
                  <a:cubicBezTo>
                    <a:pt x="1576118" y="5830946"/>
                    <a:pt x="1772428" y="5812372"/>
                    <a:pt x="1929591" y="5900384"/>
                  </a:cubicBezTo>
                  <a:cubicBezTo>
                    <a:pt x="2183051" y="6042306"/>
                    <a:pt x="2250583" y="6444547"/>
                    <a:pt x="2225247" y="6706579"/>
                  </a:cubicBezTo>
                  <a:cubicBezTo>
                    <a:pt x="2224675" y="6712675"/>
                    <a:pt x="2224961" y="6718771"/>
                    <a:pt x="2224866" y="6724963"/>
                  </a:cubicBezTo>
                  <a:cubicBezTo>
                    <a:pt x="2208959" y="6725058"/>
                    <a:pt x="2193147" y="6725058"/>
                    <a:pt x="2177431" y="6725058"/>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81E6E18-BDE5-4875-BD13-797F7AC9EBAC}"/>
                </a:ext>
              </a:extLst>
            </p:cNvPr>
            <p:cNvSpPr/>
            <p:nvPr/>
          </p:nvSpPr>
          <p:spPr>
            <a:xfrm>
              <a:off x="5925620" y="4385213"/>
              <a:ext cx="776730" cy="131447"/>
            </a:xfrm>
            <a:custGeom>
              <a:avLst/>
              <a:gdLst>
                <a:gd name="connsiteX0" fmla="*/ 751118 w 776730"/>
                <a:gd name="connsiteY0" fmla="*/ 2 h 131447"/>
                <a:gd name="connsiteX1" fmla="*/ 776550 w 776730"/>
                <a:gd name="connsiteY1" fmla="*/ 24576 h 131447"/>
                <a:gd name="connsiteX2" fmla="*/ 776550 w 776730"/>
                <a:gd name="connsiteY2" fmla="*/ 103348 h 131447"/>
                <a:gd name="connsiteX3" fmla="*/ 748927 w 776730"/>
                <a:gd name="connsiteY3" fmla="*/ 131446 h 131447"/>
                <a:gd name="connsiteX4" fmla="*/ 24170 w 776730"/>
                <a:gd name="connsiteY4" fmla="*/ 131351 h 131447"/>
                <a:gd name="connsiteX5" fmla="*/ 262 w 776730"/>
                <a:gd name="connsiteY5" fmla="*/ 107824 h 131447"/>
                <a:gd name="connsiteX6" fmla="*/ 167 w 776730"/>
                <a:gd name="connsiteY6" fmla="*/ 26481 h 131447"/>
                <a:gd name="connsiteX7" fmla="*/ 26265 w 776730"/>
                <a:gd name="connsiteY7" fmla="*/ 97 h 131447"/>
                <a:gd name="connsiteX8" fmla="*/ 751118 w 776730"/>
                <a:gd name="connsiteY8" fmla="*/ 2 h 13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30" h="131447">
                  <a:moveTo>
                    <a:pt x="751118" y="2"/>
                  </a:moveTo>
                  <a:cubicBezTo>
                    <a:pt x="770263" y="-94"/>
                    <a:pt x="777883" y="4288"/>
                    <a:pt x="776550" y="24576"/>
                  </a:cubicBezTo>
                  <a:cubicBezTo>
                    <a:pt x="774835" y="50770"/>
                    <a:pt x="774835" y="77154"/>
                    <a:pt x="776550" y="103348"/>
                  </a:cubicBezTo>
                  <a:cubicBezTo>
                    <a:pt x="777978" y="124969"/>
                    <a:pt x="771120" y="131542"/>
                    <a:pt x="748927" y="131446"/>
                  </a:cubicBezTo>
                  <a:cubicBezTo>
                    <a:pt x="587002" y="130494"/>
                    <a:pt x="103799" y="130494"/>
                    <a:pt x="24170" y="131351"/>
                  </a:cubicBezTo>
                  <a:cubicBezTo>
                    <a:pt x="6072" y="131542"/>
                    <a:pt x="-690" y="126589"/>
                    <a:pt x="262" y="107824"/>
                  </a:cubicBezTo>
                  <a:cubicBezTo>
                    <a:pt x="1691" y="80773"/>
                    <a:pt x="1881" y="53532"/>
                    <a:pt x="167" y="26481"/>
                  </a:cubicBezTo>
                  <a:cubicBezTo>
                    <a:pt x="-1167" y="5907"/>
                    <a:pt x="5310" y="-94"/>
                    <a:pt x="26265" y="97"/>
                  </a:cubicBezTo>
                  <a:cubicBezTo>
                    <a:pt x="147995" y="954"/>
                    <a:pt x="631198" y="859"/>
                    <a:pt x="751118" y="2"/>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801BFAB-0C5E-473E-8C51-2B90DAAB0247}"/>
                </a:ext>
              </a:extLst>
            </p:cNvPr>
            <p:cNvSpPr/>
            <p:nvPr/>
          </p:nvSpPr>
          <p:spPr>
            <a:xfrm>
              <a:off x="5925624" y="4127274"/>
              <a:ext cx="776759" cy="128687"/>
            </a:xfrm>
            <a:custGeom>
              <a:avLst/>
              <a:gdLst>
                <a:gd name="connsiteX0" fmla="*/ 750829 w 776759"/>
                <a:gd name="connsiteY0" fmla="*/ 3 h 128687"/>
                <a:gd name="connsiteX1" fmla="*/ 776451 w 776759"/>
                <a:gd name="connsiteY1" fmla="*/ 27340 h 128687"/>
                <a:gd name="connsiteX2" fmla="*/ 776546 w 776759"/>
                <a:gd name="connsiteY2" fmla="*/ 100778 h 128687"/>
                <a:gd name="connsiteX3" fmla="*/ 748828 w 776759"/>
                <a:gd name="connsiteY3" fmla="*/ 128686 h 128687"/>
                <a:gd name="connsiteX4" fmla="*/ 24452 w 776759"/>
                <a:gd name="connsiteY4" fmla="*/ 128496 h 128687"/>
                <a:gd name="connsiteX5" fmla="*/ 259 w 776759"/>
                <a:gd name="connsiteY5" fmla="*/ 105350 h 128687"/>
                <a:gd name="connsiteX6" fmla="*/ 163 w 776759"/>
                <a:gd name="connsiteY6" fmla="*/ 26673 h 128687"/>
                <a:gd name="connsiteX7" fmla="*/ 26357 w 776759"/>
                <a:gd name="connsiteY7" fmla="*/ 99 h 128687"/>
                <a:gd name="connsiteX8" fmla="*/ 750829 w 776759"/>
                <a:gd name="connsiteY8" fmla="*/ 3 h 12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59" h="128687">
                  <a:moveTo>
                    <a:pt x="750829" y="3"/>
                  </a:moveTo>
                  <a:cubicBezTo>
                    <a:pt x="772831" y="-187"/>
                    <a:pt x="777594" y="7719"/>
                    <a:pt x="776451" y="27340"/>
                  </a:cubicBezTo>
                  <a:cubicBezTo>
                    <a:pt x="775117" y="51724"/>
                    <a:pt x="774736" y="76394"/>
                    <a:pt x="776546" y="100778"/>
                  </a:cubicBezTo>
                  <a:cubicBezTo>
                    <a:pt x="778165" y="122781"/>
                    <a:pt x="770736" y="128781"/>
                    <a:pt x="748828" y="128686"/>
                  </a:cubicBezTo>
                  <a:cubicBezTo>
                    <a:pt x="574711" y="127829"/>
                    <a:pt x="91794" y="127734"/>
                    <a:pt x="24452" y="128496"/>
                  </a:cubicBezTo>
                  <a:cubicBezTo>
                    <a:pt x="6831" y="128686"/>
                    <a:pt x="-789" y="124400"/>
                    <a:pt x="259" y="105350"/>
                  </a:cubicBezTo>
                  <a:cubicBezTo>
                    <a:pt x="1782" y="79156"/>
                    <a:pt x="1973" y="52772"/>
                    <a:pt x="163" y="26673"/>
                  </a:cubicBezTo>
                  <a:cubicBezTo>
                    <a:pt x="-1170" y="5909"/>
                    <a:pt x="5497" y="-92"/>
                    <a:pt x="26357" y="99"/>
                  </a:cubicBezTo>
                  <a:cubicBezTo>
                    <a:pt x="147134" y="956"/>
                    <a:pt x="630147" y="1051"/>
                    <a:pt x="750829" y="3"/>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55D1736-1755-4456-BCF8-9804E453671D}"/>
                </a:ext>
              </a:extLst>
            </p:cNvPr>
            <p:cNvSpPr/>
            <p:nvPr/>
          </p:nvSpPr>
          <p:spPr>
            <a:xfrm>
              <a:off x="6055020" y="4643056"/>
              <a:ext cx="517365" cy="131170"/>
            </a:xfrm>
            <a:custGeom>
              <a:avLst/>
              <a:gdLst>
                <a:gd name="connsiteX0" fmla="*/ 25454 w 517365"/>
                <a:gd name="connsiteY0" fmla="*/ 131159 h 131170"/>
                <a:gd name="connsiteX1" fmla="*/ 117 w 517365"/>
                <a:gd name="connsiteY1" fmla="*/ 106299 h 131170"/>
                <a:gd name="connsiteX2" fmla="*/ 308 w 517365"/>
                <a:gd name="connsiteY2" fmla="*/ 19717 h 131170"/>
                <a:gd name="connsiteX3" fmla="*/ 19834 w 517365"/>
                <a:gd name="connsiteY3" fmla="*/ 0 h 131170"/>
                <a:gd name="connsiteX4" fmla="*/ 497322 w 517365"/>
                <a:gd name="connsiteY4" fmla="*/ 0 h 131170"/>
                <a:gd name="connsiteX5" fmla="*/ 517229 w 517365"/>
                <a:gd name="connsiteY5" fmla="*/ 19050 h 131170"/>
                <a:gd name="connsiteX6" fmla="*/ 517325 w 517365"/>
                <a:gd name="connsiteY6" fmla="*/ 110871 h 131170"/>
                <a:gd name="connsiteX7" fmla="*/ 495608 w 517365"/>
                <a:gd name="connsiteY7" fmla="*/ 130874 h 131170"/>
                <a:gd name="connsiteX8" fmla="*/ 25454 w 517365"/>
                <a:gd name="connsiteY8" fmla="*/ 131159 h 13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365" h="131170">
                  <a:moveTo>
                    <a:pt x="25454" y="131159"/>
                  </a:moveTo>
                  <a:cubicBezTo>
                    <a:pt x="6118" y="131445"/>
                    <a:pt x="-1026" y="126397"/>
                    <a:pt x="117" y="106299"/>
                  </a:cubicBezTo>
                  <a:cubicBezTo>
                    <a:pt x="1736" y="77534"/>
                    <a:pt x="1165" y="48578"/>
                    <a:pt x="308" y="19717"/>
                  </a:cubicBezTo>
                  <a:cubicBezTo>
                    <a:pt x="-73" y="5048"/>
                    <a:pt x="4879" y="0"/>
                    <a:pt x="19834" y="0"/>
                  </a:cubicBezTo>
                  <a:cubicBezTo>
                    <a:pt x="178996" y="381"/>
                    <a:pt x="338159" y="381"/>
                    <a:pt x="497322" y="0"/>
                  </a:cubicBezTo>
                  <a:cubicBezTo>
                    <a:pt x="511610" y="0"/>
                    <a:pt x="517705" y="3715"/>
                    <a:pt x="517229" y="19050"/>
                  </a:cubicBezTo>
                  <a:cubicBezTo>
                    <a:pt x="516277" y="49625"/>
                    <a:pt x="516086" y="80296"/>
                    <a:pt x="517325" y="110871"/>
                  </a:cubicBezTo>
                  <a:cubicBezTo>
                    <a:pt x="517991" y="128111"/>
                    <a:pt x="510467" y="130874"/>
                    <a:pt x="495608" y="130874"/>
                  </a:cubicBezTo>
                  <a:cubicBezTo>
                    <a:pt x="416836" y="130874"/>
                    <a:pt x="75269" y="130302"/>
                    <a:pt x="25454" y="131159"/>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49D88A7-DE03-47BB-A83D-475C5667F8CD}"/>
                </a:ext>
              </a:extLst>
            </p:cNvPr>
            <p:cNvSpPr/>
            <p:nvPr/>
          </p:nvSpPr>
          <p:spPr>
            <a:xfrm>
              <a:off x="5147286" y="1162502"/>
              <a:ext cx="2325139" cy="2834763"/>
            </a:xfrm>
            <a:custGeom>
              <a:avLst/>
              <a:gdLst>
                <a:gd name="connsiteX0" fmla="*/ 2301359 w 2325139"/>
                <a:gd name="connsiteY0" fmla="*/ 902042 h 2834763"/>
                <a:gd name="connsiteX1" fmla="*/ 1949886 w 2325139"/>
                <a:gd name="connsiteY1" fmla="*/ 307015 h 2834763"/>
                <a:gd name="connsiteX2" fmla="*/ 971002 w 2325139"/>
                <a:gd name="connsiteY2" fmla="*/ 15836 h 2834763"/>
                <a:gd name="connsiteX3" fmla="*/ 242720 w 2325139"/>
                <a:gd name="connsiteY3" fmla="*/ 442270 h 2834763"/>
                <a:gd name="connsiteX4" fmla="*/ 6405 w 2325139"/>
                <a:gd name="connsiteY4" fmla="*/ 1229987 h 2834763"/>
                <a:gd name="connsiteX5" fmla="*/ 249483 w 2325139"/>
                <a:gd name="connsiteY5" fmla="*/ 1818633 h 2834763"/>
                <a:gd name="connsiteX6" fmla="*/ 495800 w 2325139"/>
                <a:gd name="connsiteY6" fmla="*/ 2180678 h 2834763"/>
                <a:gd name="connsiteX7" fmla="*/ 644485 w 2325139"/>
                <a:gd name="connsiteY7" fmla="*/ 2806756 h 2834763"/>
                <a:gd name="connsiteX8" fmla="*/ 671250 w 2325139"/>
                <a:gd name="connsiteY8" fmla="*/ 2834760 h 2834763"/>
                <a:gd name="connsiteX9" fmla="*/ 1162264 w 2325139"/>
                <a:gd name="connsiteY9" fmla="*/ 2834188 h 2834763"/>
                <a:gd name="connsiteX10" fmla="*/ 1653278 w 2325139"/>
                <a:gd name="connsiteY10" fmla="*/ 2834760 h 2834763"/>
                <a:gd name="connsiteX11" fmla="*/ 1681567 w 2325139"/>
                <a:gd name="connsiteY11" fmla="*/ 2805327 h 2834763"/>
                <a:gd name="connsiteX12" fmla="*/ 1702712 w 2325139"/>
                <a:gd name="connsiteY12" fmla="*/ 2525959 h 2834763"/>
                <a:gd name="connsiteX13" fmla="*/ 1892546 w 2325139"/>
                <a:gd name="connsiteY13" fmla="*/ 2067140 h 2834763"/>
                <a:gd name="connsiteX14" fmla="*/ 2127718 w 2325139"/>
                <a:gd name="connsiteY14" fmla="*/ 1741670 h 2834763"/>
                <a:gd name="connsiteX15" fmla="*/ 2301359 w 2325139"/>
                <a:gd name="connsiteY15" fmla="*/ 902042 h 2834763"/>
                <a:gd name="connsiteX16" fmla="*/ 1992272 w 2325139"/>
                <a:gd name="connsiteY16" fmla="*/ 1704809 h 2834763"/>
                <a:gd name="connsiteX17" fmla="*/ 1679948 w 2325139"/>
                <a:gd name="connsiteY17" fmla="*/ 2179059 h 2834763"/>
                <a:gd name="connsiteX18" fmla="*/ 1552694 w 2325139"/>
                <a:gd name="connsiteY18" fmla="*/ 2678550 h 2834763"/>
                <a:gd name="connsiteX19" fmla="*/ 1524595 w 2325139"/>
                <a:gd name="connsiteY19" fmla="*/ 2706648 h 2834763"/>
                <a:gd name="connsiteX20" fmla="*/ 1448490 w 2325139"/>
                <a:gd name="connsiteY20" fmla="*/ 2706553 h 2834763"/>
                <a:gd name="connsiteX21" fmla="*/ 1423630 w 2325139"/>
                <a:gd name="connsiteY21" fmla="*/ 2681407 h 2834763"/>
                <a:gd name="connsiteX22" fmla="*/ 1424106 w 2325139"/>
                <a:gd name="connsiteY22" fmla="*/ 2250687 h 2834763"/>
                <a:gd name="connsiteX23" fmla="*/ 1423916 w 2325139"/>
                <a:gd name="connsiteY23" fmla="*/ 1827776 h 2834763"/>
                <a:gd name="connsiteX24" fmla="*/ 1434393 w 2325139"/>
                <a:gd name="connsiteY24" fmla="*/ 1782628 h 2834763"/>
                <a:gd name="connsiteX25" fmla="*/ 1669185 w 2325139"/>
                <a:gd name="connsiteY25" fmla="*/ 1313522 h 2834763"/>
                <a:gd name="connsiteX26" fmla="*/ 1653754 w 2325139"/>
                <a:gd name="connsiteY26" fmla="*/ 1286852 h 2834763"/>
                <a:gd name="connsiteX27" fmla="*/ 1561838 w 2325139"/>
                <a:gd name="connsiteY27" fmla="*/ 1286566 h 2834763"/>
                <a:gd name="connsiteX28" fmla="*/ 1535549 w 2325139"/>
                <a:gd name="connsiteY28" fmla="*/ 1302949 h 2834763"/>
                <a:gd name="connsiteX29" fmla="*/ 1298567 w 2325139"/>
                <a:gd name="connsiteY29" fmla="*/ 1791582 h 2834763"/>
                <a:gd name="connsiteX30" fmla="*/ 1292947 w 2325139"/>
                <a:gd name="connsiteY30" fmla="*/ 1827300 h 2834763"/>
                <a:gd name="connsiteX31" fmla="*/ 1293423 w 2325139"/>
                <a:gd name="connsiteY31" fmla="*/ 2675692 h 2834763"/>
                <a:gd name="connsiteX32" fmla="*/ 1263705 w 2325139"/>
                <a:gd name="connsiteY32" fmla="*/ 2706744 h 2834763"/>
                <a:gd name="connsiteX33" fmla="*/ 1061489 w 2325139"/>
                <a:gd name="connsiteY33" fmla="*/ 2706553 h 2834763"/>
                <a:gd name="connsiteX34" fmla="*/ 1035391 w 2325139"/>
                <a:gd name="connsiteY34" fmla="*/ 2679883 h 2834763"/>
                <a:gd name="connsiteX35" fmla="*/ 1036058 w 2325139"/>
                <a:gd name="connsiteY35" fmla="*/ 1828919 h 2834763"/>
                <a:gd name="connsiteX36" fmla="*/ 1025389 w 2325139"/>
                <a:gd name="connsiteY36" fmla="*/ 1781199 h 2834763"/>
                <a:gd name="connsiteX37" fmla="*/ 797742 w 2325139"/>
                <a:gd name="connsiteY37" fmla="*/ 1311426 h 2834763"/>
                <a:gd name="connsiteX38" fmla="*/ 758118 w 2325139"/>
                <a:gd name="connsiteY38" fmla="*/ 1286376 h 2834763"/>
                <a:gd name="connsiteX39" fmla="*/ 671536 w 2325139"/>
                <a:gd name="connsiteY39" fmla="*/ 1286566 h 2834763"/>
                <a:gd name="connsiteX40" fmla="*/ 657915 w 2325139"/>
                <a:gd name="connsiteY40" fmla="*/ 1310188 h 2834763"/>
                <a:gd name="connsiteX41" fmla="*/ 891944 w 2325139"/>
                <a:gd name="connsiteY41" fmla="*/ 1776913 h 2834763"/>
                <a:gd name="connsiteX42" fmla="*/ 905184 w 2325139"/>
                <a:gd name="connsiteY42" fmla="*/ 1831968 h 2834763"/>
                <a:gd name="connsiteX43" fmla="*/ 905470 w 2325139"/>
                <a:gd name="connsiteY43" fmla="*/ 2675120 h 2834763"/>
                <a:gd name="connsiteX44" fmla="*/ 873561 w 2325139"/>
                <a:gd name="connsiteY44" fmla="*/ 2706744 h 2834763"/>
                <a:gd name="connsiteX45" fmla="*/ 797456 w 2325139"/>
                <a:gd name="connsiteY45" fmla="*/ 2706458 h 2834763"/>
                <a:gd name="connsiteX46" fmla="*/ 777073 w 2325139"/>
                <a:gd name="connsiteY46" fmla="*/ 2687503 h 2834763"/>
                <a:gd name="connsiteX47" fmla="*/ 498371 w 2325139"/>
                <a:gd name="connsiteY47" fmla="*/ 1926170 h 2834763"/>
                <a:gd name="connsiteX48" fmla="*/ 317206 w 2325139"/>
                <a:gd name="connsiteY48" fmla="*/ 1681377 h 2834763"/>
                <a:gd name="connsiteX49" fmla="*/ 445031 w 2325139"/>
                <a:gd name="connsiteY49" fmla="*/ 423125 h 2834763"/>
                <a:gd name="connsiteX50" fmla="*/ 844129 w 2325139"/>
                <a:gd name="connsiteY50" fmla="*/ 178237 h 2834763"/>
                <a:gd name="connsiteX51" fmla="*/ 1855112 w 2325139"/>
                <a:gd name="connsiteY51" fmla="*/ 399026 h 2834763"/>
                <a:gd name="connsiteX52" fmla="*/ 2128861 w 2325139"/>
                <a:gd name="connsiteY52" fmla="*/ 778217 h 2834763"/>
                <a:gd name="connsiteX53" fmla="*/ 1992272 w 2325139"/>
                <a:gd name="connsiteY53" fmla="*/ 1704809 h 283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25139" h="2834763">
                  <a:moveTo>
                    <a:pt x="2301359" y="902042"/>
                  </a:moveTo>
                  <a:cubicBezTo>
                    <a:pt x="2251353" y="664488"/>
                    <a:pt x="2130480" y="467702"/>
                    <a:pt x="1949886" y="307015"/>
                  </a:cubicBezTo>
                  <a:cubicBezTo>
                    <a:pt x="1669185" y="57174"/>
                    <a:pt x="1341524" y="-41505"/>
                    <a:pt x="971002" y="15836"/>
                  </a:cubicBezTo>
                  <a:cubicBezTo>
                    <a:pt x="673917" y="61841"/>
                    <a:pt x="431411" y="210146"/>
                    <a:pt x="242720" y="442270"/>
                  </a:cubicBezTo>
                  <a:cubicBezTo>
                    <a:pt x="56507" y="671251"/>
                    <a:pt x="-24456" y="935093"/>
                    <a:pt x="6405" y="1229987"/>
                  </a:cubicBezTo>
                  <a:cubicBezTo>
                    <a:pt x="29456" y="1449539"/>
                    <a:pt x="114514" y="1644420"/>
                    <a:pt x="249483" y="1818633"/>
                  </a:cubicBezTo>
                  <a:cubicBezTo>
                    <a:pt x="339018" y="1934171"/>
                    <a:pt x="426077" y="2052185"/>
                    <a:pt x="495800" y="2180678"/>
                  </a:cubicBezTo>
                  <a:cubicBezTo>
                    <a:pt x="601337" y="2375178"/>
                    <a:pt x="648009" y="2585586"/>
                    <a:pt x="644485" y="2806756"/>
                  </a:cubicBezTo>
                  <a:cubicBezTo>
                    <a:pt x="644104" y="2828283"/>
                    <a:pt x="648676" y="2834950"/>
                    <a:pt x="671250" y="2834760"/>
                  </a:cubicBezTo>
                  <a:cubicBezTo>
                    <a:pt x="834889" y="2833807"/>
                    <a:pt x="998624" y="2834188"/>
                    <a:pt x="1162264" y="2834188"/>
                  </a:cubicBezTo>
                  <a:cubicBezTo>
                    <a:pt x="1325903" y="2834188"/>
                    <a:pt x="1489638" y="2833617"/>
                    <a:pt x="1653278" y="2834760"/>
                  </a:cubicBezTo>
                  <a:cubicBezTo>
                    <a:pt x="1677185" y="2834950"/>
                    <a:pt x="1682519" y="2828092"/>
                    <a:pt x="1681567" y="2805327"/>
                  </a:cubicBezTo>
                  <a:cubicBezTo>
                    <a:pt x="1677471" y="2711411"/>
                    <a:pt x="1684234" y="2618161"/>
                    <a:pt x="1702712" y="2525959"/>
                  </a:cubicBezTo>
                  <a:cubicBezTo>
                    <a:pt x="1735860" y="2360605"/>
                    <a:pt x="1789866" y="2204204"/>
                    <a:pt x="1892546" y="2067140"/>
                  </a:cubicBezTo>
                  <a:cubicBezTo>
                    <a:pt x="1972841" y="1959984"/>
                    <a:pt x="2053899" y="1853208"/>
                    <a:pt x="2127718" y="1741670"/>
                  </a:cubicBezTo>
                  <a:cubicBezTo>
                    <a:pt x="2297168" y="1485734"/>
                    <a:pt x="2365557" y="1206747"/>
                    <a:pt x="2301359" y="902042"/>
                  </a:cubicBezTo>
                  <a:close/>
                  <a:moveTo>
                    <a:pt x="1992272" y="1704809"/>
                  </a:moveTo>
                  <a:cubicBezTo>
                    <a:pt x="1878830" y="1856637"/>
                    <a:pt x="1766625" y="2009609"/>
                    <a:pt x="1679948" y="2179059"/>
                  </a:cubicBezTo>
                  <a:cubicBezTo>
                    <a:pt x="1599842" y="2335650"/>
                    <a:pt x="1559266" y="2503004"/>
                    <a:pt x="1552694" y="2678550"/>
                  </a:cubicBezTo>
                  <a:cubicBezTo>
                    <a:pt x="1551932" y="2699504"/>
                    <a:pt x="1547074" y="2708363"/>
                    <a:pt x="1524595" y="2706648"/>
                  </a:cubicBezTo>
                  <a:cubicBezTo>
                    <a:pt x="1499354" y="2704648"/>
                    <a:pt x="1473827" y="2705029"/>
                    <a:pt x="1448490" y="2706553"/>
                  </a:cubicBezTo>
                  <a:cubicBezTo>
                    <a:pt x="1428678" y="2707791"/>
                    <a:pt x="1423535" y="2700933"/>
                    <a:pt x="1423630" y="2681407"/>
                  </a:cubicBezTo>
                  <a:cubicBezTo>
                    <a:pt x="1424487" y="2537865"/>
                    <a:pt x="1424106" y="2394228"/>
                    <a:pt x="1424106" y="2250687"/>
                  </a:cubicBezTo>
                  <a:cubicBezTo>
                    <a:pt x="1424106" y="2109717"/>
                    <a:pt x="1424297" y="1968746"/>
                    <a:pt x="1423916" y="1827776"/>
                  </a:cubicBezTo>
                  <a:cubicBezTo>
                    <a:pt x="1423916" y="1811584"/>
                    <a:pt x="1427059" y="1797201"/>
                    <a:pt x="1434393" y="1782628"/>
                  </a:cubicBezTo>
                  <a:cubicBezTo>
                    <a:pt x="1512974" y="1626418"/>
                    <a:pt x="1591079" y="1469922"/>
                    <a:pt x="1669185" y="1313522"/>
                  </a:cubicBezTo>
                  <a:cubicBezTo>
                    <a:pt x="1682424" y="1287042"/>
                    <a:pt x="1682329" y="1286947"/>
                    <a:pt x="1653754" y="1286852"/>
                  </a:cubicBezTo>
                  <a:cubicBezTo>
                    <a:pt x="1623083" y="1286756"/>
                    <a:pt x="1592413" y="1287423"/>
                    <a:pt x="1561838" y="1286566"/>
                  </a:cubicBezTo>
                  <a:cubicBezTo>
                    <a:pt x="1548503" y="1286185"/>
                    <a:pt x="1541359" y="1291138"/>
                    <a:pt x="1535549" y="1302949"/>
                  </a:cubicBezTo>
                  <a:cubicBezTo>
                    <a:pt x="1456872" y="1465922"/>
                    <a:pt x="1377815" y="1628799"/>
                    <a:pt x="1298567" y="1791582"/>
                  </a:cubicBezTo>
                  <a:cubicBezTo>
                    <a:pt x="1292852" y="1803297"/>
                    <a:pt x="1292947" y="1815108"/>
                    <a:pt x="1292947" y="1827300"/>
                  </a:cubicBezTo>
                  <a:cubicBezTo>
                    <a:pt x="1292947" y="2110097"/>
                    <a:pt x="1292661" y="2392895"/>
                    <a:pt x="1293423" y="2675692"/>
                  </a:cubicBezTo>
                  <a:cubicBezTo>
                    <a:pt x="1293519" y="2698743"/>
                    <a:pt x="1288851" y="2707410"/>
                    <a:pt x="1263705" y="2706744"/>
                  </a:cubicBezTo>
                  <a:cubicBezTo>
                    <a:pt x="1196363" y="2704934"/>
                    <a:pt x="1128927" y="2705315"/>
                    <a:pt x="1061489" y="2706553"/>
                  </a:cubicBezTo>
                  <a:cubicBezTo>
                    <a:pt x="1040534" y="2706934"/>
                    <a:pt x="1035391" y="2700267"/>
                    <a:pt x="1035391" y="2679883"/>
                  </a:cubicBezTo>
                  <a:cubicBezTo>
                    <a:pt x="1036058" y="2396228"/>
                    <a:pt x="1035772" y="2112574"/>
                    <a:pt x="1036058" y="1828919"/>
                  </a:cubicBezTo>
                  <a:cubicBezTo>
                    <a:pt x="1036058" y="1811870"/>
                    <a:pt x="1032914" y="1796630"/>
                    <a:pt x="1025389" y="1781199"/>
                  </a:cubicBezTo>
                  <a:cubicBezTo>
                    <a:pt x="948999" y="1624799"/>
                    <a:pt x="872989" y="1468303"/>
                    <a:pt x="797742" y="1311426"/>
                  </a:cubicBezTo>
                  <a:cubicBezTo>
                    <a:pt x="788979" y="1293043"/>
                    <a:pt x="779073" y="1284947"/>
                    <a:pt x="758118" y="1286376"/>
                  </a:cubicBezTo>
                  <a:cubicBezTo>
                    <a:pt x="729353" y="1288376"/>
                    <a:pt x="700301" y="1287899"/>
                    <a:pt x="671536" y="1286566"/>
                  </a:cubicBezTo>
                  <a:cubicBezTo>
                    <a:pt x="649057" y="1285518"/>
                    <a:pt x="649247" y="1292948"/>
                    <a:pt x="657915" y="1310188"/>
                  </a:cubicBezTo>
                  <a:cubicBezTo>
                    <a:pt x="736211" y="1465636"/>
                    <a:pt x="813649" y="1621465"/>
                    <a:pt x="891944" y="1776913"/>
                  </a:cubicBezTo>
                  <a:cubicBezTo>
                    <a:pt x="900898" y="1794629"/>
                    <a:pt x="905184" y="1812060"/>
                    <a:pt x="905184" y="1831968"/>
                  </a:cubicBezTo>
                  <a:cubicBezTo>
                    <a:pt x="904803" y="2113050"/>
                    <a:pt x="904517" y="2394038"/>
                    <a:pt x="905470" y="2675120"/>
                  </a:cubicBezTo>
                  <a:cubicBezTo>
                    <a:pt x="905565" y="2700647"/>
                    <a:pt x="898993" y="2709029"/>
                    <a:pt x="873561" y="2706744"/>
                  </a:cubicBezTo>
                  <a:cubicBezTo>
                    <a:pt x="848415" y="2704553"/>
                    <a:pt x="822793" y="2705696"/>
                    <a:pt x="797456" y="2706458"/>
                  </a:cubicBezTo>
                  <a:cubicBezTo>
                    <a:pt x="783455" y="2706839"/>
                    <a:pt x="777359" y="2703029"/>
                    <a:pt x="777073" y="2687503"/>
                  </a:cubicBezTo>
                  <a:cubicBezTo>
                    <a:pt x="771358" y="2401848"/>
                    <a:pt x="662106" y="2153912"/>
                    <a:pt x="498371" y="1926170"/>
                  </a:cubicBezTo>
                  <a:cubicBezTo>
                    <a:pt x="439126" y="1843778"/>
                    <a:pt x="377880" y="1762721"/>
                    <a:pt x="317206" y="1681377"/>
                  </a:cubicBezTo>
                  <a:cubicBezTo>
                    <a:pt x="27170" y="1292090"/>
                    <a:pt x="84415" y="747070"/>
                    <a:pt x="445031" y="423125"/>
                  </a:cubicBezTo>
                  <a:cubicBezTo>
                    <a:pt x="563998" y="316254"/>
                    <a:pt x="690776" y="224814"/>
                    <a:pt x="844129" y="178237"/>
                  </a:cubicBezTo>
                  <a:cubicBezTo>
                    <a:pt x="1221414" y="63556"/>
                    <a:pt x="1558885" y="137470"/>
                    <a:pt x="1855112" y="399026"/>
                  </a:cubicBezTo>
                  <a:cubicBezTo>
                    <a:pt x="1975127" y="504944"/>
                    <a:pt x="2073044" y="627055"/>
                    <a:pt x="2128861" y="778217"/>
                  </a:cubicBezTo>
                  <a:cubicBezTo>
                    <a:pt x="2252210" y="1111306"/>
                    <a:pt x="2205061" y="1420011"/>
                    <a:pt x="1992272" y="1704809"/>
                  </a:cubicBezTo>
                  <a:close/>
                </a:path>
              </a:pathLst>
            </a:custGeom>
            <a:grpFill/>
            <a:ln w="9525" cap="flat">
              <a:noFill/>
              <a:prstDash val="solid"/>
              <a:miter/>
            </a:ln>
          </p:spPr>
          <p:txBody>
            <a:bodyPr rtlCol="0" anchor="ctr"/>
            <a:lstStyle/>
            <a:p>
              <a:endParaRPr lang="en-US"/>
            </a:p>
          </p:txBody>
        </p:sp>
      </p:grpSp>
      <p:sp>
        <p:nvSpPr>
          <p:cNvPr id="9" name="Oval 8">
            <a:extLst>
              <a:ext uri="{FF2B5EF4-FFF2-40B4-BE49-F238E27FC236}">
                <a16:creationId xmlns:a16="http://schemas.microsoft.com/office/drawing/2014/main" id="{5DEDC741-B3A1-48E4-BE10-8162BABBA2BD}"/>
              </a:ext>
            </a:extLst>
          </p:cNvPr>
          <p:cNvSpPr/>
          <p:nvPr/>
        </p:nvSpPr>
        <p:spPr>
          <a:xfrm>
            <a:off x="3383640" y="1558851"/>
            <a:ext cx="656456" cy="6564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id="{B5C8F9E3-2FBC-4765-9E4F-C0498081F544}"/>
              </a:ext>
            </a:extLst>
          </p:cNvPr>
          <p:cNvSpPr/>
          <p:nvPr/>
        </p:nvSpPr>
        <p:spPr>
          <a:xfrm>
            <a:off x="3383640" y="2724513"/>
            <a:ext cx="656456" cy="6564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Oval 10">
            <a:extLst>
              <a:ext uri="{FF2B5EF4-FFF2-40B4-BE49-F238E27FC236}">
                <a16:creationId xmlns:a16="http://schemas.microsoft.com/office/drawing/2014/main" id="{27660C14-AA66-45C8-940C-4D6C6E7E92CF}"/>
              </a:ext>
            </a:extLst>
          </p:cNvPr>
          <p:cNvSpPr/>
          <p:nvPr/>
        </p:nvSpPr>
        <p:spPr>
          <a:xfrm>
            <a:off x="3383640" y="3890176"/>
            <a:ext cx="656456" cy="6564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Oval 11">
            <a:extLst>
              <a:ext uri="{FF2B5EF4-FFF2-40B4-BE49-F238E27FC236}">
                <a16:creationId xmlns:a16="http://schemas.microsoft.com/office/drawing/2014/main" id="{DD14D74F-6FD5-46C8-ADF9-13833E1CE2E2}"/>
              </a:ext>
            </a:extLst>
          </p:cNvPr>
          <p:cNvSpPr/>
          <p:nvPr/>
        </p:nvSpPr>
        <p:spPr>
          <a:xfrm>
            <a:off x="3383640" y="5055838"/>
            <a:ext cx="656456" cy="65645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TextBox 13">
            <a:extLst>
              <a:ext uri="{FF2B5EF4-FFF2-40B4-BE49-F238E27FC236}">
                <a16:creationId xmlns:a16="http://schemas.microsoft.com/office/drawing/2014/main" id="{CEB16F7E-9472-4482-A52E-BEEA5047F7A8}"/>
              </a:ext>
            </a:extLst>
          </p:cNvPr>
          <p:cNvSpPr txBox="1"/>
          <p:nvPr/>
        </p:nvSpPr>
        <p:spPr>
          <a:xfrm>
            <a:off x="4138978" y="1561489"/>
            <a:ext cx="7563396" cy="646331"/>
          </a:xfrm>
          <a:prstGeom prst="rect">
            <a:avLst/>
          </a:prstGeom>
          <a:noFill/>
        </p:spPr>
        <p:txBody>
          <a:bodyPr wrap="square" rtlCol="0" anchor="ctr">
            <a:spAutoFit/>
          </a:bodyPr>
          <a:lstStyle/>
          <a:p>
            <a:pPr algn="just"/>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Champ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d’analyse</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 Sciences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cognitives</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IA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appliquée</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à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l’education</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Systèmes</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Tutoriels</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Intelligents</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(STI).</a:t>
            </a:r>
            <a:endParaRPr lang="ko-KR" altLang="en-US" dirty="0">
              <a:solidFill>
                <a:schemeClr val="tx1">
                  <a:lumMod val="75000"/>
                  <a:lumOff val="25000"/>
                </a:schemeClr>
              </a:solidFill>
              <a:latin typeface="Verdana" panose="020B0604030504040204" pitchFamily="34" charset="0"/>
              <a:cs typeface="Arial" pitchFamily="34" charset="0"/>
            </a:endParaRPr>
          </a:p>
        </p:txBody>
      </p:sp>
      <p:sp>
        <p:nvSpPr>
          <p:cNvPr id="33" name="TextBox 13">
            <a:extLst>
              <a:ext uri="{FF2B5EF4-FFF2-40B4-BE49-F238E27FC236}">
                <a16:creationId xmlns:a16="http://schemas.microsoft.com/office/drawing/2014/main" id="{2FB38B05-ADC7-4739-B09C-D961FF977CBA}"/>
              </a:ext>
            </a:extLst>
          </p:cNvPr>
          <p:cNvSpPr txBox="1"/>
          <p:nvPr/>
        </p:nvSpPr>
        <p:spPr>
          <a:xfrm>
            <a:off x="4138978" y="2654109"/>
            <a:ext cx="7905807" cy="923330"/>
          </a:xfrm>
          <a:prstGeom prst="rect">
            <a:avLst/>
          </a:prstGeom>
          <a:noFill/>
        </p:spPr>
        <p:txBody>
          <a:bodyPr wrap="square" rtlCol="0" anchor="ctr">
            <a:spAutoFit/>
          </a:bodyPr>
          <a:lstStyle/>
          <a:p>
            <a:pPr algn="just"/>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STI : </a:t>
            </a:r>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environnements d’apprentissage informatisés qui visent à imiter le comportement d’un tuteur humain dans ses capacités d'expert pédagogue et d'expert du domaine.</a:t>
            </a:r>
            <a:endParaRPr lang="ko-KR" altLang="en-US" dirty="0">
              <a:solidFill>
                <a:schemeClr val="tx1">
                  <a:lumMod val="75000"/>
                  <a:lumOff val="25000"/>
                </a:schemeClr>
              </a:solidFill>
              <a:latin typeface="Verdana" panose="020B0604030504040204" pitchFamily="34" charset="0"/>
              <a:cs typeface="Arial" pitchFamily="34" charset="0"/>
            </a:endParaRPr>
          </a:p>
        </p:txBody>
      </p:sp>
      <p:sp>
        <p:nvSpPr>
          <p:cNvPr id="34" name="TextBox 13">
            <a:extLst>
              <a:ext uri="{FF2B5EF4-FFF2-40B4-BE49-F238E27FC236}">
                <a16:creationId xmlns:a16="http://schemas.microsoft.com/office/drawing/2014/main" id="{D21E9057-37D8-4A69-AF22-14D3FB9108B5}"/>
              </a:ext>
            </a:extLst>
          </p:cNvPr>
          <p:cNvSpPr txBox="1"/>
          <p:nvPr/>
        </p:nvSpPr>
        <p:spPr>
          <a:xfrm>
            <a:off x="4138977" y="3942777"/>
            <a:ext cx="7905807" cy="646331"/>
          </a:xfrm>
          <a:prstGeom prst="rect">
            <a:avLst/>
          </a:prstGeom>
          <a:noFill/>
        </p:spPr>
        <p:txBody>
          <a:bodyPr wrap="square" rtlCol="0" anchor="ctr">
            <a:spAutoFit/>
          </a:bodyPr>
          <a:lstStyle/>
          <a:p>
            <a:pPr algn="just"/>
            <a:r>
              <a:rPr lang="fr-F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Ils favorisent, </a:t>
            </a:r>
            <a:r>
              <a:rPr lang="fr-FR" dirty="0">
                <a:solidFill>
                  <a:srgbClr val="FF0000"/>
                </a:solidFill>
                <a:latin typeface="Verdana" panose="020B0604030504040204" pitchFamily="34" charset="0"/>
                <a:ea typeface="Verdana" panose="020B0604030504040204" pitchFamily="34" charset="0"/>
                <a:cs typeface="Arial" pitchFamily="34" charset="0"/>
              </a:rPr>
              <a:t>potentiellement</a:t>
            </a:r>
            <a:r>
              <a:rPr lang="fr-F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l'apprentissage dans un domaine précis en </a:t>
            </a:r>
            <a:r>
              <a:rPr lang="fr-FR" dirty="0">
                <a:solidFill>
                  <a:srgbClr val="FF0000"/>
                </a:solidFill>
                <a:latin typeface="Verdana" panose="020B0604030504040204" pitchFamily="34" charset="0"/>
                <a:ea typeface="Verdana" panose="020B0604030504040204" pitchFamily="34" charset="0"/>
                <a:cs typeface="Arial" pitchFamily="34" charset="0"/>
              </a:rPr>
              <a:t>guidant</a:t>
            </a:r>
            <a:r>
              <a:rPr lang="fr-F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et </a:t>
            </a:r>
            <a:r>
              <a:rPr lang="fr-FR" dirty="0">
                <a:solidFill>
                  <a:srgbClr val="FF0000"/>
                </a:solidFill>
                <a:latin typeface="Verdana" panose="020B0604030504040204" pitchFamily="34" charset="0"/>
                <a:ea typeface="Verdana" panose="020B0604030504040204" pitchFamily="34" charset="0"/>
                <a:cs typeface="Arial" pitchFamily="34" charset="0"/>
              </a:rPr>
              <a:t>en assistant</a:t>
            </a:r>
            <a:r>
              <a:rPr lang="fr-F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l'apprenant</a:t>
            </a:r>
            <a:endParaRPr lang="ko-KR" altLang="en-US" dirty="0">
              <a:solidFill>
                <a:schemeClr val="tx1">
                  <a:lumMod val="75000"/>
                  <a:lumOff val="25000"/>
                </a:schemeClr>
              </a:solidFill>
              <a:latin typeface="Verdana" panose="020B0604030504040204" pitchFamily="34" charset="0"/>
              <a:cs typeface="Arial" pitchFamily="34" charset="0"/>
            </a:endParaRPr>
          </a:p>
        </p:txBody>
      </p:sp>
      <p:sp>
        <p:nvSpPr>
          <p:cNvPr id="35" name="TextBox 13">
            <a:extLst>
              <a:ext uri="{FF2B5EF4-FFF2-40B4-BE49-F238E27FC236}">
                <a16:creationId xmlns:a16="http://schemas.microsoft.com/office/drawing/2014/main" id="{1692AAB3-7E49-4E40-8B3F-7C17534F18F5}"/>
              </a:ext>
            </a:extLst>
          </p:cNvPr>
          <p:cNvSpPr txBox="1"/>
          <p:nvPr/>
        </p:nvSpPr>
        <p:spPr>
          <a:xfrm>
            <a:off x="4138977" y="5039618"/>
            <a:ext cx="7905807" cy="923330"/>
          </a:xfrm>
          <a:prstGeom prst="rect">
            <a:avLst/>
          </a:prstGeom>
          <a:noFill/>
        </p:spPr>
        <p:txBody>
          <a:bodyPr wrap="square" rtlCol="0" anchor="ctr">
            <a:spAutoFit/>
          </a:bodyPr>
          <a:lstStyle/>
          <a:p>
            <a:pPr algn="just"/>
            <a:r>
              <a:rPr lang="fr-F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Un système de tutorat aussi intelligent soit-il peut ne pas être bénéfique pour un apprenant </a:t>
            </a:r>
            <a:r>
              <a:rPr lang="fr-FR" dirty="0">
                <a:solidFill>
                  <a:srgbClr val="FF0000"/>
                </a:solidFill>
                <a:latin typeface="Verdana" panose="020B0604030504040204" pitchFamily="34" charset="0"/>
                <a:ea typeface="Verdana" panose="020B0604030504040204" pitchFamily="34" charset="0"/>
                <a:cs typeface="Arial" pitchFamily="34" charset="0"/>
              </a:rPr>
              <a:t>s’il ne parvient pas à identifier quand celui-ci est difficulté.</a:t>
            </a:r>
            <a:endParaRPr lang="ko-KR" altLang="en-US" dirty="0">
              <a:solidFill>
                <a:srgbClr val="FF0000"/>
              </a:solidFill>
              <a:latin typeface="Verdana" panose="020B0604030504040204" pitchFamily="34" charset="0"/>
              <a:cs typeface="Arial" pitchFamily="34" charset="0"/>
            </a:endParaRPr>
          </a:p>
        </p:txBody>
      </p:sp>
      <p:sp>
        <p:nvSpPr>
          <p:cNvPr id="17" name="ZoneTexte 16">
            <a:extLst>
              <a:ext uri="{FF2B5EF4-FFF2-40B4-BE49-F238E27FC236}">
                <a16:creationId xmlns:a16="http://schemas.microsoft.com/office/drawing/2014/main" id="{137E1912-22EF-4574-826F-C417371E1057}"/>
              </a:ext>
            </a:extLst>
          </p:cNvPr>
          <p:cNvSpPr txBox="1"/>
          <p:nvPr/>
        </p:nvSpPr>
        <p:spPr>
          <a:xfrm>
            <a:off x="11406683" y="6303523"/>
            <a:ext cx="1190017" cy="461665"/>
          </a:xfrm>
          <a:prstGeom prst="rect">
            <a:avLst/>
          </a:prstGeom>
          <a:noFill/>
        </p:spPr>
        <p:txBody>
          <a:bodyPr wrap="square" rtlCol="0">
            <a:spAutoFit/>
          </a:bodyPr>
          <a:lstStyle/>
          <a:p>
            <a:r>
              <a:rPr lang="fr-FR" sz="2400" b="1" dirty="0"/>
              <a:t>2</a:t>
            </a:r>
          </a:p>
        </p:txBody>
      </p:sp>
    </p:spTree>
    <p:extLst>
      <p:ext uri="{BB962C8B-B14F-4D97-AF65-F5344CB8AC3E}">
        <p14:creationId xmlns:p14="http://schemas.microsoft.com/office/powerpoint/2010/main" val="34231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1000"/>
                                        <p:tgtEl>
                                          <p:spTgt spid="34"/>
                                        </p:tgtEl>
                                      </p:cBhvr>
                                    </p:animEffect>
                                    <p:anim calcmode="lin" valueType="num">
                                      <p:cBhvr>
                                        <p:cTn id="37" dur="1000" fill="hold"/>
                                        <p:tgtEl>
                                          <p:spTgt spid="34"/>
                                        </p:tgtEl>
                                        <p:attrNameLst>
                                          <p:attrName>ppt_x</p:attrName>
                                        </p:attrNameLst>
                                      </p:cBhvr>
                                      <p:tavLst>
                                        <p:tav tm="0">
                                          <p:val>
                                            <p:strVal val="#ppt_x"/>
                                          </p:val>
                                        </p:tav>
                                        <p:tav tm="100000">
                                          <p:val>
                                            <p:strVal val="#ppt_x"/>
                                          </p:val>
                                        </p:tav>
                                      </p:tavLst>
                                    </p:anim>
                                    <p:anim calcmode="lin" valueType="num">
                                      <p:cBhvr>
                                        <p:cTn id="3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ppt_x</p:attrName>
                                        </p:attrNameLst>
                                      </p:cBhvr>
                                      <p:tavLst>
                                        <p:tav tm="0">
                                          <p:val>
                                            <p:strVal val="#ppt_x"/>
                                          </p:val>
                                        </p:tav>
                                        <p:tav tm="100000">
                                          <p:val>
                                            <p:strVal val="#ppt_x"/>
                                          </p:val>
                                        </p:tav>
                                      </p:tavLst>
                                    </p:anim>
                                    <p:anim calcmode="lin" valueType="num">
                                      <p:cBhvr>
                                        <p:cTn id="5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t>INTRODUCTION (2/2)</a:t>
            </a:r>
          </a:p>
        </p:txBody>
      </p:sp>
      <p:grpSp>
        <p:nvGrpSpPr>
          <p:cNvPr id="3" name="Graphic 27">
            <a:extLst>
              <a:ext uri="{FF2B5EF4-FFF2-40B4-BE49-F238E27FC236}">
                <a16:creationId xmlns:a16="http://schemas.microsoft.com/office/drawing/2014/main" id="{119FA479-DC2F-4D4C-989B-D308D00E992E}"/>
              </a:ext>
            </a:extLst>
          </p:cNvPr>
          <p:cNvGrpSpPr/>
          <p:nvPr/>
        </p:nvGrpSpPr>
        <p:grpSpPr>
          <a:xfrm flipH="1">
            <a:off x="147215" y="3522681"/>
            <a:ext cx="2848904" cy="3224208"/>
            <a:chOff x="3033791" y="66648"/>
            <a:chExt cx="6126139" cy="6725057"/>
          </a:xfrm>
          <a:solidFill>
            <a:schemeClr val="accent2"/>
          </a:solidFill>
        </p:grpSpPr>
        <p:sp>
          <p:nvSpPr>
            <p:cNvPr id="4" name="Freeform: Shape 3">
              <a:extLst>
                <a:ext uri="{FF2B5EF4-FFF2-40B4-BE49-F238E27FC236}">
                  <a16:creationId xmlns:a16="http://schemas.microsoft.com/office/drawing/2014/main" id="{63834E26-E635-4E80-8756-99EE9082C698}"/>
                </a:ext>
              </a:extLst>
            </p:cNvPr>
            <p:cNvSpPr/>
            <p:nvPr/>
          </p:nvSpPr>
          <p:spPr>
            <a:xfrm>
              <a:off x="3033791" y="66648"/>
              <a:ext cx="6126139" cy="6725057"/>
            </a:xfrm>
            <a:custGeom>
              <a:avLst/>
              <a:gdLst>
                <a:gd name="connsiteX0" fmla="*/ 2177431 w 6126139"/>
                <a:gd name="connsiteY0" fmla="*/ 6725058 h 6725057"/>
                <a:gd name="connsiteX1" fmla="*/ 2176098 w 6126139"/>
                <a:gd name="connsiteY1" fmla="*/ 6722867 h 6725057"/>
                <a:gd name="connsiteX2" fmla="*/ 2142665 w 6126139"/>
                <a:gd name="connsiteY2" fmla="*/ 6671527 h 6725057"/>
                <a:gd name="connsiteX3" fmla="*/ 1859677 w 6126139"/>
                <a:gd name="connsiteY3" fmla="*/ 5963820 h 6725057"/>
                <a:gd name="connsiteX4" fmla="*/ 1209310 w 6126139"/>
                <a:gd name="connsiteY4" fmla="*/ 5928196 h 6725057"/>
                <a:gd name="connsiteX5" fmla="*/ 495602 w 6126139"/>
                <a:gd name="connsiteY5" fmla="*/ 5616729 h 6725057"/>
                <a:gd name="connsiteX6" fmla="*/ 552752 w 6126139"/>
                <a:gd name="connsiteY6" fmla="*/ 5027703 h 6725057"/>
                <a:gd name="connsiteX7" fmla="*/ 569325 w 6126139"/>
                <a:gd name="connsiteY7" fmla="*/ 4913689 h 6725057"/>
                <a:gd name="connsiteX8" fmla="*/ 465979 w 6126139"/>
                <a:gd name="connsiteY8" fmla="*/ 4759193 h 6725057"/>
                <a:gd name="connsiteX9" fmla="*/ 399495 w 6126139"/>
                <a:gd name="connsiteY9" fmla="*/ 4591458 h 6725057"/>
                <a:gd name="connsiteX10" fmla="*/ 511032 w 6126139"/>
                <a:gd name="connsiteY10" fmla="*/ 4438582 h 6725057"/>
                <a:gd name="connsiteX11" fmla="*/ 363490 w 6126139"/>
                <a:gd name="connsiteY11" fmla="*/ 4273513 h 6725057"/>
                <a:gd name="connsiteX12" fmla="*/ 454549 w 6126139"/>
                <a:gd name="connsiteY12" fmla="*/ 4036341 h 6725057"/>
                <a:gd name="connsiteX13" fmla="*/ 477695 w 6126139"/>
                <a:gd name="connsiteY13" fmla="*/ 3793644 h 6725057"/>
                <a:gd name="connsiteX14" fmla="*/ 386541 w 6126139"/>
                <a:gd name="connsiteY14" fmla="*/ 3771451 h 6725057"/>
                <a:gd name="connsiteX15" fmla="*/ 96314 w 6126139"/>
                <a:gd name="connsiteY15" fmla="*/ 3645911 h 6725057"/>
                <a:gd name="connsiteX16" fmla="*/ 8112 w 6126139"/>
                <a:gd name="connsiteY16" fmla="*/ 3529611 h 6725057"/>
                <a:gd name="connsiteX17" fmla="*/ 57642 w 6126139"/>
                <a:gd name="connsiteY17" fmla="*/ 3296534 h 6725057"/>
                <a:gd name="connsiteX18" fmla="*/ 512842 w 6126139"/>
                <a:gd name="connsiteY18" fmla="*/ 2672551 h 6725057"/>
                <a:gd name="connsiteX19" fmla="*/ 829739 w 6126139"/>
                <a:gd name="connsiteY19" fmla="*/ 2257547 h 6725057"/>
                <a:gd name="connsiteX20" fmla="*/ 834120 w 6126139"/>
                <a:gd name="connsiteY20" fmla="*/ 2216971 h 6725057"/>
                <a:gd name="connsiteX21" fmla="*/ 1065387 w 6126139"/>
                <a:gd name="connsiteY21" fmla="*/ 1136550 h 6725057"/>
                <a:gd name="connsiteX22" fmla="*/ 1956165 w 6126139"/>
                <a:gd name="connsiteY22" fmla="*/ 298350 h 6725057"/>
                <a:gd name="connsiteX23" fmla="*/ 3503978 w 6126139"/>
                <a:gd name="connsiteY23" fmla="*/ 7551 h 6725057"/>
                <a:gd name="connsiteX24" fmla="*/ 5464032 w 6126139"/>
                <a:gd name="connsiteY24" fmla="*/ 777743 h 6725057"/>
                <a:gd name="connsiteX25" fmla="*/ 5967238 w 6126139"/>
                <a:gd name="connsiteY25" fmla="*/ 3418740 h 6725057"/>
                <a:gd name="connsiteX26" fmla="*/ 5624720 w 6126139"/>
                <a:gd name="connsiteY26" fmla="*/ 4085204 h 6725057"/>
                <a:gd name="connsiteX27" fmla="*/ 5268580 w 6126139"/>
                <a:gd name="connsiteY27" fmla="*/ 4724237 h 6725057"/>
                <a:gd name="connsiteX28" fmla="*/ 5352780 w 6126139"/>
                <a:gd name="connsiteY28" fmla="*/ 6013731 h 6725057"/>
                <a:gd name="connsiteX29" fmla="*/ 5400882 w 6126139"/>
                <a:gd name="connsiteY29" fmla="*/ 6292813 h 6725057"/>
                <a:gd name="connsiteX30" fmla="*/ 5303060 w 6126139"/>
                <a:gd name="connsiteY30" fmla="*/ 6518175 h 6725057"/>
                <a:gd name="connsiteX31" fmla="*/ 5056458 w 6126139"/>
                <a:gd name="connsiteY31" fmla="*/ 6629141 h 6725057"/>
                <a:gd name="connsiteX32" fmla="*/ 4201780 w 6126139"/>
                <a:gd name="connsiteY32" fmla="*/ 6537606 h 6725057"/>
                <a:gd name="connsiteX33" fmla="*/ 3504168 w 6126139"/>
                <a:gd name="connsiteY33" fmla="*/ 6062023 h 6725057"/>
                <a:gd name="connsiteX34" fmla="*/ 3196035 w 6126139"/>
                <a:gd name="connsiteY34" fmla="*/ 5247444 h 6725057"/>
                <a:gd name="connsiteX35" fmla="*/ 3196225 w 6126139"/>
                <a:gd name="connsiteY35" fmla="*/ 4708520 h 6725057"/>
                <a:gd name="connsiteX36" fmla="*/ 3280902 w 6126139"/>
                <a:gd name="connsiteY36" fmla="*/ 4708425 h 6725057"/>
                <a:gd name="connsiteX37" fmla="*/ 3265377 w 6126139"/>
                <a:gd name="connsiteY37" fmla="*/ 5088187 h 6725057"/>
                <a:gd name="connsiteX38" fmla="*/ 3635709 w 6126139"/>
                <a:gd name="connsiteY38" fmla="*/ 6097170 h 6725057"/>
                <a:gd name="connsiteX39" fmla="*/ 4317127 w 6126139"/>
                <a:gd name="connsiteY39" fmla="*/ 6482932 h 6725057"/>
                <a:gd name="connsiteX40" fmla="*/ 5247244 w 6126139"/>
                <a:gd name="connsiteY40" fmla="*/ 6454548 h 6725057"/>
                <a:gd name="connsiteX41" fmla="*/ 5312490 w 6126139"/>
                <a:gd name="connsiteY41" fmla="*/ 6278716 h 6725057"/>
                <a:gd name="connsiteX42" fmla="*/ 5179711 w 6126139"/>
                <a:gd name="connsiteY42" fmla="*/ 5377652 h 6725057"/>
                <a:gd name="connsiteX43" fmla="*/ 5250101 w 6126139"/>
                <a:gd name="connsiteY43" fmla="*/ 4534308 h 6725057"/>
                <a:gd name="connsiteX44" fmla="*/ 5631673 w 6126139"/>
                <a:gd name="connsiteY44" fmla="*/ 3916230 h 6725057"/>
                <a:gd name="connsiteX45" fmla="*/ 5932853 w 6126139"/>
                <a:gd name="connsiteY45" fmla="*/ 3243670 h 6725057"/>
                <a:gd name="connsiteX46" fmla="*/ 5303917 w 6126139"/>
                <a:gd name="connsiteY46" fmla="*/ 746691 h 6725057"/>
                <a:gd name="connsiteX47" fmla="*/ 3209084 w 6126139"/>
                <a:gd name="connsiteY47" fmla="*/ 85466 h 6725057"/>
                <a:gd name="connsiteX48" fmla="*/ 1982169 w 6126139"/>
                <a:gd name="connsiteY48" fmla="*/ 383789 h 6725057"/>
                <a:gd name="connsiteX49" fmla="*/ 1173210 w 6126139"/>
                <a:gd name="connsiteY49" fmla="*/ 1118262 h 6725057"/>
                <a:gd name="connsiteX50" fmla="*/ 890889 w 6126139"/>
                <a:gd name="connsiteY50" fmla="*/ 2059332 h 6725057"/>
                <a:gd name="connsiteX51" fmla="*/ 909844 w 6126139"/>
                <a:gd name="connsiteY51" fmla="*/ 2294695 h 6725057"/>
                <a:gd name="connsiteX52" fmla="*/ 849456 w 6126139"/>
                <a:gd name="connsiteY52" fmla="*/ 2389087 h 6725057"/>
                <a:gd name="connsiteX53" fmla="*/ 412925 w 6126139"/>
                <a:gd name="connsiteY53" fmla="*/ 2916296 h 6725057"/>
                <a:gd name="connsiteX54" fmla="*/ 90599 w 6126139"/>
                <a:gd name="connsiteY54" fmla="*/ 3448172 h 6725057"/>
                <a:gd name="connsiteX55" fmla="*/ 93933 w 6126139"/>
                <a:gd name="connsiteY55" fmla="*/ 3512847 h 6725057"/>
                <a:gd name="connsiteX56" fmla="*/ 147558 w 6126139"/>
                <a:gd name="connsiteY56" fmla="*/ 3579331 h 6725057"/>
                <a:gd name="connsiteX57" fmla="*/ 327962 w 6126139"/>
                <a:gd name="connsiteY57" fmla="*/ 3670867 h 6725057"/>
                <a:gd name="connsiteX58" fmla="*/ 576183 w 6126139"/>
                <a:gd name="connsiteY58" fmla="*/ 3769546 h 6725057"/>
                <a:gd name="connsiteX59" fmla="*/ 496554 w 6126139"/>
                <a:gd name="connsiteY59" fmla="*/ 4125019 h 6725057"/>
                <a:gd name="connsiteX60" fmla="*/ 446453 w 6126139"/>
                <a:gd name="connsiteY60" fmla="*/ 4265512 h 6725057"/>
                <a:gd name="connsiteX61" fmla="*/ 599139 w 6126139"/>
                <a:gd name="connsiteY61" fmla="*/ 4450107 h 6725057"/>
                <a:gd name="connsiteX62" fmla="*/ 486267 w 6126139"/>
                <a:gd name="connsiteY62" fmla="*/ 4641655 h 6725057"/>
                <a:gd name="connsiteX63" fmla="*/ 546370 w 6126139"/>
                <a:gd name="connsiteY63" fmla="*/ 4717855 h 6725057"/>
                <a:gd name="connsiteX64" fmla="*/ 546942 w 6126139"/>
                <a:gd name="connsiteY64" fmla="*/ 5328217 h 6725057"/>
                <a:gd name="connsiteX65" fmla="*/ 541608 w 6126139"/>
                <a:gd name="connsiteY65" fmla="*/ 5507382 h 6725057"/>
                <a:gd name="connsiteX66" fmla="*/ 939181 w 6126139"/>
                <a:gd name="connsiteY66" fmla="*/ 5820945 h 6725057"/>
                <a:gd name="connsiteX67" fmla="*/ 1403334 w 6126139"/>
                <a:gd name="connsiteY67" fmla="*/ 5838185 h 6725057"/>
                <a:gd name="connsiteX68" fmla="*/ 1929591 w 6126139"/>
                <a:gd name="connsiteY68" fmla="*/ 5900384 h 6725057"/>
                <a:gd name="connsiteX69" fmla="*/ 2225247 w 6126139"/>
                <a:gd name="connsiteY69" fmla="*/ 6706579 h 6725057"/>
                <a:gd name="connsiteX70" fmla="*/ 2224866 w 6126139"/>
                <a:gd name="connsiteY70" fmla="*/ 6724963 h 6725057"/>
                <a:gd name="connsiteX71" fmla="*/ 2177431 w 6126139"/>
                <a:gd name="connsiteY71" fmla="*/ 6725058 h 67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126139" h="6725057">
                  <a:moveTo>
                    <a:pt x="2177431" y="6725058"/>
                  </a:moveTo>
                  <a:cubicBezTo>
                    <a:pt x="2176955" y="6724296"/>
                    <a:pt x="2176669" y="6723058"/>
                    <a:pt x="2176098" y="6722867"/>
                  </a:cubicBezTo>
                  <a:cubicBezTo>
                    <a:pt x="2139141" y="6711152"/>
                    <a:pt x="2139903" y="6711247"/>
                    <a:pt x="2142665" y="6671527"/>
                  </a:cubicBezTo>
                  <a:cubicBezTo>
                    <a:pt x="2158572" y="6437593"/>
                    <a:pt x="2095230" y="6076786"/>
                    <a:pt x="1859677" y="5963820"/>
                  </a:cubicBezTo>
                  <a:cubicBezTo>
                    <a:pt x="1660414" y="5868284"/>
                    <a:pt x="1420479" y="5926863"/>
                    <a:pt x="1209310" y="5928196"/>
                  </a:cubicBezTo>
                  <a:cubicBezTo>
                    <a:pt x="933942" y="5929911"/>
                    <a:pt x="646668" y="5869808"/>
                    <a:pt x="495602" y="5616729"/>
                  </a:cubicBezTo>
                  <a:cubicBezTo>
                    <a:pt x="385017" y="5431563"/>
                    <a:pt x="497507" y="5212679"/>
                    <a:pt x="552752" y="5027703"/>
                  </a:cubicBezTo>
                  <a:cubicBezTo>
                    <a:pt x="563801" y="4990555"/>
                    <a:pt x="575040" y="4951979"/>
                    <a:pt x="569325" y="4913689"/>
                  </a:cubicBezTo>
                  <a:cubicBezTo>
                    <a:pt x="559991" y="4851300"/>
                    <a:pt x="509223" y="4805104"/>
                    <a:pt x="465979" y="4759193"/>
                  </a:cubicBezTo>
                  <a:cubicBezTo>
                    <a:pt x="422736" y="4713283"/>
                    <a:pt x="382159" y="4652037"/>
                    <a:pt x="399495" y="4591458"/>
                  </a:cubicBezTo>
                  <a:cubicBezTo>
                    <a:pt x="417021" y="4530212"/>
                    <a:pt x="486458" y="4497256"/>
                    <a:pt x="511032" y="4438582"/>
                  </a:cubicBezTo>
                  <a:cubicBezTo>
                    <a:pt x="436737" y="4416103"/>
                    <a:pt x="377587" y="4349809"/>
                    <a:pt x="363490" y="4273513"/>
                  </a:cubicBezTo>
                  <a:cubicBezTo>
                    <a:pt x="344916" y="4172358"/>
                    <a:pt x="408924" y="4114922"/>
                    <a:pt x="454549" y="4036341"/>
                  </a:cubicBezTo>
                  <a:cubicBezTo>
                    <a:pt x="485505" y="3982905"/>
                    <a:pt x="553514" y="3839078"/>
                    <a:pt x="477695" y="3793644"/>
                  </a:cubicBezTo>
                  <a:cubicBezTo>
                    <a:pt x="450644" y="3777451"/>
                    <a:pt x="417783" y="3775546"/>
                    <a:pt x="386541" y="3771451"/>
                  </a:cubicBezTo>
                  <a:cubicBezTo>
                    <a:pt x="280623" y="3757639"/>
                    <a:pt x="178896" y="3713538"/>
                    <a:pt x="96314" y="3645911"/>
                  </a:cubicBezTo>
                  <a:cubicBezTo>
                    <a:pt x="58119" y="3614574"/>
                    <a:pt x="22971" y="3576664"/>
                    <a:pt x="8112" y="3529611"/>
                  </a:cubicBezTo>
                  <a:cubicBezTo>
                    <a:pt x="-16462" y="3451696"/>
                    <a:pt x="19066" y="3368543"/>
                    <a:pt x="57642" y="3296534"/>
                  </a:cubicBezTo>
                  <a:cubicBezTo>
                    <a:pt x="180515" y="3067458"/>
                    <a:pt x="350060" y="2873243"/>
                    <a:pt x="512842" y="2672551"/>
                  </a:cubicBezTo>
                  <a:cubicBezTo>
                    <a:pt x="622570" y="2537296"/>
                    <a:pt x="734203" y="2403661"/>
                    <a:pt x="829739" y="2257547"/>
                  </a:cubicBezTo>
                  <a:cubicBezTo>
                    <a:pt x="838883" y="2243545"/>
                    <a:pt x="840883" y="2232592"/>
                    <a:pt x="834120" y="2216971"/>
                  </a:cubicBezTo>
                  <a:cubicBezTo>
                    <a:pt x="689912" y="1883310"/>
                    <a:pt x="888794" y="1421061"/>
                    <a:pt x="1065387" y="1136550"/>
                  </a:cubicBezTo>
                  <a:cubicBezTo>
                    <a:pt x="1282748" y="786125"/>
                    <a:pt x="1593263" y="494088"/>
                    <a:pt x="1956165" y="298350"/>
                  </a:cubicBezTo>
                  <a:cubicBezTo>
                    <a:pt x="2426796" y="44508"/>
                    <a:pt x="2976865" y="-25215"/>
                    <a:pt x="3503978" y="7551"/>
                  </a:cubicBezTo>
                  <a:cubicBezTo>
                    <a:pt x="4206447" y="51271"/>
                    <a:pt x="4951207" y="275013"/>
                    <a:pt x="5464032" y="777743"/>
                  </a:cubicBezTo>
                  <a:cubicBezTo>
                    <a:pt x="6165168" y="1465067"/>
                    <a:pt x="6267371" y="2522056"/>
                    <a:pt x="5967238" y="3418740"/>
                  </a:cubicBezTo>
                  <a:cubicBezTo>
                    <a:pt x="5886466" y="3659913"/>
                    <a:pt x="5770452" y="3877559"/>
                    <a:pt x="5624720" y="4085204"/>
                  </a:cubicBezTo>
                  <a:cubicBezTo>
                    <a:pt x="5484702" y="4284562"/>
                    <a:pt x="5331254" y="4484492"/>
                    <a:pt x="5268580" y="4724237"/>
                  </a:cubicBezTo>
                  <a:cubicBezTo>
                    <a:pt x="5163329" y="5126858"/>
                    <a:pt x="5284296" y="5611586"/>
                    <a:pt x="5352780" y="6013731"/>
                  </a:cubicBezTo>
                  <a:cubicBezTo>
                    <a:pt x="5368592" y="6106790"/>
                    <a:pt x="5388023" y="6199373"/>
                    <a:pt x="5400882" y="6292813"/>
                  </a:cubicBezTo>
                  <a:cubicBezTo>
                    <a:pt x="5413741" y="6385968"/>
                    <a:pt x="5373259" y="6459977"/>
                    <a:pt x="5303060" y="6518175"/>
                  </a:cubicBezTo>
                  <a:cubicBezTo>
                    <a:pt x="5231337" y="6577706"/>
                    <a:pt x="5145422" y="6607805"/>
                    <a:pt x="5056458" y="6629141"/>
                  </a:cubicBezTo>
                  <a:cubicBezTo>
                    <a:pt x="4772613" y="6697245"/>
                    <a:pt x="4470289" y="6638857"/>
                    <a:pt x="4201780" y="6537606"/>
                  </a:cubicBezTo>
                  <a:cubicBezTo>
                    <a:pt x="3936603" y="6437498"/>
                    <a:pt x="3664950" y="6303100"/>
                    <a:pt x="3504168" y="6062023"/>
                  </a:cubicBezTo>
                  <a:cubicBezTo>
                    <a:pt x="3338815" y="5814087"/>
                    <a:pt x="3237183" y="5542243"/>
                    <a:pt x="3196035" y="5247444"/>
                  </a:cubicBezTo>
                  <a:cubicBezTo>
                    <a:pt x="3170889" y="5067708"/>
                    <a:pt x="3170222" y="4888162"/>
                    <a:pt x="3196225" y="4708520"/>
                  </a:cubicBezTo>
                  <a:cubicBezTo>
                    <a:pt x="3226229" y="4707472"/>
                    <a:pt x="3252708" y="4705758"/>
                    <a:pt x="3280902" y="4708425"/>
                  </a:cubicBezTo>
                  <a:cubicBezTo>
                    <a:pt x="3263376" y="4834536"/>
                    <a:pt x="3256804" y="4961218"/>
                    <a:pt x="3265377" y="5088187"/>
                  </a:cubicBezTo>
                  <a:cubicBezTo>
                    <a:pt x="3290427" y="5460424"/>
                    <a:pt x="3406728" y="5799704"/>
                    <a:pt x="3635709" y="6097170"/>
                  </a:cubicBezTo>
                  <a:cubicBezTo>
                    <a:pt x="3788109" y="6295100"/>
                    <a:pt x="4084146" y="6415210"/>
                    <a:pt x="4317127" y="6482932"/>
                  </a:cubicBezTo>
                  <a:cubicBezTo>
                    <a:pt x="4580684" y="6559608"/>
                    <a:pt x="5014738" y="6644953"/>
                    <a:pt x="5247244" y="6454548"/>
                  </a:cubicBezTo>
                  <a:cubicBezTo>
                    <a:pt x="5303060" y="6408828"/>
                    <a:pt x="5325634" y="6353583"/>
                    <a:pt x="5312490" y="6278716"/>
                  </a:cubicBezTo>
                  <a:cubicBezTo>
                    <a:pt x="5259531" y="5978774"/>
                    <a:pt x="5217049" y="5679022"/>
                    <a:pt x="5179711" y="5377652"/>
                  </a:cubicBezTo>
                  <a:cubicBezTo>
                    <a:pt x="5143040" y="5081900"/>
                    <a:pt x="5130467" y="4816724"/>
                    <a:pt x="5250101" y="4534308"/>
                  </a:cubicBezTo>
                  <a:cubicBezTo>
                    <a:pt x="5345161" y="4309994"/>
                    <a:pt x="5496894" y="4117113"/>
                    <a:pt x="5631673" y="3916230"/>
                  </a:cubicBezTo>
                  <a:cubicBezTo>
                    <a:pt x="5774738" y="3702966"/>
                    <a:pt x="5862559" y="3489320"/>
                    <a:pt x="5932853" y="3243670"/>
                  </a:cubicBezTo>
                  <a:cubicBezTo>
                    <a:pt x="6184123" y="2365751"/>
                    <a:pt x="6018578" y="1365150"/>
                    <a:pt x="5303917" y="746691"/>
                  </a:cubicBezTo>
                  <a:cubicBezTo>
                    <a:pt x="4742419" y="260821"/>
                    <a:pt x="3936889" y="74988"/>
                    <a:pt x="3209084" y="85466"/>
                  </a:cubicBezTo>
                  <a:cubicBezTo>
                    <a:pt x="2777982" y="91752"/>
                    <a:pt x="2365169" y="178811"/>
                    <a:pt x="1982169" y="383789"/>
                  </a:cubicBezTo>
                  <a:cubicBezTo>
                    <a:pt x="1651365" y="560859"/>
                    <a:pt x="1373807" y="798317"/>
                    <a:pt x="1173210" y="1118262"/>
                  </a:cubicBezTo>
                  <a:cubicBezTo>
                    <a:pt x="1004808" y="1386867"/>
                    <a:pt x="820976" y="1732434"/>
                    <a:pt x="890889" y="2059332"/>
                  </a:cubicBezTo>
                  <a:cubicBezTo>
                    <a:pt x="907558" y="2137437"/>
                    <a:pt x="936895" y="2219447"/>
                    <a:pt x="909844" y="2294695"/>
                  </a:cubicBezTo>
                  <a:cubicBezTo>
                    <a:pt x="897176" y="2330032"/>
                    <a:pt x="873078" y="2359941"/>
                    <a:pt x="849456" y="2389087"/>
                  </a:cubicBezTo>
                  <a:cubicBezTo>
                    <a:pt x="699246" y="2560823"/>
                    <a:pt x="551133" y="2734749"/>
                    <a:pt x="412925" y="2916296"/>
                  </a:cubicBezTo>
                  <a:cubicBezTo>
                    <a:pt x="300720" y="3063553"/>
                    <a:pt x="118888" y="3258148"/>
                    <a:pt x="90599" y="3448172"/>
                  </a:cubicBezTo>
                  <a:cubicBezTo>
                    <a:pt x="87360" y="3469698"/>
                    <a:pt x="86884" y="3492273"/>
                    <a:pt x="93933" y="3512847"/>
                  </a:cubicBezTo>
                  <a:cubicBezTo>
                    <a:pt x="103362" y="3540184"/>
                    <a:pt x="124984" y="3561329"/>
                    <a:pt x="147558" y="3579331"/>
                  </a:cubicBezTo>
                  <a:cubicBezTo>
                    <a:pt x="200517" y="3621813"/>
                    <a:pt x="262335" y="3653150"/>
                    <a:pt x="327962" y="3670867"/>
                  </a:cubicBezTo>
                  <a:cubicBezTo>
                    <a:pt x="404638" y="3691536"/>
                    <a:pt x="526939" y="3696584"/>
                    <a:pt x="576183" y="3769546"/>
                  </a:cubicBezTo>
                  <a:cubicBezTo>
                    <a:pt x="640382" y="3864891"/>
                    <a:pt x="550656" y="4042342"/>
                    <a:pt x="496554" y="4125019"/>
                  </a:cubicBezTo>
                  <a:cubicBezTo>
                    <a:pt x="468360" y="4167976"/>
                    <a:pt x="433023" y="4215887"/>
                    <a:pt x="446453" y="4265512"/>
                  </a:cubicBezTo>
                  <a:cubicBezTo>
                    <a:pt x="468075" y="4345427"/>
                    <a:pt x="601044" y="4367335"/>
                    <a:pt x="599139" y="4450107"/>
                  </a:cubicBezTo>
                  <a:cubicBezTo>
                    <a:pt x="597424" y="4527069"/>
                    <a:pt x="473218" y="4565740"/>
                    <a:pt x="486267" y="4641655"/>
                  </a:cubicBezTo>
                  <a:cubicBezTo>
                    <a:pt x="491887" y="4674230"/>
                    <a:pt x="521796" y="4695757"/>
                    <a:pt x="546370" y="4717855"/>
                  </a:cubicBezTo>
                  <a:cubicBezTo>
                    <a:pt x="749253" y="4899877"/>
                    <a:pt x="594852" y="5120381"/>
                    <a:pt x="546942" y="5328217"/>
                  </a:cubicBezTo>
                  <a:cubicBezTo>
                    <a:pt x="533226" y="5387653"/>
                    <a:pt x="524367" y="5448136"/>
                    <a:pt x="541608" y="5507382"/>
                  </a:cubicBezTo>
                  <a:cubicBezTo>
                    <a:pt x="592662" y="5683499"/>
                    <a:pt x="769255" y="5783892"/>
                    <a:pt x="939181" y="5820945"/>
                  </a:cubicBezTo>
                  <a:cubicBezTo>
                    <a:pt x="1090914" y="5853997"/>
                    <a:pt x="1248172" y="5844757"/>
                    <a:pt x="1403334" y="5838185"/>
                  </a:cubicBezTo>
                  <a:cubicBezTo>
                    <a:pt x="1576118" y="5830946"/>
                    <a:pt x="1772428" y="5812372"/>
                    <a:pt x="1929591" y="5900384"/>
                  </a:cubicBezTo>
                  <a:cubicBezTo>
                    <a:pt x="2183051" y="6042306"/>
                    <a:pt x="2250583" y="6444547"/>
                    <a:pt x="2225247" y="6706579"/>
                  </a:cubicBezTo>
                  <a:cubicBezTo>
                    <a:pt x="2224675" y="6712675"/>
                    <a:pt x="2224961" y="6718771"/>
                    <a:pt x="2224866" y="6724963"/>
                  </a:cubicBezTo>
                  <a:cubicBezTo>
                    <a:pt x="2208959" y="6725058"/>
                    <a:pt x="2193147" y="6725058"/>
                    <a:pt x="2177431" y="6725058"/>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81E6E18-BDE5-4875-BD13-797F7AC9EBAC}"/>
                </a:ext>
              </a:extLst>
            </p:cNvPr>
            <p:cNvSpPr/>
            <p:nvPr/>
          </p:nvSpPr>
          <p:spPr>
            <a:xfrm>
              <a:off x="5925620" y="4385213"/>
              <a:ext cx="776730" cy="131447"/>
            </a:xfrm>
            <a:custGeom>
              <a:avLst/>
              <a:gdLst>
                <a:gd name="connsiteX0" fmla="*/ 751118 w 776730"/>
                <a:gd name="connsiteY0" fmla="*/ 2 h 131447"/>
                <a:gd name="connsiteX1" fmla="*/ 776550 w 776730"/>
                <a:gd name="connsiteY1" fmla="*/ 24576 h 131447"/>
                <a:gd name="connsiteX2" fmla="*/ 776550 w 776730"/>
                <a:gd name="connsiteY2" fmla="*/ 103348 h 131447"/>
                <a:gd name="connsiteX3" fmla="*/ 748927 w 776730"/>
                <a:gd name="connsiteY3" fmla="*/ 131446 h 131447"/>
                <a:gd name="connsiteX4" fmla="*/ 24170 w 776730"/>
                <a:gd name="connsiteY4" fmla="*/ 131351 h 131447"/>
                <a:gd name="connsiteX5" fmla="*/ 262 w 776730"/>
                <a:gd name="connsiteY5" fmla="*/ 107824 h 131447"/>
                <a:gd name="connsiteX6" fmla="*/ 167 w 776730"/>
                <a:gd name="connsiteY6" fmla="*/ 26481 h 131447"/>
                <a:gd name="connsiteX7" fmla="*/ 26265 w 776730"/>
                <a:gd name="connsiteY7" fmla="*/ 97 h 131447"/>
                <a:gd name="connsiteX8" fmla="*/ 751118 w 776730"/>
                <a:gd name="connsiteY8" fmla="*/ 2 h 13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30" h="131447">
                  <a:moveTo>
                    <a:pt x="751118" y="2"/>
                  </a:moveTo>
                  <a:cubicBezTo>
                    <a:pt x="770263" y="-94"/>
                    <a:pt x="777883" y="4288"/>
                    <a:pt x="776550" y="24576"/>
                  </a:cubicBezTo>
                  <a:cubicBezTo>
                    <a:pt x="774835" y="50770"/>
                    <a:pt x="774835" y="77154"/>
                    <a:pt x="776550" y="103348"/>
                  </a:cubicBezTo>
                  <a:cubicBezTo>
                    <a:pt x="777978" y="124969"/>
                    <a:pt x="771120" y="131542"/>
                    <a:pt x="748927" y="131446"/>
                  </a:cubicBezTo>
                  <a:cubicBezTo>
                    <a:pt x="587002" y="130494"/>
                    <a:pt x="103799" y="130494"/>
                    <a:pt x="24170" y="131351"/>
                  </a:cubicBezTo>
                  <a:cubicBezTo>
                    <a:pt x="6072" y="131542"/>
                    <a:pt x="-690" y="126589"/>
                    <a:pt x="262" y="107824"/>
                  </a:cubicBezTo>
                  <a:cubicBezTo>
                    <a:pt x="1691" y="80773"/>
                    <a:pt x="1881" y="53532"/>
                    <a:pt x="167" y="26481"/>
                  </a:cubicBezTo>
                  <a:cubicBezTo>
                    <a:pt x="-1167" y="5907"/>
                    <a:pt x="5310" y="-94"/>
                    <a:pt x="26265" y="97"/>
                  </a:cubicBezTo>
                  <a:cubicBezTo>
                    <a:pt x="147995" y="954"/>
                    <a:pt x="631198" y="859"/>
                    <a:pt x="751118" y="2"/>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801BFAB-0C5E-473E-8C51-2B90DAAB0247}"/>
                </a:ext>
              </a:extLst>
            </p:cNvPr>
            <p:cNvSpPr/>
            <p:nvPr/>
          </p:nvSpPr>
          <p:spPr>
            <a:xfrm>
              <a:off x="5925624" y="4127274"/>
              <a:ext cx="776759" cy="128687"/>
            </a:xfrm>
            <a:custGeom>
              <a:avLst/>
              <a:gdLst>
                <a:gd name="connsiteX0" fmla="*/ 750829 w 776759"/>
                <a:gd name="connsiteY0" fmla="*/ 3 h 128687"/>
                <a:gd name="connsiteX1" fmla="*/ 776451 w 776759"/>
                <a:gd name="connsiteY1" fmla="*/ 27340 h 128687"/>
                <a:gd name="connsiteX2" fmla="*/ 776546 w 776759"/>
                <a:gd name="connsiteY2" fmla="*/ 100778 h 128687"/>
                <a:gd name="connsiteX3" fmla="*/ 748828 w 776759"/>
                <a:gd name="connsiteY3" fmla="*/ 128686 h 128687"/>
                <a:gd name="connsiteX4" fmla="*/ 24452 w 776759"/>
                <a:gd name="connsiteY4" fmla="*/ 128496 h 128687"/>
                <a:gd name="connsiteX5" fmla="*/ 259 w 776759"/>
                <a:gd name="connsiteY5" fmla="*/ 105350 h 128687"/>
                <a:gd name="connsiteX6" fmla="*/ 163 w 776759"/>
                <a:gd name="connsiteY6" fmla="*/ 26673 h 128687"/>
                <a:gd name="connsiteX7" fmla="*/ 26357 w 776759"/>
                <a:gd name="connsiteY7" fmla="*/ 99 h 128687"/>
                <a:gd name="connsiteX8" fmla="*/ 750829 w 776759"/>
                <a:gd name="connsiteY8" fmla="*/ 3 h 12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59" h="128687">
                  <a:moveTo>
                    <a:pt x="750829" y="3"/>
                  </a:moveTo>
                  <a:cubicBezTo>
                    <a:pt x="772831" y="-187"/>
                    <a:pt x="777594" y="7719"/>
                    <a:pt x="776451" y="27340"/>
                  </a:cubicBezTo>
                  <a:cubicBezTo>
                    <a:pt x="775117" y="51724"/>
                    <a:pt x="774736" y="76394"/>
                    <a:pt x="776546" y="100778"/>
                  </a:cubicBezTo>
                  <a:cubicBezTo>
                    <a:pt x="778165" y="122781"/>
                    <a:pt x="770736" y="128781"/>
                    <a:pt x="748828" y="128686"/>
                  </a:cubicBezTo>
                  <a:cubicBezTo>
                    <a:pt x="574711" y="127829"/>
                    <a:pt x="91794" y="127734"/>
                    <a:pt x="24452" y="128496"/>
                  </a:cubicBezTo>
                  <a:cubicBezTo>
                    <a:pt x="6831" y="128686"/>
                    <a:pt x="-789" y="124400"/>
                    <a:pt x="259" y="105350"/>
                  </a:cubicBezTo>
                  <a:cubicBezTo>
                    <a:pt x="1782" y="79156"/>
                    <a:pt x="1973" y="52772"/>
                    <a:pt x="163" y="26673"/>
                  </a:cubicBezTo>
                  <a:cubicBezTo>
                    <a:pt x="-1170" y="5909"/>
                    <a:pt x="5497" y="-92"/>
                    <a:pt x="26357" y="99"/>
                  </a:cubicBezTo>
                  <a:cubicBezTo>
                    <a:pt x="147134" y="956"/>
                    <a:pt x="630147" y="1051"/>
                    <a:pt x="750829" y="3"/>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55D1736-1755-4456-BCF8-9804E453671D}"/>
                </a:ext>
              </a:extLst>
            </p:cNvPr>
            <p:cNvSpPr/>
            <p:nvPr/>
          </p:nvSpPr>
          <p:spPr>
            <a:xfrm>
              <a:off x="6055020" y="4643056"/>
              <a:ext cx="517365" cy="131170"/>
            </a:xfrm>
            <a:custGeom>
              <a:avLst/>
              <a:gdLst>
                <a:gd name="connsiteX0" fmla="*/ 25454 w 517365"/>
                <a:gd name="connsiteY0" fmla="*/ 131159 h 131170"/>
                <a:gd name="connsiteX1" fmla="*/ 117 w 517365"/>
                <a:gd name="connsiteY1" fmla="*/ 106299 h 131170"/>
                <a:gd name="connsiteX2" fmla="*/ 308 w 517365"/>
                <a:gd name="connsiteY2" fmla="*/ 19717 h 131170"/>
                <a:gd name="connsiteX3" fmla="*/ 19834 w 517365"/>
                <a:gd name="connsiteY3" fmla="*/ 0 h 131170"/>
                <a:gd name="connsiteX4" fmla="*/ 497322 w 517365"/>
                <a:gd name="connsiteY4" fmla="*/ 0 h 131170"/>
                <a:gd name="connsiteX5" fmla="*/ 517229 w 517365"/>
                <a:gd name="connsiteY5" fmla="*/ 19050 h 131170"/>
                <a:gd name="connsiteX6" fmla="*/ 517325 w 517365"/>
                <a:gd name="connsiteY6" fmla="*/ 110871 h 131170"/>
                <a:gd name="connsiteX7" fmla="*/ 495608 w 517365"/>
                <a:gd name="connsiteY7" fmla="*/ 130874 h 131170"/>
                <a:gd name="connsiteX8" fmla="*/ 25454 w 517365"/>
                <a:gd name="connsiteY8" fmla="*/ 131159 h 13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365" h="131170">
                  <a:moveTo>
                    <a:pt x="25454" y="131159"/>
                  </a:moveTo>
                  <a:cubicBezTo>
                    <a:pt x="6118" y="131445"/>
                    <a:pt x="-1026" y="126397"/>
                    <a:pt x="117" y="106299"/>
                  </a:cubicBezTo>
                  <a:cubicBezTo>
                    <a:pt x="1736" y="77534"/>
                    <a:pt x="1165" y="48578"/>
                    <a:pt x="308" y="19717"/>
                  </a:cubicBezTo>
                  <a:cubicBezTo>
                    <a:pt x="-73" y="5048"/>
                    <a:pt x="4879" y="0"/>
                    <a:pt x="19834" y="0"/>
                  </a:cubicBezTo>
                  <a:cubicBezTo>
                    <a:pt x="178996" y="381"/>
                    <a:pt x="338159" y="381"/>
                    <a:pt x="497322" y="0"/>
                  </a:cubicBezTo>
                  <a:cubicBezTo>
                    <a:pt x="511610" y="0"/>
                    <a:pt x="517705" y="3715"/>
                    <a:pt x="517229" y="19050"/>
                  </a:cubicBezTo>
                  <a:cubicBezTo>
                    <a:pt x="516277" y="49625"/>
                    <a:pt x="516086" y="80296"/>
                    <a:pt x="517325" y="110871"/>
                  </a:cubicBezTo>
                  <a:cubicBezTo>
                    <a:pt x="517991" y="128111"/>
                    <a:pt x="510467" y="130874"/>
                    <a:pt x="495608" y="130874"/>
                  </a:cubicBezTo>
                  <a:cubicBezTo>
                    <a:pt x="416836" y="130874"/>
                    <a:pt x="75269" y="130302"/>
                    <a:pt x="25454" y="131159"/>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49D88A7-DE03-47BB-A83D-475C5667F8CD}"/>
                </a:ext>
              </a:extLst>
            </p:cNvPr>
            <p:cNvSpPr/>
            <p:nvPr/>
          </p:nvSpPr>
          <p:spPr>
            <a:xfrm>
              <a:off x="5147286" y="1162502"/>
              <a:ext cx="2325139" cy="2834763"/>
            </a:xfrm>
            <a:custGeom>
              <a:avLst/>
              <a:gdLst>
                <a:gd name="connsiteX0" fmla="*/ 2301359 w 2325139"/>
                <a:gd name="connsiteY0" fmla="*/ 902042 h 2834763"/>
                <a:gd name="connsiteX1" fmla="*/ 1949886 w 2325139"/>
                <a:gd name="connsiteY1" fmla="*/ 307015 h 2834763"/>
                <a:gd name="connsiteX2" fmla="*/ 971002 w 2325139"/>
                <a:gd name="connsiteY2" fmla="*/ 15836 h 2834763"/>
                <a:gd name="connsiteX3" fmla="*/ 242720 w 2325139"/>
                <a:gd name="connsiteY3" fmla="*/ 442270 h 2834763"/>
                <a:gd name="connsiteX4" fmla="*/ 6405 w 2325139"/>
                <a:gd name="connsiteY4" fmla="*/ 1229987 h 2834763"/>
                <a:gd name="connsiteX5" fmla="*/ 249483 w 2325139"/>
                <a:gd name="connsiteY5" fmla="*/ 1818633 h 2834763"/>
                <a:gd name="connsiteX6" fmla="*/ 495800 w 2325139"/>
                <a:gd name="connsiteY6" fmla="*/ 2180678 h 2834763"/>
                <a:gd name="connsiteX7" fmla="*/ 644485 w 2325139"/>
                <a:gd name="connsiteY7" fmla="*/ 2806756 h 2834763"/>
                <a:gd name="connsiteX8" fmla="*/ 671250 w 2325139"/>
                <a:gd name="connsiteY8" fmla="*/ 2834760 h 2834763"/>
                <a:gd name="connsiteX9" fmla="*/ 1162264 w 2325139"/>
                <a:gd name="connsiteY9" fmla="*/ 2834188 h 2834763"/>
                <a:gd name="connsiteX10" fmla="*/ 1653278 w 2325139"/>
                <a:gd name="connsiteY10" fmla="*/ 2834760 h 2834763"/>
                <a:gd name="connsiteX11" fmla="*/ 1681567 w 2325139"/>
                <a:gd name="connsiteY11" fmla="*/ 2805327 h 2834763"/>
                <a:gd name="connsiteX12" fmla="*/ 1702712 w 2325139"/>
                <a:gd name="connsiteY12" fmla="*/ 2525959 h 2834763"/>
                <a:gd name="connsiteX13" fmla="*/ 1892546 w 2325139"/>
                <a:gd name="connsiteY13" fmla="*/ 2067140 h 2834763"/>
                <a:gd name="connsiteX14" fmla="*/ 2127718 w 2325139"/>
                <a:gd name="connsiteY14" fmla="*/ 1741670 h 2834763"/>
                <a:gd name="connsiteX15" fmla="*/ 2301359 w 2325139"/>
                <a:gd name="connsiteY15" fmla="*/ 902042 h 2834763"/>
                <a:gd name="connsiteX16" fmla="*/ 1992272 w 2325139"/>
                <a:gd name="connsiteY16" fmla="*/ 1704809 h 2834763"/>
                <a:gd name="connsiteX17" fmla="*/ 1679948 w 2325139"/>
                <a:gd name="connsiteY17" fmla="*/ 2179059 h 2834763"/>
                <a:gd name="connsiteX18" fmla="*/ 1552694 w 2325139"/>
                <a:gd name="connsiteY18" fmla="*/ 2678550 h 2834763"/>
                <a:gd name="connsiteX19" fmla="*/ 1524595 w 2325139"/>
                <a:gd name="connsiteY19" fmla="*/ 2706648 h 2834763"/>
                <a:gd name="connsiteX20" fmla="*/ 1448490 w 2325139"/>
                <a:gd name="connsiteY20" fmla="*/ 2706553 h 2834763"/>
                <a:gd name="connsiteX21" fmla="*/ 1423630 w 2325139"/>
                <a:gd name="connsiteY21" fmla="*/ 2681407 h 2834763"/>
                <a:gd name="connsiteX22" fmla="*/ 1424106 w 2325139"/>
                <a:gd name="connsiteY22" fmla="*/ 2250687 h 2834763"/>
                <a:gd name="connsiteX23" fmla="*/ 1423916 w 2325139"/>
                <a:gd name="connsiteY23" fmla="*/ 1827776 h 2834763"/>
                <a:gd name="connsiteX24" fmla="*/ 1434393 w 2325139"/>
                <a:gd name="connsiteY24" fmla="*/ 1782628 h 2834763"/>
                <a:gd name="connsiteX25" fmla="*/ 1669185 w 2325139"/>
                <a:gd name="connsiteY25" fmla="*/ 1313522 h 2834763"/>
                <a:gd name="connsiteX26" fmla="*/ 1653754 w 2325139"/>
                <a:gd name="connsiteY26" fmla="*/ 1286852 h 2834763"/>
                <a:gd name="connsiteX27" fmla="*/ 1561838 w 2325139"/>
                <a:gd name="connsiteY27" fmla="*/ 1286566 h 2834763"/>
                <a:gd name="connsiteX28" fmla="*/ 1535549 w 2325139"/>
                <a:gd name="connsiteY28" fmla="*/ 1302949 h 2834763"/>
                <a:gd name="connsiteX29" fmla="*/ 1298567 w 2325139"/>
                <a:gd name="connsiteY29" fmla="*/ 1791582 h 2834763"/>
                <a:gd name="connsiteX30" fmla="*/ 1292947 w 2325139"/>
                <a:gd name="connsiteY30" fmla="*/ 1827300 h 2834763"/>
                <a:gd name="connsiteX31" fmla="*/ 1293423 w 2325139"/>
                <a:gd name="connsiteY31" fmla="*/ 2675692 h 2834763"/>
                <a:gd name="connsiteX32" fmla="*/ 1263705 w 2325139"/>
                <a:gd name="connsiteY32" fmla="*/ 2706744 h 2834763"/>
                <a:gd name="connsiteX33" fmla="*/ 1061489 w 2325139"/>
                <a:gd name="connsiteY33" fmla="*/ 2706553 h 2834763"/>
                <a:gd name="connsiteX34" fmla="*/ 1035391 w 2325139"/>
                <a:gd name="connsiteY34" fmla="*/ 2679883 h 2834763"/>
                <a:gd name="connsiteX35" fmla="*/ 1036058 w 2325139"/>
                <a:gd name="connsiteY35" fmla="*/ 1828919 h 2834763"/>
                <a:gd name="connsiteX36" fmla="*/ 1025389 w 2325139"/>
                <a:gd name="connsiteY36" fmla="*/ 1781199 h 2834763"/>
                <a:gd name="connsiteX37" fmla="*/ 797742 w 2325139"/>
                <a:gd name="connsiteY37" fmla="*/ 1311426 h 2834763"/>
                <a:gd name="connsiteX38" fmla="*/ 758118 w 2325139"/>
                <a:gd name="connsiteY38" fmla="*/ 1286376 h 2834763"/>
                <a:gd name="connsiteX39" fmla="*/ 671536 w 2325139"/>
                <a:gd name="connsiteY39" fmla="*/ 1286566 h 2834763"/>
                <a:gd name="connsiteX40" fmla="*/ 657915 w 2325139"/>
                <a:gd name="connsiteY40" fmla="*/ 1310188 h 2834763"/>
                <a:gd name="connsiteX41" fmla="*/ 891944 w 2325139"/>
                <a:gd name="connsiteY41" fmla="*/ 1776913 h 2834763"/>
                <a:gd name="connsiteX42" fmla="*/ 905184 w 2325139"/>
                <a:gd name="connsiteY42" fmla="*/ 1831968 h 2834763"/>
                <a:gd name="connsiteX43" fmla="*/ 905470 w 2325139"/>
                <a:gd name="connsiteY43" fmla="*/ 2675120 h 2834763"/>
                <a:gd name="connsiteX44" fmla="*/ 873561 w 2325139"/>
                <a:gd name="connsiteY44" fmla="*/ 2706744 h 2834763"/>
                <a:gd name="connsiteX45" fmla="*/ 797456 w 2325139"/>
                <a:gd name="connsiteY45" fmla="*/ 2706458 h 2834763"/>
                <a:gd name="connsiteX46" fmla="*/ 777073 w 2325139"/>
                <a:gd name="connsiteY46" fmla="*/ 2687503 h 2834763"/>
                <a:gd name="connsiteX47" fmla="*/ 498371 w 2325139"/>
                <a:gd name="connsiteY47" fmla="*/ 1926170 h 2834763"/>
                <a:gd name="connsiteX48" fmla="*/ 317206 w 2325139"/>
                <a:gd name="connsiteY48" fmla="*/ 1681377 h 2834763"/>
                <a:gd name="connsiteX49" fmla="*/ 445031 w 2325139"/>
                <a:gd name="connsiteY49" fmla="*/ 423125 h 2834763"/>
                <a:gd name="connsiteX50" fmla="*/ 844129 w 2325139"/>
                <a:gd name="connsiteY50" fmla="*/ 178237 h 2834763"/>
                <a:gd name="connsiteX51" fmla="*/ 1855112 w 2325139"/>
                <a:gd name="connsiteY51" fmla="*/ 399026 h 2834763"/>
                <a:gd name="connsiteX52" fmla="*/ 2128861 w 2325139"/>
                <a:gd name="connsiteY52" fmla="*/ 778217 h 2834763"/>
                <a:gd name="connsiteX53" fmla="*/ 1992272 w 2325139"/>
                <a:gd name="connsiteY53" fmla="*/ 1704809 h 283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25139" h="2834763">
                  <a:moveTo>
                    <a:pt x="2301359" y="902042"/>
                  </a:moveTo>
                  <a:cubicBezTo>
                    <a:pt x="2251353" y="664488"/>
                    <a:pt x="2130480" y="467702"/>
                    <a:pt x="1949886" y="307015"/>
                  </a:cubicBezTo>
                  <a:cubicBezTo>
                    <a:pt x="1669185" y="57174"/>
                    <a:pt x="1341524" y="-41505"/>
                    <a:pt x="971002" y="15836"/>
                  </a:cubicBezTo>
                  <a:cubicBezTo>
                    <a:pt x="673917" y="61841"/>
                    <a:pt x="431411" y="210146"/>
                    <a:pt x="242720" y="442270"/>
                  </a:cubicBezTo>
                  <a:cubicBezTo>
                    <a:pt x="56507" y="671251"/>
                    <a:pt x="-24456" y="935093"/>
                    <a:pt x="6405" y="1229987"/>
                  </a:cubicBezTo>
                  <a:cubicBezTo>
                    <a:pt x="29456" y="1449539"/>
                    <a:pt x="114514" y="1644420"/>
                    <a:pt x="249483" y="1818633"/>
                  </a:cubicBezTo>
                  <a:cubicBezTo>
                    <a:pt x="339018" y="1934171"/>
                    <a:pt x="426077" y="2052185"/>
                    <a:pt x="495800" y="2180678"/>
                  </a:cubicBezTo>
                  <a:cubicBezTo>
                    <a:pt x="601337" y="2375178"/>
                    <a:pt x="648009" y="2585586"/>
                    <a:pt x="644485" y="2806756"/>
                  </a:cubicBezTo>
                  <a:cubicBezTo>
                    <a:pt x="644104" y="2828283"/>
                    <a:pt x="648676" y="2834950"/>
                    <a:pt x="671250" y="2834760"/>
                  </a:cubicBezTo>
                  <a:cubicBezTo>
                    <a:pt x="834889" y="2833807"/>
                    <a:pt x="998624" y="2834188"/>
                    <a:pt x="1162264" y="2834188"/>
                  </a:cubicBezTo>
                  <a:cubicBezTo>
                    <a:pt x="1325903" y="2834188"/>
                    <a:pt x="1489638" y="2833617"/>
                    <a:pt x="1653278" y="2834760"/>
                  </a:cubicBezTo>
                  <a:cubicBezTo>
                    <a:pt x="1677185" y="2834950"/>
                    <a:pt x="1682519" y="2828092"/>
                    <a:pt x="1681567" y="2805327"/>
                  </a:cubicBezTo>
                  <a:cubicBezTo>
                    <a:pt x="1677471" y="2711411"/>
                    <a:pt x="1684234" y="2618161"/>
                    <a:pt x="1702712" y="2525959"/>
                  </a:cubicBezTo>
                  <a:cubicBezTo>
                    <a:pt x="1735860" y="2360605"/>
                    <a:pt x="1789866" y="2204204"/>
                    <a:pt x="1892546" y="2067140"/>
                  </a:cubicBezTo>
                  <a:cubicBezTo>
                    <a:pt x="1972841" y="1959984"/>
                    <a:pt x="2053899" y="1853208"/>
                    <a:pt x="2127718" y="1741670"/>
                  </a:cubicBezTo>
                  <a:cubicBezTo>
                    <a:pt x="2297168" y="1485734"/>
                    <a:pt x="2365557" y="1206747"/>
                    <a:pt x="2301359" y="902042"/>
                  </a:cubicBezTo>
                  <a:close/>
                  <a:moveTo>
                    <a:pt x="1992272" y="1704809"/>
                  </a:moveTo>
                  <a:cubicBezTo>
                    <a:pt x="1878830" y="1856637"/>
                    <a:pt x="1766625" y="2009609"/>
                    <a:pt x="1679948" y="2179059"/>
                  </a:cubicBezTo>
                  <a:cubicBezTo>
                    <a:pt x="1599842" y="2335650"/>
                    <a:pt x="1559266" y="2503004"/>
                    <a:pt x="1552694" y="2678550"/>
                  </a:cubicBezTo>
                  <a:cubicBezTo>
                    <a:pt x="1551932" y="2699504"/>
                    <a:pt x="1547074" y="2708363"/>
                    <a:pt x="1524595" y="2706648"/>
                  </a:cubicBezTo>
                  <a:cubicBezTo>
                    <a:pt x="1499354" y="2704648"/>
                    <a:pt x="1473827" y="2705029"/>
                    <a:pt x="1448490" y="2706553"/>
                  </a:cubicBezTo>
                  <a:cubicBezTo>
                    <a:pt x="1428678" y="2707791"/>
                    <a:pt x="1423535" y="2700933"/>
                    <a:pt x="1423630" y="2681407"/>
                  </a:cubicBezTo>
                  <a:cubicBezTo>
                    <a:pt x="1424487" y="2537865"/>
                    <a:pt x="1424106" y="2394228"/>
                    <a:pt x="1424106" y="2250687"/>
                  </a:cubicBezTo>
                  <a:cubicBezTo>
                    <a:pt x="1424106" y="2109717"/>
                    <a:pt x="1424297" y="1968746"/>
                    <a:pt x="1423916" y="1827776"/>
                  </a:cubicBezTo>
                  <a:cubicBezTo>
                    <a:pt x="1423916" y="1811584"/>
                    <a:pt x="1427059" y="1797201"/>
                    <a:pt x="1434393" y="1782628"/>
                  </a:cubicBezTo>
                  <a:cubicBezTo>
                    <a:pt x="1512974" y="1626418"/>
                    <a:pt x="1591079" y="1469922"/>
                    <a:pt x="1669185" y="1313522"/>
                  </a:cubicBezTo>
                  <a:cubicBezTo>
                    <a:pt x="1682424" y="1287042"/>
                    <a:pt x="1682329" y="1286947"/>
                    <a:pt x="1653754" y="1286852"/>
                  </a:cubicBezTo>
                  <a:cubicBezTo>
                    <a:pt x="1623083" y="1286756"/>
                    <a:pt x="1592413" y="1287423"/>
                    <a:pt x="1561838" y="1286566"/>
                  </a:cubicBezTo>
                  <a:cubicBezTo>
                    <a:pt x="1548503" y="1286185"/>
                    <a:pt x="1541359" y="1291138"/>
                    <a:pt x="1535549" y="1302949"/>
                  </a:cubicBezTo>
                  <a:cubicBezTo>
                    <a:pt x="1456872" y="1465922"/>
                    <a:pt x="1377815" y="1628799"/>
                    <a:pt x="1298567" y="1791582"/>
                  </a:cubicBezTo>
                  <a:cubicBezTo>
                    <a:pt x="1292852" y="1803297"/>
                    <a:pt x="1292947" y="1815108"/>
                    <a:pt x="1292947" y="1827300"/>
                  </a:cubicBezTo>
                  <a:cubicBezTo>
                    <a:pt x="1292947" y="2110097"/>
                    <a:pt x="1292661" y="2392895"/>
                    <a:pt x="1293423" y="2675692"/>
                  </a:cubicBezTo>
                  <a:cubicBezTo>
                    <a:pt x="1293519" y="2698743"/>
                    <a:pt x="1288851" y="2707410"/>
                    <a:pt x="1263705" y="2706744"/>
                  </a:cubicBezTo>
                  <a:cubicBezTo>
                    <a:pt x="1196363" y="2704934"/>
                    <a:pt x="1128927" y="2705315"/>
                    <a:pt x="1061489" y="2706553"/>
                  </a:cubicBezTo>
                  <a:cubicBezTo>
                    <a:pt x="1040534" y="2706934"/>
                    <a:pt x="1035391" y="2700267"/>
                    <a:pt x="1035391" y="2679883"/>
                  </a:cubicBezTo>
                  <a:cubicBezTo>
                    <a:pt x="1036058" y="2396228"/>
                    <a:pt x="1035772" y="2112574"/>
                    <a:pt x="1036058" y="1828919"/>
                  </a:cubicBezTo>
                  <a:cubicBezTo>
                    <a:pt x="1036058" y="1811870"/>
                    <a:pt x="1032914" y="1796630"/>
                    <a:pt x="1025389" y="1781199"/>
                  </a:cubicBezTo>
                  <a:cubicBezTo>
                    <a:pt x="948999" y="1624799"/>
                    <a:pt x="872989" y="1468303"/>
                    <a:pt x="797742" y="1311426"/>
                  </a:cubicBezTo>
                  <a:cubicBezTo>
                    <a:pt x="788979" y="1293043"/>
                    <a:pt x="779073" y="1284947"/>
                    <a:pt x="758118" y="1286376"/>
                  </a:cubicBezTo>
                  <a:cubicBezTo>
                    <a:pt x="729353" y="1288376"/>
                    <a:pt x="700301" y="1287899"/>
                    <a:pt x="671536" y="1286566"/>
                  </a:cubicBezTo>
                  <a:cubicBezTo>
                    <a:pt x="649057" y="1285518"/>
                    <a:pt x="649247" y="1292948"/>
                    <a:pt x="657915" y="1310188"/>
                  </a:cubicBezTo>
                  <a:cubicBezTo>
                    <a:pt x="736211" y="1465636"/>
                    <a:pt x="813649" y="1621465"/>
                    <a:pt x="891944" y="1776913"/>
                  </a:cubicBezTo>
                  <a:cubicBezTo>
                    <a:pt x="900898" y="1794629"/>
                    <a:pt x="905184" y="1812060"/>
                    <a:pt x="905184" y="1831968"/>
                  </a:cubicBezTo>
                  <a:cubicBezTo>
                    <a:pt x="904803" y="2113050"/>
                    <a:pt x="904517" y="2394038"/>
                    <a:pt x="905470" y="2675120"/>
                  </a:cubicBezTo>
                  <a:cubicBezTo>
                    <a:pt x="905565" y="2700647"/>
                    <a:pt x="898993" y="2709029"/>
                    <a:pt x="873561" y="2706744"/>
                  </a:cubicBezTo>
                  <a:cubicBezTo>
                    <a:pt x="848415" y="2704553"/>
                    <a:pt x="822793" y="2705696"/>
                    <a:pt x="797456" y="2706458"/>
                  </a:cubicBezTo>
                  <a:cubicBezTo>
                    <a:pt x="783455" y="2706839"/>
                    <a:pt x="777359" y="2703029"/>
                    <a:pt x="777073" y="2687503"/>
                  </a:cubicBezTo>
                  <a:cubicBezTo>
                    <a:pt x="771358" y="2401848"/>
                    <a:pt x="662106" y="2153912"/>
                    <a:pt x="498371" y="1926170"/>
                  </a:cubicBezTo>
                  <a:cubicBezTo>
                    <a:pt x="439126" y="1843778"/>
                    <a:pt x="377880" y="1762721"/>
                    <a:pt x="317206" y="1681377"/>
                  </a:cubicBezTo>
                  <a:cubicBezTo>
                    <a:pt x="27170" y="1292090"/>
                    <a:pt x="84415" y="747070"/>
                    <a:pt x="445031" y="423125"/>
                  </a:cubicBezTo>
                  <a:cubicBezTo>
                    <a:pt x="563998" y="316254"/>
                    <a:pt x="690776" y="224814"/>
                    <a:pt x="844129" y="178237"/>
                  </a:cubicBezTo>
                  <a:cubicBezTo>
                    <a:pt x="1221414" y="63556"/>
                    <a:pt x="1558885" y="137470"/>
                    <a:pt x="1855112" y="399026"/>
                  </a:cubicBezTo>
                  <a:cubicBezTo>
                    <a:pt x="1975127" y="504944"/>
                    <a:pt x="2073044" y="627055"/>
                    <a:pt x="2128861" y="778217"/>
                  </a:cubicBezTo>
                  <a:cubicBezTo>
                    <a:pt x="2252210" y="1111306"/>
                    <a:pt x="2205061" y="1420011"/>
                    <a:pt x="1992272" y="1704809"/>
                  </a:cubicBezTo>
                  <a:close/>
                </a:path>
              </a:pathLst>
            </a:custGeom>
            <a:grpFill/>
            <a:ln w="9525" cap="flat">
              <a:noFill/>
              <a:prstDash val="solid"/>
              <a:miter/>
            </a:ln>
          </p:spPr>
          <p:txBody>
            <a:bodyPr rtlCol="0" anchor="ctr"/>
            <a:lstStyle/>
            <a:p>
              <a:endParaRPr lang="en-US"/>
            </a:p>
          </p:txBody>
        </p:sp>
      </p:grpSp>
      <p:sp>
        <p:nvSpPr>
          <p:cNvPr id="9" name="Oval 8">
            <a:extLst>
              <a:ext uri="{FF2B5EF4-FFF2-40B4-BE49-F238E27FC236}">
                <a16:creationId xmlns:a16="http://schemas.microsoft.com/office/drawing/2014/main" id="{5DEDC741-B3A1-48E4-BE10-8162BABBA2BD}"/>
              </a:ext>
            </a:extLst>
          </p:cNvPr>
          <p:cNvSpPr/>
          <p:nvPr/>
        </p:nvSpPr>
        <p:spPr>
          <a:xfrm>
            <a:off x="3383640" y="1558851"/>
            <a:ext cx="656456" cy="6564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id="{B5C8F9E3-2FBC-4765-9E4F-C0498081F544}"/>
              </a:ext>
            </a:extLst>
          </p:cNvPr>
          <p:cNvSpPr/>
          <p:nvPr/>
        </p:nvSpPr>
        <p:spPr>
          <a:xfrm>
            <a:off x="3383640" y="2724513"/>
            <a:ext cx="656456" cy="6564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Oval 10">
            <a:extLst>
              <a:ext uri="{FF2B5EF4-FFF2-40B4-BE49-F238E27FC236}">
                <a16:creationId xmlns:a16="http://schemas.microsoft.com/office/drawing/2014/main" id="{27660C14-AA66-45C8-940C-4D6C6E7E92CF}"/>
              </a:ext>
            </a:extLst>
          </p:cNvPr>
          <p:cNvSpPr/>
          <p:nvPr/>
        </p:nvSpPr>
        <p:spPr>
          <a:xfrm>
            <a:off x="3383640" y="3890176"/>
            <a:ext cx="656456" cy="6564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Oval 11">
            <a:extLst>
              <a:ext uri="{FF2B5EF4-FFF2-40B4-BE49-F238E27FC236}">
                <a16:creationId xmlns:a16="http://schemas.microsoft.com/office/drawing/2014/main" id="{DD14D74F-6FD5-46C8-ADF9-13833E1CE2E2}"/>
              </a:ext>
            </a:extLst>
          </p:cNvPr>
          <p:cNvSpPr/>
          <p:nvPr/>
        </p:nvSpPr>
        <p:spPr>
          <a:xfrm>
            <a:off x="3383640" y="5055838"/>
            <a:ext cx="656456" cy="65645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TextBox 13">
            <a:extLst>
              <a:ext uri="{FF2B5EF4-FFF2-40B4-BE49-F238E27FC236}">
                <a16:creationId xmlns:a16="http://schemas.microsoft.com/office/drawing/2014/main" id="{CEB16F7E-9472-4482-A52E-BEEA5047F7A8}"/>
              </a:ext>
            </a:extLst>
          </p:cNvPr>
          <p:cNvSpPr txBox="1"/>
          <p:nvPr/>
        </p:nvSpPr>
        <p:spPr>
          <a:xfrm>
            <a:off x="4138976" y="1453780"/>
            <a:ext cx="7757749" cy="1200329"/>
          </a:xfrm>
          <a:prstGeom prst="rect">
            <a:avLst/>
          </a:prstGeom>
          <a:noFill/>
        </p:spPr>
        <p:txBody>
          <a:bodyPr wrap="square" rtlCol="0" anchor="ctr">
            <a:spAutoFit/>
          </a:bodyPr>
          <a:lstStyle/>
          <a:p>
            <a:pPr algn="just"/>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Dans un STI, le </a:t>
            </a:r>
            <a:r>
              <a:rPr lang="en-US" altLang="ko-KR" dirty="0" err="1">
                <a:solidFill>
                  <a:srgbClr val="FF0000"/>
                </a:solidFill>
                <a:latin typeface="Verdana" panose="020B0604030504040204" pitchFamily="34" charset="0"/>
                <a:ea typeface="Verdana" panose="020B0604030504040204" pitchFamily="34" charset="0"/>
                <a:cs typeface="Arial" pitchFamily="34" charset="0"/>
              </a:rPr>
              <a:t>modèle</a:t>
            </a:r>
            <a:r>
              <a:rPr lang="en-US" altLang="ko-KR" dirty="0">
                <a:solidFill>
                  <a:srgbClr val="FF0000"/>
                </a:solidFill>
                <a:latin typeface="Verdana" panose="020B0604030504040204" pitchFamily="34" charset="0"/>
                <a:ea typeface="Verdana" panose="020B0604030504040204" pitchFamily="34" charset="0"/>
                <a:cs typeface="Arial" pitchFamily="34" charset="0"/>
              </a:rPr>
              <a:t> de </a:t>
            </a:r>
            <a:r>
              <a:rPr lang="en-US" altLang="ko-KR" dirty="0" err="1">
                <a:solidFill>
                  <a:srgbClr val="FF0000"/>
                </a:solidFill>
                <a:latin typeface="Verdana" panose="020B0604030504040204" pitchFamily="34" charset="0"/>
                <a:ea typeface="Verdana" panose="020B0604030504040204" pitchFamily="34" charset="0"/>
                <a:cs typeface="Arial" pitchFamily="34" charset="0"/>
              </a:rPr>
              <a:t>l’apprentissage</a:t>
            </a:r>
            <a:r>
              <a:rPr lang="en-US" altLang="ko-KR" dirty="0">
                <a:solidFill>
                  <a:srgbClr val="FF0000"/>
                </a:solidFill>
                <a:latin typeface="Verdana" panose="020B0604030504040204" pitchFamily="34" charset="0"/>
                <a:ea typeface="Verdana" panose="020B0604030504040204" pitchFamily="34" charset="0"/>
                <a:cs typeface="Arial" pitchFamily="34" charset="0"/>
              </a:rPr>
              <a:t> par la </a:t>
            </a:r>
            <a:r>
              <a:rPr lang="en-US" altLang="ko-KR" dirty="0" err="1">
                <a:solidFill>
                  <a:srgbClr val="FF0000"/>
                </a:solidFill>
                <a:latin typeface="Verdana" panose="020B0604030504040204" pitchFamily="34" charset="0"/>
                <a:ea typeface="Verdana" panose="020B0604030504040204" pitchFamily="34" charset="0"/>
                <a:cs typeface="Arial" pitchFamily="34" charset="0"/>
              </a:rPr>
              <a:t>maîtrise</a:t>
            </a:r>
            <a:r>
              <a:rPr lang="en-US" altLang="ko-KR" dirty="0">
                <a:solidFill>
                  <a:srgbClr val="FF0000"/>
                </a:solidFill>
                <a:latin typeface="Verdana" panose="020B0604030504040204" pitchFamily="34" charset="0"/>
                <a:ea typeface="Verdana" panose="020B0604030504040204" pitchFamily="34" charset="0"/>
                <a:cs typeface="Arial" pitchFamily="34" charset="0"/>
              </a:rPr>
              <a:t> </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suppose </a:t>
            </a:r>
            <a:r>
              <a:rPr lang="en-US"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qu’un</a:t>
            </a:r>
            <a:r>
              <a:rPr lang="en-US"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apprenant est capable à un moment ou à un autre de maitriser une compétence apprise.</a:t>
            </a:r>
          </a:p>
          <a:p>
            <a:endParaRPr lang="ko-KR" altLang="en-US" dirty="0">
              <a:solidFill>
                <a:schemeClr val="tx1">
                  <a:lumMod val="75000"/>
                  <a:lumOff val="25000"/>
                </a:schemeClr>
              </a:solidFill>
              <a:latin typeface="Verdana" panose="020B0604030504040204" pitchFamily="34" charset="0"/>
              <a:cs typeface="Arial" pitchFamily="34" charset="0"/>
            </a:endParaRPr>
          </a:p>
        </p:txBody>
      </p:sp>
      <p:sp>
        <p:nvSpPr>
          <p:cNvPr id="33" name="TextBox 13">
            <a:extLst>
              <a:ext uri="{FF2B5EF4-FFF2-40B4-BE49-F238E27FC236}">
                <a16:creationId xmlns:a16="http://schemas.microsoft.com/office/drawing/2014/main" id="{2FB38B05-ADC7-4739-B09C-D961FF977CBA}"/>
              </a:ext>
            </a:extLst>
          </p:cNvPr>
          <p:cNvSpPr txBox="1"/>
          <p:nvPr/>
        </p:nvSpPr>
        <p:spPr>
          <a:xfrm>
            <a:off x="4138978" y="2654109"/>
            <a:ext cx="7905807" cy="923330"/>
          </a:xfrm>
          <a:prstGeom prst="rect">
            <a:avLst/>
          </a:prstGeom>
          <a:noFill/>
        </p:spPr>
        <p:txBody>
          <a:bodyPr wrap="square" rtlCol="0" anchor="ctr">
            <a:spAutoFit/>
          </a:bodyPr>
          <a:lstStyle/>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Dans cette optique, </a:t>
            </a:r>
            <a:r>
              <a:rPr lang="fr-FR" altLang="ko-KR" dirty="0">
                <a:solidFill>
                  <a:srgbClr val="FF0000"/>
                </a:solidFill>
                <a:latin typeface="Verdana" panose="020B0604030504040204" pitchFamily="34" charset="0"/>
                <a:ea typeface="Verdana" panose="020B0604030504040204" pitchFamily="34" charset="0"/>
                <a:cs typeface="Arial" pitchFamily="34" charset="0"/>
              </a:rPr>
              <a:t>la persistance </a:t>
            </a:r>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des apprenants apparaît comme une étape d'apprentissage importante contribuant à leur réussite d’une nouvelle compétence.</a:t>
            </a:r>
          </a:p>
        </p:txBody>
      </p:sp>
      <p:sp>
        <p:nvSpPr>
          <p:cNvPr id="34" name="TextBox 13">
            <a:extLst>
              <a:ext uri="{FF2B5EF4-FFF2-40B4-BE49-F238E27FC236}">
                <a16:creationId xmlns:a16="http://schemas.microsoft.com/office/drawing/2014/main" id="{D21E9057-37D8-4A69-AF22-14D3FB9108B5}"/>
              </a:ext>
            </a:extLst>
          </p:cNvPr>
          <p:cNvSpPr txBox="1"/>
          <p:nvPr/>
        </p:nvSpPr>
        <p:spPr>
          <a:xfrm>
            <a:off x="4138977" y="3804278"/>
            <a:ext cx="7905807" cy="923330"/>
          </a:xfrm>
          <a:prstGeom prst="rect">
            <a:avLst/>
          </a:prstGeom>
          <a:noFill/>
        </p:spPr>
        <p:txBody>
          <a:bodyPr wrap="square" rtlCol="0" anchor="ctr">
            <a:spAutoFit/>
          </a:bodyPr>
          <a:lstStyle/>
          <a:p>
            <a:pPr algn="just"/>
            <a:r>
              <a:rPr lang="fr-F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Cependant, </a:t>
            </a:r>
            <a:r>
              <a:rPr lang="fr-FR" dirty="0">
                <a:solidFill>
                  <a:srgbClr val="FF0000"/>
                </a:solidFill>
                <a:latin typeface="Verdana" panose="020B0604030504040204" pitchFamily="34" charset="0"/>
                <a:ea typeface="Verdana" panose="020B0604030504040204" pitchFamily="34" charset="0"/>
                <a:cs typeface="Arial" pitchFamily="34" charset="0"/>
              </a:rPr>
              <a:t>une persistance élevée </a:t>
            </a:r>
            <a:r>
              <a:rPr lang="fr-F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n'est pas toujours productive pour les élèves, lorsque la pratique supplémentaire ne les aide pas à atteindre un état de maîtrise de la compétence.</a:t>
            </a:r>
          </a:p>
        </p:txBody>
      </p:sp>
      <p:sp>
        <p:nvSpPr>
          <p:cNvPr id="35" name="TextBox 13">
            <a:extLst>
              <a:ext uri="{FF2B5EF4-FFF2-40B4-BE49-F238E27FC236}">
                <a16:creationId xmlns:a16="http://schemas.microsoft.com/office/drawing/2014/main" id="{1692AAB3-7E49-4E40-8B3F-7C17534F18F5}"/>
              </a:ext>
            </a:extLst>
          </p:cNvPr>
          <p:cNvSpPr txBox="1"/>
          <p:nvPr/>
        </p:nvSpPr>
        <p:spPr>
          <a:xfrm>
            <a:off x="4138977" y="5055838"/>
            <a:ext cx="7905807" cy="1200329"/>
          </a:xfrm>
          <a:prstGeom prst="rect">
            <a:avLst/>
          </a:prstGeom>
          <a:noFill/>
        </p:spPr>
        <p:txBody>
          <a:bodyPr wrap="square" rtlCol="0" anchor="ctr">
            <a:spAutoFit/>
          </a:bodyPr>
          <a:lstStyle/>
          <a:p>
            <a:pPr algn="just"/>
            <a:r>
              <a:rPr lang="fr-F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Trois types de persistance : </a:t>
            </a:r>
            <a:r>
              <a:rPr lang="fr-FR" dirty="0">
                <a:solidFill>
                  <a:schemeClr val="accent4"/>
                </a:solidFill>
                <a:latin typeface="Verdana" panose="020B0604030504040204" pitchFamily="34" charset="0"/>
                <a:ea typeface="Verdana" panose="020B0604030504040204" pitchFamily="34" charset="0"/>
                <a:cs typeface="Arial" pitchFamily="34" charset="0"/>
              </a:rPr>
              <a:t>persistance faible </a:t>
            </a:r>
            <a:r>
              <a:rPr lang="fr-FR" dirty="0">
                <a:solidFill>
                  <a:schemeClr val="accent4"/>
                </a:solidFill>
                <a:latin typeface="Verdana" panose="020B0604030504040204" pitchFamily="34" charset="0"/>
                <a:ea typeface="Verdana" panose="020B0604030504040204" pitchFamily="34" charset="0"/>
                <a:cs typeface="Arial" pitchFamily="34" charset="0"/>
                <a:sym typeface="Wingdings" panose="05000000000000000000" pitchFamily="2" charset="2"/>
              </a:rPr>
              <a:t></a:t>
            </a:r>
            <a:r>
              <a:rPr lang="fr-FR" dirty="0">
                <a:solidFill>
                  <a:schemeClr val="accent4"/>
                </a:solidFill>
                <a:latin typeface="Verdana" panose="020B0604030504040204" pitchFamily="34" charset="0"/>
                <a:ea typeface="Verdana" panose="020B0604030504040204" pitchFamily="34" charset="0"/>
                <a:cs typeface="Arial" pitchFamily="34" charset="0"/>
              </a:rPr>
              <a:t> abandon</a:t>
            </a:r>
            <a:r>
              <a:rPr lang="fr-F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 </a:t>
            </a:r>
            <a:r>
              <a:rPr lang="fr-FR" dirty="0">
                <a:solidFill>
                  <a:srgbClr val="00B050"/>
                </a:solidFill>
                <a:latin typeface="Verdana" panose="020B0604030504040204" pitchFamily="34" charset="0"/>
                <a:ea typeface="Verdana" panose="020B0604030504040204" pitchFamily="34" charset="0"/>
                <a:cs typeface="Arial" pitchFamily="34" charset="0"/>
              </a:rPr>
              <a:t>persistance élevée </a:t>
            </a:r>
            <a:r>
              <a:rPr lang="fr-FR" dirty="0">
                <a:solidFill>
                  <a:srgbClr val="00B050"/>
                </a:solidFill>
                <a:latin typeface="Verdana" panose="020B0604030504040204" pitchFamily="34" charset="0"/>
                <a:ea typeface="Verdana" panose="020B0604030504040204" pitchFamily="34" charset="0"/>
                <a:cs typeface="Arial" pitchFamily="34" charset="0"/>
                <a:sym typeface="Wingdings" panose="05000000000000000000" pitchFamily="2" charset="2"/>
              </a:rPr>
              <a:t> </a:t>
            </a:r>
            <a:r>
              <a:rPr lang="fr-FR" dirty="0">
                <a:solidFill>
                  <a:srgbClr val="00B050"/>
                </a:solidFill>
                <a:latin typeface="Verdana" panose="020B0604030504040204" pitchFamily="34" charset="0"/>
                <a:ea typeface="Verdana" panose="020B0604030504040204" pitchFamily="34" charset="0"/>
                <a:cs typeface="Arial" pitchFamily="34" charset="0"/>
              </a:rPr>
              <a:t>une maitrise de compétence</a:t>
            </a:r>
            <a:r>
              <a:rPr lang="fr-F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elle est productive ; </a:t>
            </a:r>
            <a:r>
              <a:rPr lang="fr-FR" dirty="0">
                <a:solidFill>
                  <a:srgbClr val="FF0000"/>
                </a:solidFill>
                <a:latin typeface="Verdana" panose="020B0604030504040204" pitchFamily="34" charset="0"/>
                <a:ea typeface="Verdana" panose="020B0604030504040204" pitchFamily="34" charset="0"/>
                <a:cs typeface="Arial" pitchFamily="34" charset="0"/>
              </a:rPr>
              <a:t>persistance élevée </a:t>
            </a:r>
            <a:r>
              <a:rPr lang="fr-FR" dirty="0">
                <a:solidFill>
                  <a:srgbClr val="FF0000"/>
                </a:solidFill>
                <a:latin typeface="Verdana" panose="020B0604030504040204" pitchFamily="34" charset="0"/>
                <a:ea typeface="Verdana" panose="020B0604030504040204" pitchFamily="34" charset="0"/>
                <a:cs typeface="Arial" pitchFamily="34" charset="0"/>
                <a:sym typeface="Wingdings" panose="05000000000000000000" pitchFamily="2" charset="2"/>
              </a:rPr>
              <a:t> </a:t>
            </a:r>
            <a:r>
              <a:rPr lang="fr-FR" dirty="0">
                <a:solidFill>
                  <a:srgbClr val="FF0000"/>
                </a:solidFill>
                <a:latin typeface="Verdana" panose="020B0604030504040204" pitchFamily="34" charset="0"/>
                <a:ea typeface="Verdana" panose="020B0604030504040204" pitchFamily="34" charset="0"/>
                <a:cs typeface="Arial" pitchFamily="34" charset="0"/>
              </a:rPr>
              <a:t>une non maitrise, une frustration, elle est improductive </a:t>
            </a:r>
            <a:r>
              <a:rPr lang="fr-FR" dirty="0">
                <a:solidFill>
                  <a:srgbClr val="FF0000"/>
                </a:solidFill>
                <a:latin typeface="Verdana" panose="020B0604030504040204" pitchFamily="34" charset="0"/>
                <a:ea typeface="Verdana" panose="020B0604030504040204" pitchFamily="34" charset="0"/>
                <a:cs typeface="Arial" pitchFamily="34" charset="0"/>
                <a:sym typeface="Wingdings" panose="05000000000000000000" pitchFamily="2" charset="2"/>
              </a:rPr>
              <a:t> Wheel Spinning</a:t>
            </a:r>
            <a:endParaRPr lang="fr-FR" dirty="0">
              <a:solidFill>
                <a:srgbClr val="FF0000"/>
              </a:solidFill>
              <a:latin typeface="Verdana" panose="020B0604030504040204" pitchFamily="34" charset="0"/>
              <a:ea typeface="Verdana" panose="020B0604030504040204" pitchFamily="34" charset="0"/>
              <a:cs typeface="Arial" pitchFamily="34" charset="0"/>
            </a:endParaRPr>
          </a:p>
        </p:txBody>
      </p:sp>
      <p:sp>
        <p:nvSpPr>
          <p:cNvPr id="17" name="ZoneTexte 16">
            <a:extLst>
              <a:ext uri="{FF2B5EF4-FFF2-40B4-BE49-F238E27FC236}">
                <a16:creationId xmlns:a16="http://schemas.microsoft.com/office/drawing/2014/main" id="{4217DAFF-F8E2-4C71-894C-702F1ECA8C0C}"/>
              </a:ext>
            </a:extLst>
          </p:cNvPr>
          <p:cNvSpPr txBox="1"/>
          <p:nvPr/>
        </p:nvSpPr>
        <p:spPr>
          <a:xfrm>
            <a:off x="11406683" y="6303523"/>
            <a:ext cx="1190017" cy="461665"/>
          </a:xfrm>
          <a:prstGeom prst="rect">
            <a:avLst/>
          </a:prstGeom>
          <a:noFill/>
        </p:spPr>
        <p:txBody>
          <a:bodyPr wrap="square" rtlCol="0">
            <a:spAutoFit/>
          </a:bodyPr>
          <a:lstStyle/>
          <a:p>
            <a:r>
              <a:rPr lang="fr-FR" sz="2400" b="1" dirty="0"/>
              <a:t>3</a:t>
            </a:r>
          </a:p>
        </p:txBody>
      </p:sp>
    </p:spTree>
    <p:extLst>
      <p:ext uri="{BB962C8B-B14F-4D97-AF65-F5344CB8AC3E}">
        <p14:creationId xmlns:p14="http://schemas.microsoft.com/office/powerpoint/2010/main" val="9399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ppt_x</p:attrName>
                                        </p:attrNameLst>
                                      </p:cBhvr>
                                      <p:tavLst>
                                        <p:tav tm="0">
                                          <p:val>
                                            <p:strVal val="#ppt_x"/>
                                          </p:val>
                                        </p:tav>
                                        <p:tav tm="100000">
                                          <p:val>
                                            <p:strVal val="#ppt_x"/>
                                          </p:val>
                                        </p:tav>
                                      </p:tavLst>
                                    </p:anim>
                                    <p:anim calcmode="lin" valueType="num">
                                      <p:cBhvr>
                                        <p:cTn id="33" dur="1000" fill="hold"/>
                                        <p:tgtEl>
                                          <p:spTgt spid="3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1000"/>
                                        <p:tgtEl>
                                          <p:spTgt spid="35"/>
                                        </p:tgtEl>
                                      </p:cBhvr>
                                    </p:animEffect>
                                    <p:anim calcmode="lin" valueType="num">
                                      <p:cBhvr>
                                        <p:cTn id="44" dur="1000" fill="hold"/>
                                        <p:tgtEl>
                                          <p:spTgt spid="35"/>
                                        </p:tgtEl>
                                        <p:attrNameLst>
                                          <p:attrName>ppt_x</p:attrName>
                                        </p:attrNameLst>
                                      </p:cBhvr>
                                      <p:tavLst>
                                        <p:tav tm="0">
                                          <p:val>
                                            <p:strVal val="#ppt_x"/>
                                          </p:val>
                                        </p:tav>
                                        <p:tav tm="100000">
                                          <p:val>
                                            <p:strVal val="#ppt_x"/>
                                          </p:val>
                                        </p:tav>
                                      </p:tavLst>
                                    </p:anim>
                                    <p:anim calcmode="lin" valueType="num">
                                      <p:cBhvr>
                                        <p:cTn id="45" dur="1000" fill="hold"/>
                                        <p:tgtEl>
                                          <p:spTgt spid="3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p:bldP spid="33" grpId="0"/>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t>PROBLEMATIQUE</a:t>
            </a:r>
          </a:p>
        </p:txBody>
      </p:sp>
      <p:sp>
        <p:nvSpPr>
          <p:cNvPr id="9" name="Oval 8">
            <a:extLst>
              <a:ext uri="{FF2B5EF4-FFF2-40B4-BE49-F238E27FC236}">
                <a16:creationId xmlns:a16="http://schemas.microsoft.com/office/drawing/2014/main" id="{5DEDC741-B3A1-48E4-BE10-8162BABBA2BD}"/>
              </a:ext>
            </a:extLst>
          </p:cNvPr>
          <p:cNvSpPr/>
          <p:nvPr/>
        </p:nvSpPr>
        <p:spPr>
          <a:xfrm>
            <a:off x="1048813" y="1328030"/>
            <a:ext cx="656456" cy="6564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id="{B5C8F9E3-2FBC-4765-9E4F-C0498081F544}"/>
              </a:ext>
            </a:extLst>
          </p:cNvPr>
          <p:cNvSpPr/>
          <p:nvPr/>
        </p:nvSpPr>
        <p:spPr>
          <a:xfrm>
            <a:off x="1048813" y="2493692"/>
            <a:ext cx="656456" cy="6564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TextBox 13">
            <a:extLst>
              <a:ext uri="{FF2B5EF4-FFF2-40B4-BE49-F238E27FC236}">
                <a16:creationId xmlns:a16="http://schemas.microsoft.com/office/drawing/2014/main" id="{CEB16F7E-9472-4482-A52E-BEEA5047F7A8}"/>
              </a:ext>
            </a:extLst>
          </p:cNvPr>
          <p:cNvSpPr txBox="1"/>
          <p:nvPr/>
        </p:nvSpPr>
        <p:spPr>
          <a:xfrm>
            <a:off x="1804149" y="1361459"/>
            <a:ext cx="9517274" cy="923330"/>
          </a:xfrm>
          <a:prstGeom prst="rect">
            <a:avLst/>
          </a:prstGeom>
          <a:noFill/>
        </p:spPr>
        <p:txBody>
          <a:bodyPr wrap="square" rtlCol="0" anchor="ctr">
            <a:spAutoFit/>
          </a:bodyPr>
          <a:lstStyle/>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Si on souhaite assurer un bon suivi pédagogique des apprenants il faut être en mesure de détecter les situations de Wheel Spinning, aussi précocement que possible !</a:t>
            </a:r>
          </a:p>
        </p:txBody>
      </p:sp>
      <p:sp>
        <p:nvSpPr>
          <p:cNvPr id="33" name="TextBox 13">
            <a:extLst>
              <a:ext uri="{FF2B5EF4-FFF2-40B4-BE49-F238E27FC236}">
                <a16:creationId xmlns:a16="http://schemas.microsoft.com/office/drawing/2014/main" id="{2FB38B05-ADC7-4739-B09C-D961FF977CBA}"/>
              </a:ext>
            </a:extLst>
          </p:cNvPr>
          <p:cNvSpPr txBox="1"/>
          <p:nvPr/>
        </p:nvSpPr>
        <p:spPr>
          <a:xfrm>
            <a:off x="1804151" y="2700287"/>
            <a:ext cx="9517275" cy="369332"/>
          </a:xfrm>
          <a:prstGeom prst="rect">
            <a:avLst/>
          </a:prstGeom>
          <a:noFill/>
        </p:spPr>
        <p:txBody>
          <a:bodyPr wrap="square" rtlCol="0" anchor="ctr">
            <a:spAutoFit/>
          </a:bodyPr>
          <a:lstStyle/>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Comment détecter ?</a:t>
            </a:r>
          </a:p>
        </p:txBody>
      </p:sp>
      <p:sp>
        <p:nvSpPr>
          <p:cNvPr id="13" name="Ellipse 12">
            <a:extLst>
              <a:ext uri="{FF2B5EF4-FFF2-40B4-BE49-F238E27FC236}">
                <a16:creationId xmlns:a16="http://schemas.microsoft.com/office/drawing/2014/main" id="{7DB6F993-A57A-415D-B7F3-075BE3B4ADB6}"/>
              </a:ext>
            </a:extLst>
          </p:cNvPr>
          <p:cNvSpPr/>
          <p:nvPr/>
        </p:nvSpPr>
        <p:spPr>
          <a:xfrm>
            <a:off x="3577701" y="3595455"/>
            <a:ext cx="3009662" cy="286740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highlight>
                  <a:srgbClr val="808000"/>
                </a:highlight>
              </a:rPr>
              <a:t>INFORMATIQUE</a:t>
            </a:r>
          </a:p>
        </p:txBody>
      </p:sp>
      <p:sp>
        <p:nvSpPr>
          <p:cNvPr id="18" name="Ellipse 17">
            <a:extLst>
              <a:ext uri="{FF2B5EF4-FFF2-40B4-BE49-F238E27FC236}">
                <a16:creationId xmlns:a16="http://schemas.microsoft.com/office/drawing/2014/main" id="{D466E403-3C29-4323-92B5-D30F606BD27F}"/>
              </a:ext>
            </a:extLst>
          </p:cNvPr>
          <p:cNvSpPr/>
          <p:nvPr/>
        </p:nvSpPr>
        <p:spPr>
          <a:xfrm>
            <a:off x="4493580" y="2821919"/>
            <a:ext cx="3009662" cy="286740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highlight>
                  <a:srgbClr val="808000"/>
                </a:highlight>
              </a:rPr>
              <a:t>LITERATURE SUR LE WS</a:t>
            </a:r>
            <a:endParaRPr lang="fr-FR" sz="1800" b="1" dirty="0">
              <a:highlight>
                <a:srgbClr val="808000"/>
              </a:highlight>
            </a:endParaRPr>
          </a:p>
        </p:txBody>
      </p:sp>
      <p:sp>
        <p:nvSpPr>
          <p:cNvPr id="19" name="Ellipse 18">
            <a:extLst>
              <a:ext uri="{FF2B5EF4-FFF2-40B4-BE49-F238E27FC236}">
                <a16:creationId xmlns:a16="http://schemas.microsoft.com/office/drawing/2014/main" id="{D1F30F8D-8B0E-4735-A0EC-C45C4BF296A8}"/>
              </a:ext>
            </a:extLst>
          </p:cNvPr>
          <p:cNvSpPr/>
          <p:nvPr/>
        </p:nvSpPr>
        <p:spPr>
          <a:xfrm>
            <a:off x="5358483" y="3921319"/>
            <a:ext cx="3009662" cy="286740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highlight>
                  <a:srgbClr val="808000"/>
                </a:highlight>
              </a:rPr>
              <a:t>STATISTIQUE</a:t>
            </a:r>
          </a:p>
        </p:txBody>
      </p:sp>
      <p:sp>
        <p:nvSpPr>
          <p:cNvPr id="11" name="ZoneTexte 10">
            <a:extLst>
              <a:ext uri="{FF2B5EF4-FFF2-40B4-BE49-F238E27FC236}">
                <a16:creationId xmlns:a16="http://schemas.microsoft.com/office/drawing/2014/main" id="{2EA95042-E69D-48B4-B1EC-5F5E393C740A}"/>
              </a:ext>
            </a:extLst>
          </p:cNvPr>
          <p:cNvSpPr txBox="1"/>
          <p:nvPr/>
        </p:nvSpPr>
        <p:spPr>
          <a:xfrm>
            <a:off x="11406683" y="6303523"/>
            <a:ext cx="1190017" cy="461665"/>
          </a:xfrm>
          <a:prstGeom prst="rect">
            <a:avLst/>
          </a:prstGeom>
          <a:noFill/>
        </p:spPr>
        <p:txBody>
          <a:bodyPr wrap="square" rtlCol="0">
            <a:spAutoFit/>
          </a:bodyPr>
          <a:lstStyle/>
          <a:p>
            <a:r>
              <a:rPr lang="fr-FR" sz="2400" b="1" dirty="0"/>
              <a:t>4</a:t>
            </a:r>
          </a:p>
        </p:txBody>
      </p:sp>
    </p:spTree>
    <p:extLst>
      <p:ext uri="{BB962C8B-B14F-4D97-AF65-F5344CB8AC3E}">
        <p14:creationId xmlns:p14="http://schemas.microsoft.com/office/powerpoint/2010/main" val="67558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P spid="33" grpId="0"/>
      <p:bldP spid="13"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t>MODELISATION</a:t>
            </a:r>
          </a:p>
        </p:txBody>
      </p:sp>
      <p:sp>
        <p:nvSpPr>
          <p:cNvPr id="9" name="Oval 8">
            <a:extLst>
              <a:ext uri="{FF2B5EF4-FFF2-40B4-BE49-F238E27FC236}">
                <a16:creationId xmlns:a16="http://schemas.microsoft.com/office/drawing/2014/main" id="{5DEDC741-B3A1-48E4-BE10-8162BABBA2BD}"/>
              </a:ext>
            </a:extLst>
          </p:cNvPr>
          <p:cNvSpPr/>
          <p:nvPr/>
        </p:nvSpPr>
        <p:spPr>
          <a:xfrm>
            <a:off x="1048813" y="1328030"/>
            <a:ext cx="656456" cy="6564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TextBox 13">
            <a:extLst>
              <a:ext uri="{FF2B5EF4-FFF2-40B4-BE49-F238E27FC236}">
                <a16:creationId xmlns:a16="http://schemas.microsoft.com/office/drawing/2014/main" id="{CEB16F7E-9472-4482-A52E-BEEA5047F7A8}"/>
              </a:ext>
            </a:extLst>
          </p:cNvPr>
          <p:cNvSpPr txBox="1"/>
          <p:nvPr/>
        </p:nvSpPr>
        <p:spPr>
          <a:xfrm>
            <a:off x="1828726" y="1512689"/>
            <a:ext cx="9517274" cy="369332"/>
          </a:xfrm>
          <a:prstGeom prst="rect">
            <a:avLst/>
          </a:prstGeom>
          <a:noFill/>
        </p:spPr>
        <p:txBody>
          <a:bodyPr wrap="square" rtlCol="0" anchor="ctr">
            <a:spAutoFit/>
          </a:bodyPr>
          <a:lstStyle/>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L’art de la prédiction (automatique) !</a:t>
            </a:r>
          </a:p>
        </p:txBody>
      </p:sp>
      <p:sp>
        <p:nvSpPr>
          <p:cNvPr id="3" name="Rectangle : coins arrondis 2">
            <a:extLst>
              <a:ext uri="{FF2B5EF4-FFF2-40B4-BE49-F238E27FC236}">
                <a16:creationId xmlns:a16="http://schemas.microsoft.com/office/drawing/2014/main" id="{DE83EB03-D6F6-41A2-92EC-BDD076A577ED}"/>
              </a:ext>
            </a:extLst>
          </p:cNvPr>
          <p:cNvSpPr/>
          <p:nvPr/>
        </p:nvSpPr>
        <p:spPr>
          <a:xfrm>
            <a:off x="4385570" y="3258107"/>
            <a:ext cx="3107184" cy="1251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highlight>
                  <a:srgbClr val="808000"/>
                </a:highlight>
              </a:rPr>
              <a:t>MODELE DE PREDICTION AUTOMATIQUE</a:t>
            </a:r>
            <a:endParaRPr lang="fr-FR" dirty="0"/>
          </a:p>
        </p:txBody>
      </p:sp>
      <p:cxnSp>
        <p:nvCxnSpPr>
          <p:cNvPr id="5" name="Connecteur droit avec flèche 4">
            <a:extLst>
              <a:ext uri="{FF2B5EF4-FFF2-40B4-BE49-F238E27FC236}">
                <a16:creationId xmlns:a16="http://schemas.microsoft.com/office/drawing/2014/main" id="{9171358A-803C-448C-90D1-58C631477EC7}"/>
              </a:ext>
            </a:extLst>
          </p:cNvPr>
          <p:cNvCxnSpPr/>
          <p:nvPr/>
        </p:nvCxnSpPr>
        <p:spPr>
          <a:xfrm>
            <a:off x="2743201" y="3844033"/>
            <a:ext cx="1544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DC6289A5-AFD7-4264-92C0-C93239DEB879}"/>
              </a:ext>
            </a:extLst>
          </p:cNvPr>
          <p:cNvCxnSpPr>
            <a:cxnSpLocks/>
          </p:cNvCxnSpPr>
          <p:nvPr/>
        </p:nvCxnSpPr>
        <p:spPr>
          <a:xfrm flipV="1">
            <a:off x="7636277" y="2894123"/>
            <a:ext cx="1392314" cy="93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5C3D7D28-40C7-4B84-9319-4B579692A94F}"/>
              </a:ext>
            </a:extLst>
          </p:cNvPr>
          <p:cNvCxnSpPr>
            <a:cxnSpLocks/>
          </p:cNvCxnSpPr>
          <p:nvPr/>
        </p:nvCxnSpPr>
        <p:spPr>
          <a:xfrm>
            <a:off x="7665869" y="3980157"/>
            <a:ext cx="1515122" cy="744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AC300786-598C-43EA-A97F-FE211BCF7E2B}"/>
              </a:ext>
            </a:extLst>
          </p:cNvPr>
          <p:cNvSpPr txBox="1"/>
          <p:nvPr/>
        </p:nvSpPr>
        <p:spPr>
          <a:xfrm>
            <a:off x="8423430" y="2551401"/>
            <a:ext cx="3531092" cy="369332"/>
          </a:xfrm>
          <a:prstGeom prst="rect">
            <a:avLst/>
          </a:prstGeom>
          <a:noFill/>
        </p:spPr>
        <p:txBody>
          <a:bodyPr wrap="square">
            <a:spAutoFit/>
          </a:bodyPr>
          <a:lstStyle/>
          <a:p>
            <a:pPr algn="ctr"/>
            <a:r>
              <a:rPr lang="fr-FR" sz="1800" b="1" dirty="0">
                <a:highlight>
                  <a:srgbClr val="00FF00"/>
                </a:highlight>
              </a:rPr>
              <a:t>WHEEL SPINNING</a:t>
            </a:r>
            <a:endParaRPr lang="fr-FR" dirty="0">
              <a:highlight>
                <a:srgbClr val="00FF00"/>
              </a:highlight>
            </a:endParaRPr>
          </a:p>
        </p:txBody>
      </p:sp>
      <p:sp>
        <p:nvSpPr>
          <p:cNvPr id="21" name="ZoneTexte 20">
            <a:extLst>
              <a:ext uri="{FF2B5EF4-FFF2-40B4-BE49-F238E27FC236}">
                <a16:creationId xmlns:a16="http://schemas.microsoft.com/office/drawing/2014/main" id="{AED4F9CB-D781-44A6-B77F-992913FA5F29}"/>
              </a:ext>
            </a:extLst>
          </p:cNvPr>
          <p:cNvSpPr txBox="1"/>
          <p:nvPr/>
        </p:nvSpPr>
        <p:spPr>
          <a:xfrm>
            <a:off x="8815523" y="4548659"/>
            <a:ext cx="1435963" cy="369332"/>
          </a:xfrm>
          <a:prstGeom prst="rect">
            <a:avLst/>
          </a:prstGeom>
          <a:noFill/>
        </p:spPr>
        <p:txBody>
          <a:bodyPr wrap="square">
            <a:spAutoFit/>
          </a:bodyPr>
          <a:lstStyle/>
          <a:p>
            <a:pPr algn="ctr"/>
            <a:r>
              <a:rPr lang="fr-FR" sz="1800" b="1" dirty="0">
                <a:highlight>
                  <a:srgbClr val="FF0000"/>
                </a:highlight>
              </a:rPr>
              <a:t>NON</a:t>
            </a:r>
            <a:endParaRPr lang="fr-FR" dirty="0">
              <a:highlight>
                <a:srgbClr val="FF0000"/>
              </a:highlight>
            </a:endParaRPr>
          </a:p>
        </p:txBody>
      </p:sp>
      <p:sp>
        <p:nvSpPr>
          <p:cNvPr id="22" name="ZoneTexte 21">
            <a:extLst>
              <a:ext uri="{FF2B5EF4-FFF2-40B4-BE49-F238E27FC236}">
                <a16:creationId xmlns:a16="http://schemas.microsoft.com/office/drawing/2014/main" id="{FDC6FD75-213D-4FC5-B51A-64E0835D2C22}"/>
              </a:ext>
            </a:extLst>
          </p:cNvPr>
          <p:cNvSpPr txBox="1"/>
          <p:nvPr/>
        </p:nvSpPr>
        <p:spPr>
          <a:xfrm>
            <a:off x="207891" y="3520867"/>
            <a:ext cx="3107184" cy="646331"/>
          </a:xfrm>
          <a:prstGeom prst="rect">
            <a:avLst/>
          </a:prstGeom>
          <a:noFill/>
        </p:spPr>
        <p:txBody>
          <a:bodyPr wrap="square">
            <a:spAutoFit/>
          </a:bodyPr>
          <a:lstStyle/>
          <a:p>
            <a:pPr algn="ctr"/>
            <a:r>
              <a:rPr lang="fr-FR" b="1" dirty="0">
                <a:highlight>
                  <a:srgbClr val="FFFF00"/>
                </a:highlight>
              </a:rPr>
              <a:t>ACTIONS DES APPRENANTS</a:t>
            </a:r>
            <a:endParaRPr lang="fr-FR" dirty="0">
              <a:highlight>
                <a:srgbClr val="FFFF00"/>
              </a:highlight>
            </a:endParaRPr>
          </a:p>
        </p:txBody>
      </p:sp>
      <p:cxnSp>
        <p:nvCxnSpPr>
          <p:cNvPr id="23" name="Connecteur droit avec flèche 22">
            <a:extLst>
              <a:ext uri="{FF2B5EF4-FFF2-40B4-BE49-F238E27FC236}">
                <a16:creationId xmlns:a16="http://schemas.microsoft.com/office/drawing/2014/main" id="{9164CB80-143F-4CF2-86C5-61960D21ED8B}"/>
              </a:ext>
            </a:extLst>
          </p:cNvPr>
          <p:cNvCxnSpPr>
            <a:cxnSpLocks/>
          </p:cNvCxnSpPr>
          <p:nvPr/>
        </p:nvCxnSpPr>
        <p:spPr>
          <a:xfrm>
            <a:off x="1705269" y="4352302"/>
            <a:ext cx="0" cy="841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A0AC5544-78E5-462C-B9CE-B0FD8BD0BFDF}"/>
                  </a:ext>
                </a:extLst>
              </p:cNvPr>
              <p:cNvSpPr txBox="1"/>
              <p:nvPr/>
            </p:nvSpPr>
            <p:spPr>
              <a:xfrm>
                <a:off x="151677" y="5194199"/>
                <a:ext cx="31071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𝑋</m:t>
                      </m:r>
                      <m:r>
                        <a:rPr lang="fr-FR" b="0" i="1" smtClean="0">
                          <a:latin typeface="Cambria Math" panose="02040503050406030204" pitchFamily="18" charset="0"/>
                        </a:rPr>
                        <m:t>∈</m:t>
                      </m:r>
                      <m:r>
                        <a:rPr lang="fr-FR" b="0" i="1" smtClean="0">
                          <a:latin typeface="Cambria Math" panose="02040503050406030204" pitchFamily="18" charset="0"/>
                        </a:rPr>
                        <m:t>𝒳</m:t>
                      </m:r>
                    </m:oMath>
                  </m:oMathPara>
                </a14:m>
                <a:endParaRPr lang="fr-FR" dirty="0"/>
              </a:p>
            </p:txBody>
          </p:sp>
        </mc:Choice>
        <mc:Fallback xmlns="">
          <p:sp>
            <p:nvSpPr>
              <p:cNvPr id="12" name="ZoneTexte 11">
                <a:extLst>
                  <a:ext uri="{FF2B5EF4-FFF2-40B4-BE49-F238E27FC236}">
                    <a16:creationId xmlns:a16="http://schemas.microsoft.com/office/drawing/2014/main" id="{A0AC5544-78E5-462C-B9CE-B0FD8BD0BFDF}"/>
                  </a:ext>
                </a:extLst>
              </p:cNvPr>
              <p:cNvSpPr txBox="1">
                <a:spLocks noRot="1" noChangeAspect="1" noMove="1" noResize="1" noEditPoints="1" noAdjustHandles="1" noChangeArrowheads="1" noChangeShapeType="1" noTextEdit="1"/>
              </p:cNvSpPr>
              <p:nvPr/>
            </p:nvSpPr>
            <p:spPr>
              <a:xfrm>
                <a:off x="151677" y="5194199"/>
                <a:ext cx="3107184" cy="369332"/>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ZoneTexte 24">
                <a:extLst>
                  <a:ext uri="{FF2B5EF4-FFF2-40B4-BE49-F238E27FC236}">
                    <a16:creationId xmlns:a16="http://schemas.microsoft.com/office/drawing/2014/main" id="{50AB7F66-8864-41C0-87E7-EFF1D32117D8}"/>
                  </a:ext>
                </a:extLst>
              </p:cNvPr>
              <p:cNvSpPr txBox="1"/>
              <p:nvPr/>
            </p:nvSpPr>
            <p:spPr>
              <a:xfrm>
                <a:off x="4287915" y="6058913"/>
                <a:ext cx="310718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𝑓</m:t>
                      </m:r>
                      <m:r>
                        <a:rPr lang="fr-FR" b="0" i="1" smtClean="0">
                          <a:latin typeface="Cambria Math" panose="02040503050406030204" pitchFamily="18" charset="0"/>
                        </a:rPr>
                        <m:t> :</m:t>
                      </m:r>
                      <m:r>
                        <a:rPr lang="fr-FR" b="0" i="1" smtClean="0">
                          <a:latin typeface="Cambria Math" panose="02040503050406030204" pitchFamily="18" charset="0"/>
                        </a:rPr>
                        <m:t>𝒳</m:t>
                      </m:r>
                      <m:r>
                        <a:rPr lang="fr-FR" b="0" i="1" smtClean="0">
                          <a:latin typeface="Cambria Math" panose="02040503050406030204" pitchFamily="18" charset="0"/>
                        </a:rPr>
                        <m:t>→</m:t>
                      </m:r>
                      <m:r>
                        <a:rPr lang="fr-FR" b="0" i="1" smtClean="0">
                          <a:latin typeface="Cambria Math" panose="02040503050406030204" pitchFamily="18" charset="0"/>
                        </a:rPr>
                        <m:t>𝒴</m:t>
                      </m:r>
                    </m:oMath>
                  </m:oMathPara>
                </a14:m>
                <a:endParaRPr lang="fr-FR" b="0" dirty="0"/>
              </a:p>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𝑓</m:t>
                      </m:r>
                      <m:d>
                        <m:dPr>
                          <m:ctrlPr>
                            <a:rPr lang="fr-FR" b="0" i="1" smtClean="0">
                              <a:latin typeface="Cambria Math" panose="02040503050406030204" pitchFamily="18" charset="0"/>
                            </a:rPr>
                          </m:ctrlPr>
                        </m:dPr>
                        <m:e>
                          <m:r>
                            <a:rPr lang="fr-FR" b="0" i="1" smtClean="0">
                              <a:latin typeface="Cambria Math" panose="02040503050406030204" pitchFamily="18" charset="0"/>
                            </a:rPr>
                            <m:t>𝑋</m:t>
                          </m:r>
                        </m:e>
                      </m:d>
                      <m:r>
                        <a:rPr lang="fr-FR" b="0" i="1" smtClean="0">
                          <a:latin typeface="Cambria Math" panose="02040503050406030204" pitchFamily="18" charset="0"/>
                        </a:rPr>
                        <m:t>=</m:t>
                      </m:r>
                      <m:r>
                        <a:rPr lang="fr-FR" b="0" i="1" smtClean="0">
                          <a:latin typeface="Cambria Math" panose="02040503050406030204" pitchFamily="18" charset="0"/>
                        </a:rPr>
                        <m:t>𝑌</m:t>
                      </m:r>
                    </m:oMath>
                  </m:oMathPara>
                </a14:m>
                <a:endParaRPr lang="fr-FR" dirty="0"/>
              </a:p>
            </p:txBody>
          </p:sp>
        </mc:Choice>
        <mc:Fallback xmlns="">
          <p:sp>
            <p:nvSpPr>
              <p:cNvPr id="25" name="ZoneTexte 24">
                <a:extLst>
                  <a:ext uri="{FF2B5EF4-FFF2-40B4-BE49-F238E27FC236}">
                    <a16:creationId xmlns:a16="http://schemas.microsoft.com/office/drawing/2014/main" id="{50AB7F66-8864-41C0-87E7-EFF1D32117D8}"/>
                  </a:ext>
                </a:extLst>
              </p:cNvPr>
              <p:cNvSpPr txBox="1">
                <a:spLocks noRot="1" noChangeAspect="1" noMove="1" noResize="1" noEditPoints="1" noAdjustHandles="1" noChangeArrowheads="1" noChangeShapeType="1" noTextEdit="1"/>
              </p:cNvSpPr>
              <p:nvPr/>
            </p:nvSpPr>
            <p:spPr>
              <a:xfrm>
                <a:off x="4287915" y="6058913"/>
                <a:ext cx="3107184" cy="646331"/>
              </a:xfrm>
              <a:prstGeom prst="rect">
                <a:avLst/>
              </a:prstGeom>
              <a:blipFill>
                <a:blip r:embed="rId3"/>
                <a:stretch>
                  <a:fillRect b="-7547"/>
                </a:stretch>
              </a:blipFill>
            </p:spPr>
            <p:txBody>
              <a:bodyPr/>
              <a:lstStyle/>
              <a:p>
                <a:r>
                  <a:rPr lang="fr-FR">
                    <a:noFill/>
                  </a:rPr>
                  <a:t> </a:t>
                </a:r>
              </a:p>
            </p:txBody>
          </p:sp>
        </mc:Fallback>
      </mc:AlternateContent>
      <p:cxnSp>
        <p:nvCxnSpPr>
          <p:cNvPr id="26" name="Connecteur droit avec flèche 25">
            <a:extLst>
              <a:ext uri="{FF2B5EF4-FFF2-40B4-BE49-F238E27FC236}">
                <a16:creationId xmlns:a16="http://schemas.microsoft.com/office/drawing/2014/main" id="{930F72D7-A630-4F7E-A486-CD8D13B1F8AA}"/>
              </a:ext>
            </a:extLst>
          </p:cNvPr>
          <p:cNvCxnSpPr>
            <a:cxnSpLocks/>
          </p:cNvCxnSpPr>
          <p:nvPr/>
        </p:nvCxnSpPr>
        <p:spPr>
          <a:xfrm>
            <a:off x="5939162" y="4721634"/>
            <a:ext cx="0" cy="1244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19C99DDE-ED94-4BC7-915D-AEC95352397A}"/>
              </a:ext>
            </a:extLst>
          </p:cNvPr>
          <p:cNvCxnSpPr>
            <a:cxnSpLocks/>
          </p:cNvCxnSpPr>
          <p:nvPr/>
        </p:nvCxnSpPr>
        <p:spPr>
          <a:xfrm>
            <a:off x="9792408" y="5365436"/>
            <a:ext cx="0" cy="841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ZoneTexte 28">
                <a:extLst>
                  <a:ext uri="{FF2B5EF4-FFF2-40B4-BE49-F238E27FC236}">
                    <a16:creationId xmlns:a16="http://schemas.microsoft.com/office/drawing/2014/main" id="{D4757608-21BE-4484-AF55-06353C230531}"/>
                  </a:ext>
                </a:extLst>
              </p:cNvPr>
              <p:cNvSpPr txBox="1"/>
              <p:nvPr/>
            </p:nvSpPr>
            <p:spPr>
              <a:xfrm>
                <a:off x="8238816" y="6207333"/>
                <a:ext cx="31071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𝑌</m:t>
                      </m:r>
                      <m:r>
                        <a:rPr lang="fr-FR" b="0" i="1" smtClean="0">
                          <a:latin typeface="Cambria Math" panose="02040503050406030204" pitchFamily="18" charset="0"/>
                        </a:rPr>
                        <m:t>∈</m:t>
                      </m:r>
                      <m:r>
                        <a:rPr lang="fr-FR" b="0" i="1" smtClean="0">
                          <a:latin typeface="Cambria Math" panose="02040503050406030204" pitchFamily="18" charset="0"/>
                        </a:rPr>
                        <m:t>𝒴</m:t>
                      </m:r>
                      <m:r>
                        <a:rPr lang="fr-FR" b="0" i="1" smtClean="0">
                          <a:latin typeface="Cambria Math" panose="02040503050406030204" pitchFamily="18" charset="0"/>
                        </a:rPr>
                        <m:t>={0,1}</m:t>
                      </m:r>
                    </m:oMath>
                  </m:oMathPara>
                </a14:m>
                <a:endParaRPr lang="fr-FR" dirty="0"/>
              </a:p>
            </p:txBody>
          </p:sp>
        </mc:Choice>
        <mc:Fallback xmlns="">
          <p:sp>
            <p:nvSpPr>
              <p:cNvPr id="29" name="ZoneTexte 28">
                <a:extLst>
                  <a:ext uri="{FF2B5EF4-FFF2-40B4-BE49-F238E27FC236}">
                    <a16:creationId xmlns:a16="http://schemas.microsoft.com/office/drawing/2014/main" id="{D4757608-21BE-4484-AF55-06353C230531}"/>
                  </a:ext>
                </a:extLst>
              </p:cNvPr>
              <p:cNvSpPr txBox="1">
                <a:spLocks noRot="1" noChangeAspect="1" noMove="1" noResize="1" noEditPoints="1" noAdjustHandles="1" noChangeArrowheads="1" noChangeShapeType="1" noTextEdit="1"/>
              </p:cNvSpPr>
              <p:nvPr/>
            </p:nvSpPr>
            <p:spPr>
              <a:xfrm>
                <a:off x="8238816" y="6207333"/>
                <a:ext cx="3107184" cy="369332"/>
              </a:xfrm>
              <a:prstGeom prst="rect">
                <a:avLst/>
              </a:prstGeom>
              <a:blipFill>
                <a:blip r:embed="rId4"/>
                <a:stretch>
                  <a:fillRect b="-16393"/>
                </a:stretch>
              </a:blipFill>
            </p:spPr>
            <p:txBody>
              <a:bodyPr/>
              <a:lstStyle/>
              <a:p>
                <a:r>
                  <a:rPr lang="fr-FR">
                    <a:noFill/>
                  </a:rPr>
                  <a:t> </a:t>
                </a:r>
              </a:p>
            </p:txBody>
          </p:sp>
        </mc:Fallback>
      </mc:AlternateContent>
      <p:sp>
        <p:nvSpPr>
          <p:cNvPr id="18" name="ZoneTexte 17">
            <a:extLst>
              <a:ext uri="{FF2B5EF4-FFF2-40B4-BE49-F238E27FC236}">
                <a16:creationId xmlns:a16="http://schemas.microsoft.com/office/drawing/2014/main" id="{E7A0B64D-277B-46C6-ACA9-BE3E4277DC07}"/>
              </a:ext>
            </a:extLst>
          </p:cNvPr>
          <p:cNvSpPr txBox="1"/>
          <p:nvPr/>
        </p:nvSpPr>
        <p:spPr>
          <a:xfrm>
            <a:off x="11406683" y="6303523"/>
            <a:ext cx="1190017" cy="461665"/>
          </a:xfrm>
          <a:prstGeom prst="rect">
            <a:avLst/>
          </a:prstGeom>
          <a:noFill/>
        </p:spPr>
        <p:txBody>
          <a:bodyPr wrap="square" rtlCol="0">
            <a:spAutoFit/>
          </a:bodyPr>
          <a:lstStyle/>
          <a:p>
            <a:r>
              <a:rPr lang="fr-FR" sz="2400" b="1" dirty="0"/>
              <a:t>5</a:t>
            </a:r>
          </a:p>
        </p:txBody>
      </p:sp>
    </p:spTree>
    <p:extLst>
      <p:ext uri="{BB962C8B-B14F-4D97-AF65-F5344CB8AC3E}">
        <p14:creationId xmlns:p14="http://schemas.microsoft.com/office/powerpoint/2010/main" val="323375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arn(inVertical)">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P spid="3" grpId="0" animBg="1"/>
      <p:bldP spid="20" grpId="0"/>
      <p:bldP spid="21" grpId="0"/>
      <p:bldP spid="22" grpId="0"/>
      <p:bldP spid="12" grpId="0"/>
      <p:bldP spid="25"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800" b="1" dirty="0"/>
              <a:t>NOTION DE WHEEL-SPINNING (1/2)</a:t>
            </a:r>
          </a:p>
        </p:txBody>
      </p:sp>
      <p:grpSp>
        <p:nvGrpSpPr>
          <p:cNvPr id="3" name="Graphic 27">
            <a:extLst>
              <a:ext uri="{FF2B5EF4-FFF2-40B4-BE49-F238E27FC236}">
                <a16:creationId xmlns:a16="http://schemas.microsoft.com/office/drawing/2014/main" id="{119FA479-DC2F-4D4C-989B-D308D00E992E}"/>
              </a:ext>
            </a:extLst>
          </p:cNvPr>
          <p:cNvGrpSpPr/>
          <p:nvPr/>
        </p:nvGrpSpPr>
        <p:grpSpPr>
          <a:xfrm>
            <a:off x="9325340" y="3633792"/>
            <a:ext cx="2848904" cy="3224208"/>
            <a:chOff x="3033791" y="66648"/>
            <a:chExt cx="6126139" cy="6725057"/>
          </a:xfrm>
          <a:solidFill>
            <a:schemeClr val="accent2"/>
          </a:solidFill>
        </p:grpSpPr>
        <p:sp>
          <p:nvSpPr>
            <p:cNvPr id="4" name="Freeform: Shape 3">
              <a:extLst>
                <a:ext uri="{FF2B5EF4-FFF2-40B4-BE49-F238E27FC236}">
                  <a16:creationId xmlns:a16="http://schemas.microsoft.com/office/drawing/2014/main" id="{63834E26-E635-4E80-8756-99EE9082C698}"/>
                </a:ext>
              </a:extLst>
            </p:cNvPr>
            <p:cNvSpPr/>
            <p:nvPr/>
          </p:nvSpPr>
          <p:spPr>
            <a:xfrm>
              <a:off x="3033791" y="66648"/>
              <a:ext cx="6126139" cy="6725057"/>
            </a:xfrm>
            <a:custGeom>
              <a:avLst/>
              <a:gdLst>
                <a:gd name="connsiteX0" fmla="*/ 2177431 w 6126139"/>
                <a:gd name="connsiteY0" fmla="*/ 6725058 h 6725057"/>
                <a:gd name="connsiteX1" fmla="*/ 2176098 w 6126139"/>
                <a:gd name="connsiteY1" fmla="*/ 6722867 h 6725057"/>
                <a:gd name="connsiteX2" fmla="*/ 2142665 w 6126139"/>
                <a:gd name="connsiteY2" fmla="*/ 6671527 h 6725057"/>
                <a:gd name="connsiteX3" fmla="*/ 1859677 w 6126139"/>
                <a:gd name="connsiteY3" fmla="*/ 5963820 h 6725057"/>
                <a:gd name="connsiteX4" fmla="*/ 1209310 w 6126139"/>
                <a:gd name="connsiteY4" fmla="*/ 5928196 h 6725057"/>
                <a:gd name="connsiteX5" fmla="*/ 495602 w 6126139"/>
                <a:gd name="connsiteY5" fmla="*/ 5616729 h 6725057"/>
                <a:gd name="connsiteX6" fmla="*/ 552752 w 6126139"/>
                <a:gd name="connsiteY6" fmla="*/ 5027703 h 6725057"/>
                <a:gd name="connsiteX7" fmla="*/ 569325 w 6126139"/>
                <a:gd name="connsiteY7" fmla="*/ 4913689 h 6725057"/>
                <a:gd name="connsiteX8" fmla="*/ 465979 w 6126139"/>
                <a:gd name="connsiteY8" fmla="*/ 4759193 h 6725057"/>
                <a:gd name="connsiteX9" fmla="*/ 399495 w 6126139"/>
                <a:gd name="connsiteY9" fmla="*/ 4591458 h 6725057"/>
                <a:gd name="connsiteX10" fmla="*/ 511032 w 6126139"/>
                <a:gd name="connsiteY10" fmla="*/ 4438582 h 6725057"/>
                <a:gd name="connsiteX11" fmla="*/ 363490 w 6126139"/>
                <a:gd name="connsiteY11" fmla="*/ 4273513 h 6725057"/>
                <a:gd name="connsiteX12" fmla="*/ 454549 w 6126139"/>
                <a:gd name="connsiteY12" fmla="*/ 4036341 h 6725057"/>
                <a:gd name="connsiteX13" fmla="*/ 477695 w 6126139"/>
                <a:gd name="connsiteY13" fmla="*/ 3793644 h 6725057"/>
                <a:gd name="connsiteX14" fmla="*/ 386541 w 6126139"/>
                <a:gd name="connsiteY14" fmla="*/ 3771451 h 6725057"/>
                <a:gd name="connsiteX15" fmla="*/ 96314 w 6126139"/>
                <a:gd name="connsiteY15" fmla="*/ 3645911 h 6725057"/>
                <a:gd name="connsiteX16" fmla="*/ 8112 w 6126139"/>
                <a:gd name="connsiteY16" fmla="*/ 3529611 h 6725057"/>
                <a:gd name="connsiteX17" fmla="*/ 57642 w 6126139"/>
                <a:gd name="connsiteY17" fmla="*/ 3296534 h 6725057"/>
                <a:gd name="connsiteX18" fmla="*/ 512842 w 6126139"/>
                <a:gd name="connsiteY18" fmla="*/ 2672551 h 6725057"/>
                <a:gd name="connsiteX19" fmla="*/ 829739 w 6126139"/>
                <a:gd name="connsiteY19" fmla="*/ 2257547 h 6725057"/>
                <a:gd name="connsiteX20" fmla="*/ 834120 w 6126139"/>
                <a:gd name="connsiteY20" fmla="*/ 2216971 h 6725057"/>
                <a:gd name="connsiteX21" fmla="*/ 1065387 w 6126139"/>
                <a:gd name="connsiteY21" fmla="*/ 1136550 h 6725057"/>
                <a:gd name="connsiteX22" fmla="*/ 1956165 w 6126139"/>
                <a:gd name="connsiteY22" fmla="*/ 298350 h 6725057"/>
                <a:gd name="connsiteX23" fmla="*/ 3503978 w 6126139"/>
                <a:gd name="connsiteY23" fmla="*/ 7551 h 6725057"/>
                <a:gd name="connsiteX24" fmla="*/ 5464032 w 6126139"/>
                <a:gd name="connsiteY24" fmla="*/ 777743 h 6725057"/>
                <a:gd name="connsiteX25" fmla="*/ 5967238 w 6126139"/>
                <a:gd name="connsiteY25" fmla="*/ 3418740 h 6725057"/>
                <a:gd name="connsiteX26" fmla="*/ 5624720 w 6126139"/>
                <a:gd name="connsiteY26" fmla="*/ 4085204 h 6725057"/>
                <a:gd name="connsiteX27" fmla="*/ 5268580 w 6126139"/>
                <a:gd name="connsiteY27" fmla="*/ 4724237 h 6725057"/>
                <a:gd name="connsiteX28" fmla="*/ 5352780 w 6126139"/>
                <a:gd name="connsiteY28" fmla="*/ 6013731 h 6725057"/>
                <a:gd name="connsiteX29" fmla="*/ 5400882 w 6126139"/>
                <a:gd name="connsiteY29" fmla="*/ 6292813 h 6725057"/>
                <a:gd name="connsiteX30" fmla="*/ 5303060 w 6126139"/>
                <a:gd name="connsiteY30" fmla="*/ 6518175 h 6725057"/>
                <a:gd name="connsiteX31" fmla="*/ 5056458 w 6126139"/>
                <a:gd name="connsiteY31" fmla="*/ 6629141 h 6725057"/>
                <a:gd name="connsiteX32" fmla="*/ 4201780 w 6126139"/>
                <a:gd name="connsiteY32" fmla="*/ 6537606 h 6725057"/>
                <a:gd name="connsiteX33" fmla="*/ 3504168 w 6126139"/>
                <a:gd name="connsiteY33" fmla="*/ 6062023 h 6725057"/>
                <a:gd name="connsiteX34" fmla="*/ 3196035 w 6126139"/>
                <a:gd name="connsiteY34" fmla="*/ 5247444 h 6725057"/>
                <a:gd name="connsiteX35" fmla="*/ 3196225 w 6126139"/>
                <a:gd name="connsiteY35" fmla="*/ 4708520 h 6725057"/>
                <a:gd name="connsiteX36" fmla="*/ 3280902 w 6126139"/>
                <a:gd name="connsiteY36" fmla="*/ 4708425 h 6725057"/>
                <a:gd name="connsiteX37" fmla="*/ 3265377 w 6126139"/>
                <a:gd name="connsiteY37" fmla="*/ 5088187 h 6725057"/>
                <a:gd name="connsiteX38" fmla="*/ 3635709 w 6126139"/>
                <a:gd name="connsiteY38" fmla="*/ 6097170 h 6725057"/>
                <a:gd name="connsiteX39" fmla="*/ 4317127 w 6126139"/>
                <a:gd name="connsiteY39" fmla="*/ 6482932 h 6725057"/>
                <a:gd name="connsiteX40" fmla="*/ 5247244 w 6126139"/>
                <a:gd name="connsiteY40" fmla="*/ 6454548 h 6725057"/>
                <a:gd name="connsiteX41" fmla="*/ 5312490 w 6126139"/>
                <a:gd name="connsiteY41" fmla="*/ 6278716 h 6725057"/>
                <a:gd name="connsiteX42" fmla="*/ 5179711 w 6126139"/>
                <a:gd name="connsiteY42" fmla="*/ 5377652 h 6725057"/>
                <a:gd name="connsiteX43" fmla="*/ 5250101 w 6126139"/>
                <a:gd name="connsiteY43" fmla="*/ 4534308 h 6725057"/>
                <a:gd name="connsiteX44" fmla="*/ 5631673 w 6126139"/>
                <a:gd name="connsiteY44" fmla="*/ 3916230 h 6725057"/>
                <a:gd name="connsiteX45" fmla="*/ 5932853 w 6126139"/>
                <a:gd name="connsiteY45" fmla="*/ 3243670 h 6725057"/>
                <a:gd name="connsiteX46" fmla="*/ 5303917 w 6126139"/>
                <a:gd name="connsiteY46" fmla="*/ 746691 h 6725057"/>
                <a:gd name="connsiteX47" fmla="*/ 3209084 w 6126139"/>
                <a:gd name="connsiteY47" fmla="*/ 85466 h 6725057"/>
                <a:gd name="connsiteX48" fmla="*/ 1982169 w 6126139"/>
                <a:gd name="connsiteY48" fmla="*/ 383789 h 6725057"/>
                <a:gd name="connsiteX49" fmla="*/ 1173210 w 6126139"/>
                <a:gd name="connsiteY49" fmla="*/ 1118262 h 6725057"/>
                <a:gd name="connsiteX50" fmla="*/ 890889 w 6126139"/>
                <a:gd name="connsiteY50" fmla="*/ 2059332 h 6725057"/>
                <a:gd name="connsiteX51" fmla="*/ 909844 w 6126139"/>
                <a:gd name="connsiteY51" fmla="*/ 2294695 h 6725057"/>
                <a:gd name="connsiteX52" fmla="*/ 849456 w 6126139"/>
                <a:gd name="connsiteY52" fmla="*/ 2389087 h 6725057"/>
                <a:gd name="connsiteX53" fmla="*/ 412925 w 6126139"/>
                <a:gd name="connsiteY53" fmla="*/ 2916296 h 6725057"/>
                <a:gd name="connsiteX54" fmla="*/ 90599 w 6126139"/>
                <a:gd name="connsiteY54" fmla="*/ 3448172 h 6725057"/>
                <a:gd name="connsiteX55" fmla="*/ 93933 w 6126139"/>
                <a:gd name="connsiteY55" fmla="*/ 3512847 h 6725057"/>
                <a:gd name="connsiteX56" fmla="*/ 147558 w 6126139"/>
                <a:gd name="connsiteY56" fmla="*/ 3579331 h 6725057"/>
                <a:gd name="connsiteX57" fmla="*/ 327962 w 6126139"/>
                <a:gd name="connsiteY57" fmla="*/ 3670867 h 6725057"/>
                <a:gd name="connsiteX58" fmla="*/ 576183 w 6126139"/>
                <a:gd name="connsiteY58" fmla="*/ 3769546 h 6725057"/>
                <a:gd name="connsiteX59" fmla="*/ 496554 w 6126139"/>
                <a:gd name="connsiteY59" fmla="*/ 4125019 h 6725057"/>
                <a:gd name="connsiteX60" fmla="*/ 446453 w 6126139"/>
                <a:gd name="connsiteY60" fmla="*/ 4265512 h 6725057"/>
                <a:gd name="connsiteX61" fmla="*/ 599139 w 6126139"/>
                <a:gd name="connsiteY61" fmla="*/ 4450107 h 6725057"/>
                <a:gd name="connsiteX62" fmla="*/ 486267 w 6126139"/>
                <a:gd name="connsiteY62" fmla="*/ 4641655 h 6725057"/>
                <a:gd name="connsiteX63" fmla="*/ 546370 w 6126139"/>
                <a:gd name="connsiteY63" fmla="*/ 4717855 h 6725057"/>
                <a:gd name="connsiteX64" fmla="*/ 546942 w 6126139"/>
                <a:gd name="connsiteY64" fmla="*/ 5328217 h 6725057"/>
                <a:gd name="connsiteX65" fmla="*/ 541608 w 6126139"/>
                <a:gd name="connsiteY65" fmla="*/ 5507382 h 6725057"/>
                <a:gd name="connsiteX66" fmla="*/ 939181 w 6126139"/>
                <a:gd name="connsiteY66" fmla="*/ 5820945 h 6725057"/>
                <a:gd name="connsiteX67" fmla="*/ 1403334 w 6126139"/>
                <a:gd name="connsiteY67" fmla="*/ 5838185 h 6725057"/>
                <a:gd name="connsiteX68" fmla="*/ 1929591 w 6126139"/>
                <a:gd name="connsiteY68" fmla="*/ 5900384 h 6725057"/>
                <a:gd name="connsiteX69" fmla="*/ 2225247 w 6126139"/>
                <a:gd name="connsiteY69" fmla="*/ 6706579 h 6725057"/>
                <a:gd name="connsiteX70" fmla="*/ 2224866 w 6126139"/>
                <a:gd name="connsiteY70" fmla="*/ 6724963 h 6725057"/>
                <a:gd name="connsiteX71" fmla="*/ 2177431 w 6126139"/>
                <a:gd name="connsiteY71" fmla="*/ 6725058 h 67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126139" h="6725057">
                  <a:moveTo>
                    <a:pt x="2177431" y="6725058"/>
                  </a:moveTo>
                  <a:cubicBezTo>
                    <a:pt x="2176955" y="6724296"/>
                    <a:pt x="2176669" y="6723058"/>
                    <a:pt x="2176098" y="6722867"/>
                  </a:cubicBezTo>
                  <a:cubicBezTo>
                    <a:pt x="2139141" y="6711152"/>
                    <a:pt x="2139903" y="6711247"/>
                    <a:pt x="2142665" y="6671527"/>
                  </a:cubicBezTo>
                  <a:cubicBezTo>
                    <a:pt x="2158572" y="6437593"/>
                    <a:pt x="2095230" y="6076786"/>
                    <a:pt x="1859677" y="5963820"/>
                  </a:cubicBezTo>
                  <a:cubicBezTo>
                    <a:pt x="1660414" y="5868284"/>
                    <a:pt x="1420479" y="5926863"/>
                    <a:pt x="1209310" y="5928196"/>
                  </a:cubicBezTo>
                  <a:cubicBezTo>
                    <a:pt x="933942" y="5929911"/>
                    <a:pt x="646668" y="5869808"/>
                    <a:pt x="495602" y="5616729"/>
                  </a:cubicBezTo>
                  <a:cubicBezTo>
                    <a:pt x="385017" y="5431563"/>
                    <a:pt x="497507" y="5212679"/>
                    <a:pt x="552752" y="5027703"/>
                  </a:cubicBezTo>
                  <a:cubicBezTo>
                    <a:pt x="563801" y="4990555"/>
                    <a:pt x="575040" y="4951979"/>
                    <a:pt x="569325" y="4913689"/>
                  </a:cubicBezTo>
                  <a:cubicBezTo>
                    <a:pt x="559991" y="4851300"/>
                    <a:pt x="509223" y="4805104"/>
                    <a:pt x="465979" y="4759193"/>
                  </a:cubicBezTo>
                  <a:cubicBezTo>
                    <a:pt x="422736" y="4713283"/>
                    <a:pt x="382159" y="4652037"/>
                    <a:pt x="399495" y="4591458"/>
                  </a:cubicBezTo>
                  <a:cubicBezTo>
                    <a:pt x="417021" y="4530212"/>
                    <a:pt x="486458" y="4497256"/>
                    <a:pt x="511032" y="4438582"/>
                  </a:cubicBezTo>
                  <a:cubicBezTo>
                    <a:pt x="436737" y="4416103"/>
                    <a:pt x="377587" y="4349809"/>
                    <a:pt x="363490" y="4273513"/>
                  </a:cubicBezTo>
                  <a:cubicBezTo>
                    <a:pt x="344916" y="4172358"/>
                    <a:pt x="408924" y="4114922"/>
                    <a:pt x="454549" y="4036341"/>
                  </a:cubicBezTo>
                  <a:cubicBezTo>
                    <a:pt x="485505" y="3982905"/>
                    <a:pt x="553514" y="3839078"/>
                    <a:pt x="477695" y="3793644"/>
                  </a:cubicBezTo>
                  <a:cubicBezTo>
                    <a:pt x="450644" y="3777451"/>
                    <a:pt x="417783" y="3775546"/>
                    <a:pt x="386541" y="3771451"/>
                  </a:cubicBezTo>
                  <a:cubicBezTo>
                    <a:pt x="280623" y="3757639"/>
                    <a:pt x="178896" y="3713538"/>
                    <a:pt x="96314" y="3645911"/>
                  </a:cubicBezTo>
                  <a:cubicBezTo>
                    <a:pt x="58119" y="3614574"/>
                    <a:pt x="22971" y="3576664"/>
                    <a:pt x="8112" y="3529611"/>
                  </a:cubicBezTo>
                  <a:cubicBezTo>
                    <a:pt x="-16462" y="3451696"/>
                    <a:pt x="19066" y="3368543"/>
                    <a:pt x="57642" y="3296534"/>
                  </a:cubicBezTo>
                  <a:cubicBezTo>
                    <a:pt x="180515" y="3067458"/>
                    <a:pt x="350060" y="2873243"/>
                    <a:pt x="512842" y="2672551"/>
                  </a:cubicBezTo>
                  <a:cubicBezTo>
                    <a:pt x="622570" y="2537296"/>
                    <a:pt x="734203" y="2403661"/>
                    <a:pt x="829739" y="2257547"/>
                  </a:cubicBezTo>
                  <a:cubicBezTo>
                    <a:pt x="838883" y="2243545"/>
                    <a:pt x="840883" y="2232592"/>
                    <a:pt x="834120" y="2216971"/>
                  </a:cubicBezTo>
                  <a:cubicBezTo>
                    <a:pt x="689912" y="1883310"/>
                    <a:pt x="888794" y="1421061"/>
                    <a:pt x="1065387" y="1136550"/>
                  </a:cubicBezTo>
                  <a:cubicBezTo>
                    <a:pt x="1282748" y="786125"/>
                    <a:pt x="1593263" y="494088"/>
                    <a:pt x="1956165" y="298350"/>
                  </a:cubicBezTo>
                  <a:cubicBezTo>
                    <a:pt x="2426796" y="44508"/>
                    <a:pt x="2976865" y="-25215"/>
                    <a:pt x="3503978" y="7551"/>
                  </a:cubicBezTo>
                  <a:cubicBezTo>
                    <a:pt x="4206447" y="51271"/>
                    <a:pt x="4951207" y="275013"/>
                    <a:pt x="5464032" y="777743"/>
                  </a:cubicBezTo>
                  <a:cubicBezTo>
                    <a:pt x="6165168" y="1465067"/>
                    <a:pt x="6267371" y="2522056"/>
                    <a:pt x="5967238" y="3418740"/>
                  </a:cubicBezTo>
                  <a:cubicBezTo>
                    <a:pt x="5886466" y="3659913"/>
                    <a:pt x="5770452" y="3877559"/>
                    <a:pt x="5624720" y="4085204"/>
                  </a:cubicBezTo>
                  <a:cubicBezTo>
                    <a:pt x="5484702" y="4284562"/>
                    <a:pt x="5331254" y="4484492"/>
                    <a:pt x="5268580" y="4724237"/>
                  </a:cubicBezTo>
                  <a:cubicBezTo>
                    <a:pt x="5163329" y="5126858"/>
                    <a:pt x="5284296" y="5611586"/>
                    <a:pt x="5352780" y="6013731"/>
                  </a:cubicBezTo>
                  <a:cubicBezTo>
                    <a:pt x="5368592" y="6106790"/>
                    <a:pt x="5388023" y="6199373"/>
                    <a:pt x="5400882" y="6292813"/>
                  </a:cubicBezTo>
                  <a:cubicBezTo>
                    <a:pt x="5413741" y="6385968"/>
                    <a:pt x="5373259" y="6459977"/>
                    <a:pt x="5303060" y="6518175"/>
                  </a:cubicBezTo>
                  <a:cubicBezTo>
                    <a:pt x="5231337" y="6577706"/>
                    <a:pt x="5145422" y="6607805"/>
                    <a:pt x="5056458" y="6629141"/>
                  </a:cubicBezTo>
                  <a:cubicBezTo>
                    <a:pt x="4772613" y="6697245"/>
                    <a:pt x="4470289" y="6638857"/>
                    <a:pt x="4201780" y="6537606"/>
                  </a:cubicBezTo>
                  <a:cubicBezTo>
                    <a:pt x="3936603" y="6437498"/>
                    <a:pt x="3664950" y="6303100"/>
                    <a:pt x="3504168" y="6062023"/>
                  </a:cubicBezTo>
                  <a:cubicBezTo>
                    <a:pt x="3338815" y="5814087"/>
                    <a:pt x="3237183" y="5542243"/>
                    <a:pt x="3196035" y="5247444"/>
                  </a:cubicBezTo>
                  <a:cubicBezTo>
                    <a:pt x="3170889" y="5067708"/>
                    <a:pt x="3170222" y="4888162"/>
                    <a:pt x="3196225" y="4708520"/>
                  </a:cubicBezTo>
                  <a:cubicBezTo>
                    <a:pt x="3226229" y="4707472"/>
                    <a:pt x="3252708" y="4705758"/>
                    <a:pt x="3280902" y="4708425"/>
                  </a:cubicBezTo>
                  <a:cubicBezTo>
                    <a:pt x="3263376" y="4834536"/>
                    <a:pt x="3256804" y="4961218"/>
                    <a:pt x="3265377" y="5088187"/>
                  </a:cubicBezTo>
                  <a:cubicBezTo>
                    <a:pt x="3290427" y="5460424"/>
                    <a:pt x="3406728" y="5799704"/>
                    <a:pt x="3635709" y="6097170"/>
                  </a:cubicBezTo>
                  <a:cubicBezTo>
                    <a:pt x="3788109" y="6295100"/>
                    <a:pt x="4084146" y="6415210"/>
                    <a:pt x="4317127" y="6482932"/>
                  </a:cubicBezTo>
                  <a:cubicBezTo>
                    <a:pt x="4580684" y="6559608"/>
                    <a:pt x="5014738" y="6644953"/>
                    <a:pt x="5247244" y="6454548"/>
                  </a:cubicBezTo>
                  <a:cubicBezTo>
                    <a:pt x="5303060" y="6408828"/>
                    <a:pt x="5325634" y="6353583"/>
                    <a:pt x="5312490" y="6278716"/>
                  </a:cubicBezTo>
                  <a:cubicBezTo>
                    <a:pt x="5259531" y="5978774"/>
                    <a:pt x="5217049" y="5679022"/>
                    <a:pt x="5179711" y="5377652"/>
                  </a:cubicBezTo>
                  <a:cubicBezTo>
                    <a:pt x="5143040" y="5081900"/>
                    <a:pt x="5130467" y="4816724"/>
                    <a:pt x="5250101" y="4534308"/>
                  </a:cubicBezTo>
                  <a:cubicBezTo>
                    <a:pt x="5345161" y="4309994"/>
                    <a:pt x="5496894" y="4117113"/>
                    <a:pt x="5631673" y="3916230"/>
                  </a:cubicBezTo>
                  <a:cubicBezTo>
                    <a:pt x="5774738" y="3702966"/>
                    <a:pt x="5862559" y="3489320"/>
                    <a:pt x="5932853" y="3243670"/>
                  </a:cubicBezTo>
                  <a:cubicBezTo>
                    <a:pt x="6184123" y="2365751"/>
                    <a:pt x="6018578" y="1365150"/>
                    <a:pt x="5303917" y="746691"/>
                  </a:cubicBezTo>
                  <a:cubicBezTo>
                    <a:pt x="4742419" y="260821"/>
                    <a:pt x="3936889" y="74988"/>
                    <a:pt x="3209084" y="85466"/>
                  </a:cubicBezTo>
                  <a:cubicBezTo>
                    <a:pt x="2777982" y="91752"/>
                    <a:pt x="2365169" y="178811"/>
                    <a:pt x="1982169" y="383789"/>
                  </a:cubicBezTo>
                  <a:cubicBezTo>
                    <a:pt x="1651365" y="560859"/>
                    <a:pt x="1373807" y="798317"/>
                    <a:pt x="1173210" y="1118262"/>
                  </a:cubicBezTo>
                  <a:cubicBezTo>
                    <a:pt x="1004808" y="1386867"/>
                    <a:pt x="820976" y="1732434"/>
                    <a:pt x="890889" y="2059332"/>
                  </a:cubicBezTo>
                  <a:cubicBezTo>
                    <a:pt x="907558" y="2137437"/>
                    <a:pt x="936895" y="2219447"/>
                    <a:pt x="909844" y="2294695"/>
                  </a:cubicBezTo>
                  <a:cubicBezTo>
                    <a:pt x="897176" y="2330032"/>
                    <a:pt x="873078" y="2359941"/>
                    <a:pt x="849456" y="2389087"/>
                  </a:cubicBezTo>
                  <a:cubicBezTo>
                    <a:pt x="699246" y="2560823"/>
                    <a:pt x="551133" y="2734749"/>
                    <a:pt x="412925" y="2916296"/>
                  </a:cubicBezTo>
                  <a:cubicBezTo>
                    <a:pt x="300720" y="3063553"/>
                    <a:pt x="118888" y="3258148"/>
                    <a:pt x="90599" y="3448172"/>
                  </a:cubicBezTo>
                  <a:cubicBezTo>
                    <a:pt x="87360" y="3469698"/>
                    <a:pt x="86884" y="3492273"/>
                    <a:pt x="93933" y="3512847"/>
                  </a:cubicBezTo>
                  <a:cubicBezTo>
                    <a:pt x="103362" y="3540184"/>
                    <a:pt x="124984" y="3561329"/>
                    <a:pt x="147558" y="3579331"/>
                  </a:cubicBezTo>
                  <a:cubicBezTo>
                    <a:pt x="200517" y="3621813"/>
                    <a:pt x="262335" y="3653150"/>
                    <a:pt x="327962" y="3670867"/>
                  </a:cubicBezTo>
                  <a:cubicBezTo>
                    <a:pt x="404638" y="3691536"/>
                    <a:pt x="526939" y="3696584"/>
                    <a:pt x="576183" y="3769546"/>
                  </a:cubicBezTo>
                  <a:cubicBezTo>
                    <a:pt x="640382" y="3864891"/>
                    <a:pt x="550656" y="4042342"/>
                    <a:pt x="496554" y="4125019"/>
                  </a:cubicBezTo>
                  <a:cubicBezTo>
                    <a:pt x="468360" y="4167976"/>
                    <a:pt x="433023" y="4215887"/>
                    <a:pt x="446453" y="4265512"/>
                  </a:cubicBezTo>
                  <a:cubicBezTo>
                    <a:pt x="468075" y="4345427"/>
                    <a:pt x="601044" y="4367335"/>
                    <a:pt x="599139" y="4450107"/>
                  </a:cubicBezTo>
                  <a:cubicBezTo>
                    <a:pt x="597424" y="4527069"/>
                    <a:pt x="473218" y="4565740"/>
                    <a:pt x="486267" y="4641655"/>
                  </a:cubicBezTo>
                  <a:cubicBezTo>
                    <a:pt x="491887" y="4674230"/>
                    <a:pt x="521796" y="4695757"/>
                    <a:pt x="546370" y="4717855"/>
                  </a:cubicBezTo>
                  <a:cubicBezTo>
                    <a:pt x="749253" y="4899877"/>
                    <a:pt x="594852" y="5120381"/>
                    <a:pt x="546942" y="5328217"/>
                  </a:cubicBezTo>
                  <a:cubicBezTo>
                    <a:pt x="533226" y="5387653"/>
                    <a:pt x="524367" y="5448136"/>
                    <a:pt x="541608" y="5507382"/>
                  </a:cubicBezTo>
                  <a:cubicBezTo>
                    <a:pt x="592662" y="5683499"/>
                    <a:pt x="769255" y="5783892"/>
                    <a:pt x="939181" y="5820945"/>
                  </a:cubicBezTo>
                  <a:cubicBezTo>
                    <a:pt x="1090914" y="5853997"/>
                    <a:pt x="1248172" y="5844757"/>
                    <a:pt x="1403334" y="5838185"/>
                  </a:cubicBezTo>
                  <a:cubicBezTo>
                    <a:pt x="1576118" y="5830946"/>
                    <a:pt x="1772428" y="5812372"/>
                    <a:pt x="1929591" y="5900384"/>
                  </a:cubicBezTo>
                  <a:cubicBezTo>
                    <a:pt x="2183051" y="6042306"/>
                    <a:pt x="2250583" y="6444547"/>
                    <a:pt x="2225247" y="6706579"/>
                  </a:cubicBezTo>
                  <a:cubicBezTo>
                    <a:pt x="2224675" y="6712675"/>
                    <a:pt x="2224961" y="6718771"/>
                    <a:pt x="2224866" y="6724963"/>
                  </a:cubicBezTo>
                  <a:cubicBezTo>
                    <a:pt x="2208959" y="6725058"/>
                    <a:pt x="2193147" y="6725058"/>
                    <a:pt x="2177431" y="6725058"/>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81E6E18-BDE5-4875-BD13-797F7AC9EBAC}"/>
                </a:ext>
              </a:extLst>
            </p:cNvPr>
            <p:cNvSpPr/>
            <p:nvPr/>
          </p:nvSpPr>
          <p:spPr>
            <a:xfrm>
              <a:off x="5925620" y="4385213"/>
              <a:ext cx="776730" cy="131447"/>
            </a:xfrm>
            <a:custGeom>
              <a:avLst/>
              <a:gdLst>
                <a:gd name="connsiteX0" fmla="*/ 751118 w 776730"/>
                <a:gd name="connsiteY0" fmla="*/ 2 h 131447"/>
                <a:gd name="connsiteX1" fmla="*/ 776550 w 776730"/>
                <a:gd name="connsiteY1" fmla="*/ 24576 h 131447"/>
                <a:gd name="connsiteX2" fmla="*/ 776550 w 776730"/>
                <a:gd name="connsiteY2" fmla="*/ 103348 h 131447"/>
                <a:gd name="connsiteX3" fmla="*/ 748927 w 776730"/>
                <a:gd name="connsiteY3" fmla="*/ 131446 h 131447"/>
                <a:gd name="connsiteX4" fmla="*/ 24170 w 776730"/>
                <a:gd name="connsiteY4" fmla="*/ 131351 h 131447"/>
                <a:gd name="connsiteX5" fmla="*/ 262 w 776730"/>
                <a:gd name="connsiteY5" fmla="*/ 107824 h 131447"/>
                <a:gd name="connsiteX6" fmla="*/ 167 w 776730"/>
                <a:gd name="connsiteY6" fmla="*/ 26481 h 131447"/>
                <a:gd name="connsiteX7" fmla="*/ 26265 w 776730"/>
                <a:gd name="connsiteY7" fmla="*/ 97 h 131447"/>
                <a:gd name="connsiteX8" fmla="*/ 751118 w 776730"/>
                <a:gd name="connsiteY8" fmla="*/ 2 h 13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30" h="131447">
                  <a:moveTo>
                    <a:pt x="751118" y="2"/>
                  </a:moveTo>
                  <a:cubicBezTo>
                    <a:pt x="770263" y="-94"/>
                    <a:pt x="777883" y="4288"/>
                    <a:pt x="776550" y="24576"/>
                  </a:cubicBezTo>
                  <a:cubicBezTo>
                    <a:pt x="774835" y="50770"/>
                    <a:pt x="774835" y="77154"/>
                    <a:pt x="776550" y="103348"/>
                  </a:cubicBezTo>
                  <a:cubicBezTo>
                    <a:pt x="777978" y="124969"/>
                    <a:pt x="771120" y="131542"/>
                    <a:pt x="748927" y="131446"/>
                  </a:cubicBezTo>
                  <a:cubicBezTo>
                    <a:pt x="587002" y="130494"/>
                    <a:pt x="103799" y="130494"/>
                    <a:pt x="24170" y="131351"/>
                  </a:cubicBezTo>
                  <a:cubicBezTo>
                    <a:pt x="6072" y="131542"/>
                    <a:pt x="-690" y="126589"/>
                    <a:pt x="262" y="107824"/>
                  </a:cubicBezTo>
                  <a:cubicBezTo>
                    <a:pt x="1691" y="80773"/>
                    <a:pt x="1881" y="53532"/>
                    <a:pt x="167" y="26481"/>
                  </a:cubicBezTo>
                  <a:cubicBezTo>
                    <a:pt x="-1167" y="5907"/>
                    <a:pt x="5310" y="-94"/>
                    <a:pt x="26265" y="97"/>
                  </a:cubicBezTo>
                  <a:cubicBezTo>
                    <a:pt x="147995" y="954"/>
                    <a:pt x="631198" y="859"/>
                    <a:pt x="751118" y="2"/>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801BFAB-0C5E-473E-8C51-2B90DAAB0247}"/>
                </a:ext>
              </a:extLst>
            </p:cNvPr>
            <p:cNvSpPr/>
            <p:nvPr/>
          </p:nvSpPr>
          <p:spPr>
            <a:xfrm>
              <a:off x="5925624" y="4127274"/>
              <a:ext cx="776759" cy="128687"/>
            </a:xfrm>
            <a:custGeom>
              <a:avLst/>
              <a:gdLst>
                <a:gd name="connsiteX0" fmla="*/ 750829 w 776759"/>
                <a:gd name="connsiteY0" fmla="*/ 3 h 128687"/>
                <a:gd name="connsiteX1" fmla="*/ 776451 w 776759"/>
                <a:gd name="connsiteY1" fmla="*/ 27340 h 128687"/>
                <a:gd name="connsiteX2" fmla="*/ 776546 w 776759"/>
                <a:gd name="connsiteY2" fmla="*/ 100778 h 128687"/>
                <a:gd name="connsiteX3" fmla="*/ 748828 w 776759"/>
                <a:gd name="connsiteY3" fmla="*/ 128686 h 128687"/>
                <a:gd name="connsiteX4" fmla="*/ 24452 w 776759"/>
                <a:gd name="connsiteY4" fmla="*/ 128496 h 128687"/>
                <a:gd name="connsiteX5" fmla="*/ 259 w 776759"/>
                <a:gd name="connsiteY5" fmla="*/ 105350 h 128687"/>
                <a:gd name="connsiteX6" fmla="*/ 163 w 776759"/>
                <a:gd name="connsiteY6" fmla="*/ 26673 h 128687"/>
                <a:gd name="connsiteX7" fmla="*/ 26357 w 776759"/>
                <a:gd name="connsiteY7" fmla="*/ 99 h 128687"/>
                <a:gd name="connsiteX8" fmla="*/ 750829 w 776759"/>
                <a:gd name="connsiteY8" fmla="*/ 3 h 12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59" h="128687">
                  <a:moveTo>
                    <a:pt x="750829" y="3"/>
                  </a:moveTo>
                  <a:cubicBezTo>
                    <a:pt x="772831" y="-187"/>
                    <a:pt x="777594" y="7719"/>
                    <a:pt x="776451" y="27340"/>
                  </a:cubicBezTo>
                  <a:cubicBezTo>
                    <a:pt x="775117" y="51724"/>
                    <a:pt x="774736" y="76394"/>
                    <a:pt x="776546" y="100778"/>
                  </a:cubicBezTo>
                  <a:cubicBezTo>
                    <a:pt x="778165" y="122781"/>
                    <a:pt x="770736" y="128781"/>
                    <a:pt x="748828" y="128686"/>
                  </a:cubicBezTo>
                  <a:cubicBezTo>
                    <a:pt x="574711" y="127829"/>
                    <a:pt x="91794" y="127734"/>
                    <a:pt x="24452" y="128496"/>
                  </a:cubicBezTo>
                  <a:cubicBezTo>
                    <a:pt x="6831" y="128686"/>
                    <a:pt x="-789" y="124400"/>
                    <a:pt x="259" y="105350"/>
                  </a:cubicBezTo>
                  <a:cubicBezTo>
                    <a:pt x="1782" y="79156"/>
                    <a:pt x="1973" y="52772"/>
                    <a:pt x="163" y="26673"/>
                  </a:cubicBezTo>
                  <a:cubicBezTo>
                    <a:pt x="-1170" y="5909"/>
                    <a:pt x="5497" y="-92"/>
                    <a:pt x="26357" y="99"/>
                  </a:cubicBezTo>
                  <a:cubicBezTo>
                    <a:pt x="147134" y="956"/>
                    <a:pt x="630147" y="1051"/>
                    <a:pt x="750829" y="3"/>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55D1736-1755-4456-BCF8-9804E453671D}"/>
                </a:ext>
              </a:extLst>
            </p:cNvPr>
            <p:cNvSpPr/>
            <p:nvPr/>
          </p:nvSpPr>
          <p:spPr>
            <a:xfrm>
              <a:off x="6055020" y="4643056"/>
              <a:ext cx="517365" cy="131170"/>
            </a:xfrm>
            <a:custGeom>
              <a:avLst/>
              <a:gdLst>
                <a:gd name="connsiteX0" fmla="*/ 25454 w 517365"/>
                <a:gd name="connsiteY0" fmla="*/ 131159 h 131170"/>
                <a:gd name="connsiteX1" fmla="*/ 117 w 517365"/>
                <a:gd name="connsiteY1" fmla="*/ 106299 h 131170"/>
                <a:gd name="connsiteX2" fmla="*/ 308 w 517365"/>
                <a:gd name="connsiteY2" fmla="*/ 19717 h 131170"/>
                <a:gd name="connsiteX3" fmla="*/ 19834 w 517365"/>
                <a:gd name="connsiteY3" fmla="*/ 0 h 131170"/>
                <a:gd name="connsiteX4" fmla="*/ 497322 w 517365"/>
                <a:gd name="connsiteY4" fmla="*/ 0 h 131170"/>
                <a:gd name="connsiteX5" fmla="*/ 517229 w 517365"/>
                <a:gd name="connsiteY5" fmla="*/ 19050 h 131170"/>
                <a:gd name="connsiteX6" fmla="*/ 517325 w 517365"/>
                <a:gd name="connsiteY6" fmla="*/ 110871 h 131170"/>
                <a:gd name="connsiteX7" fmla="*/ 495608 w 517365"/>
                <a:gd name="connsiteY7" fmla="*/ 130874 h 131170"/>
                <a:gd name="connsiteX8" fmla="*/ 25454 w 517365"/>
                <a:gd name="connsiteY8" fmla="*/ 131159 h 13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365" h="131170">
                  <a:moveTo>
                    <a:pt x="25454" y="131159"/>
                  </a:moveTo>
                  <a:cubicBezTo>
                    <a:pt x="6118" y="131445"/>
                    <a:pt x="-1026" y="126397"/>
                    <a:pt x="117" y="106299"/>
                  </a:cubicBezTo>
                  <a:cubicBezTo>
                    <a:pt x="1736" y="77534"/>
                    <a:pt x="1165" y="48578"/>
                    <a:pt x="308" y="19717"/>
                  </a:cubicBezTo>
                  <a:cubicBezTo>
                    <a:pt x="-73" y="5048"/>
                    <a:pt x="4879" y="0"/>
                    <a:pt x="19834" y="0"/>
                  </a:cubicBezTo>
                  <a:cubicBezTo>
                    <a:pt x="178996" y="381"/>
                    <a:pt x="338159" y="381"/>
                    <a:pt x="497322" y="0"/>
                  </a:cubicBezTo>
                  <a:cubicBezTo>
                    <a:pt x="511610" y="0"/>
                    <a:pt x="517705" y="3715"/>
                    <a:pt x="517229" y="19050"/>
                  </a:cubicBezTo>
                  <a:cubicBezTo>
                    <a:pt x="516277" y="49625"/>
                    <a:pt x="516086" y="80296"/>
                    <a:pt x="517325" y="110871"/>
                  </a:cubicBezTo>
                  <a:cubicBezTo>
                    <a:pt x="517991" y="128111"/>
                    <a:pt x="510467" y="130874"/>
                    <a:pt x="495608" y="130874"/>
                  </a:cubicBezTo>
                  <a:cubicBezTo>
                    <a:pt x="416836" y="130874"/>
                    <a:pt x="75269" y="130302"/>
                    <a:pt x="25454" y="131159"/>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49D88A7-DE03-47BB-A83D-475C5667F8CD}"/>
                </a:ext>
              </a:extLst>
            </p:cNvPr>
            <p:cNvSpPr/>
            <p:nvPr/>
          </p:nvSpPr>
          <p:spPr>
            <a:xfrm>
              <a:off x="5147286" y="1162502"/>
              <a:ext cx="2325139" cy="2834763"/>
            </a:xfrm>
            <a:custGeom>
              <a:avLst/>
              <a:gdLst>
                <a:gd name="connsiteX0" fmla="*/ 2301359 w 2325139"/>
                <a:gd name="connsiteY0" fmla="*/ 902042 h 2834763"/>
                <a:gd name="connsiteX1" fmla="*/ 1949886 w 2325139"/>
                <a:gd name="connsiteY1" fmla="*/ 307015 h 2834763"/>
                <a:gd name="connsiteX2" fmla="*/ 971002 w 2325139"/>
                <a:gd name="connsiteY2" fmla="*/ 15836 h 2834763"/>
                <a:gd name="connsiteX3" fmla="*/ 242720 w 2325139"/>
                <a:gd name="connsiteY3" fmla="*/ 442270 h 2834763"/>
                <a:gd name="connsiteX4" fmla="*/ 6405 w 2325139"/>
                <a:gd name="connsiteY4" fmla="*/ 1229987 h 2834763"/>
                <a:gd name="connsiteX5" fmla="*/ 249483 w 2325139"/>
                <a:gd name="connsiteY5" fmla="*/ 1818633 h 2834763"/>
                <a:gd name="connsiteX6" fmla="*/ 495800 w 2325139"/>
                <a:gd name="connsiteY6" fmla="*/ 2180678 h 2834763"/>
                <a:gd name="connsiteX7" fmla="*/ 644485 w 2325139"/>
                <a:gd name="connsiteY7" fmla="*/ 2806756 h 2834763"/>
                <a:gd name="connsiteX8" fmla="*/ 671250 w 2325139"/>
                <a:gd name="connsiteY8" fmla="*/ 2834760 h 2834763"/>
                <a:gd name="connsiteX9" fmla="*/ 1162264 w 2325139"/>
                <a:gd name="connsiteY9" fmla="*/ 2834188 h 2834763"/>
                <a:gd name="connsiteX10" fmla="*/ 1653278 w 2325139"/>
                <a:gd name="connsiteY10" fmla="*/ 2834760 h 2834763"/>
                <a:gd name="connsiteX11" fmla="*/ 1681567 w 2325139"/>
                <a:gd name="connsiteY11" fmla="*/ 2805327 h 2834763"/>
                <a:gd name="connsiteX12" fmla="*/ 1702712 w 2325139"/>
                <a:gd name="connsiteY12" fmla="*/ 2525959 h 2834763"/>
                <a:gd name="connsiteX13" fmla="*/ 1892546 w 2325139"/>
                <a:gd name="connsiteY13" fmla="*/ 2067140 h 2834763"/>
                <a:gd name="connsiteX14" fmla="*/ 2127718 w 2325139"/>
                <a:gd name="connsiteY14" fmla="*/ 1741670 h 2834763"/>
                <a:gd name="connsiteX15" fmla="*/ 2301359 w 2325139"/>
                <a:gd name="connsiteY15" fmla="*/ 902042 h 2834763"/>
                <a:gd name="connsiteX16" fmla="*/ 1992272 w 2325139"/>
                <a:gd name="connsiteY16" fmla="*/ 1704809 h 2834763"/>
                <a:gd name="connsiteX17" fmla="*/ 1679948 w 2325139"/>
                <a:gd name="connsiteY17" fmla="*/ 2179059 h 2834763"/>
                <a:gd name="connsiteX18" fmla="*/ 1552694 w 2325139"/>
                <a:gd name="connsiteY18" fmla="*/ 2678550 h 2834763"/>
                <a:gd name="connsiteX19" fmla="*/ 1524595 w 2325139"/>
                <a:gd name="connsiteY19" fmla="*/ 2706648 h 2834763"/>
                <a:gd name="connsiteX20" fmla="*/ 1448490 w 2325139"/>
                <a:gd name="connsiteY20" fmla="*/ 2706553 h 2834763"/>
                <a:gd name="connsiteX21" fmla="*/ 1423630 w 2325139"/>
                <a:gd name="connsiteY21" fmla="*/ 2681407 h 2834763"/>
                <a:gd name="connsiteX22" fmla="*/ 1424106 w 2325139"/>
                <a:gd name="connsiteY22" fmla="*/ 2250687 h 2834763"/>
                <a:gd name="connsiteX23" fmla="*/ 1423916 w 2325139"/>
                <a:gd name="connsiteY23" fmla="*/ 1827776 h 2834763"/>
                <a:gd name="connsiteX24" fmla="*/ 1434393 w 2325139"/>
                <a:gd name="connsiteY24" fmla="*/ 1782628 h 2834763"/>
                <a:gd name="connsiteX25" fmla="*/ 1669185 w 2325139"/>
                <a:gd name="connsiteY25" fmla="*/ 1313522 h 2834763"/>
                <a:gd name="connsiteX26" fmla="*/ 1653754 w 2325139"/>
                <a:gd name="connsiteY26" fmla="*/ 1286852 h 2834763"/>
                <a:gd name="connsiteX27" fmla="*/ 1561838 w 2325139"/>
                <a:gd name="connsiteY27" fmla="*/ 1286566 h 2834763"/>
                <a:gd name="connsiteX28" fmla="*/ 1535549 w 2325139"/>
                <a:gd name="connsiteY28" fmla="*/ 1302949 h 2834763"/>
                <a:gd name="connsiteX29" fmla="*/ 1298567 w 2325139"/>
                <a:gd name="connsiteY29" fmla="*/ 1791582 h 2834763"/>
                <a:gd name="connsiteX30" fmla="*/ 1292947 w 2325139"/>
                <a:gd name="connsiteY30" fmla="*/ 1827300 h 2834763"/>
                <a:gd name="connsiteX31" fmla="*/ 1293423 w 2325139"/>
                <a:gd name="connsiteY31" fmla="*/ 2675692 h 2834763"/>
                <a:gd name="connsiteX32" fmla="*/ 1263705 w 2325139"/>
                <a:gd name="connsiteY32" fmla="*/ 2706744 h 2834763"/>
                <a:gd name="connsiteX33" fmla="*/ 1061489 w 2325139"/>
                <a:gd name="connsiteY33" fmla="*/ 2706553 h 2834763"/>
                <a:gd name="connsiteX34" fmla="*/ 1035391 w 2325139"/>
                <a:gd name="connsiteY34" fmla="*/ 2679883 h 2834763"/>
                <a:gd name="connsiteX35" fmla="*/ 1036058 w 2325139"/>
                <a:gd name="connsiteY35" fmla="*/ 1828919 h 2834763"/>
                <a:gd name="connsiteX36" fmla="*/ 1025389 w 2325139"/>
                <a:gd name="connsiteY36" fmla="*/ 1781199 h 2834763"/>
                <a:gd name="connsiteX37" fmla="*/ 797742 w 2325139"/>
                <a:gd name="connsiteY37" fmla="*/ 1311426 h 2834763"/>
                <a:gd name="connsiteX38" fmla="*/ 758118 w 2325139"/>
                <a:gd name="connsiteY38" fmla="*/ 1286376 h 2834763"/>
                <a:gd name="connsiteX39" fmla="*/ 671536 w 2325139"/>
                <a:gd name="connsiteY39" fmla="*/ 1286566 h 2834763"/>
                <a:gd name="connsiteX40" fmla="*/ 657915 w 2325139"/>
                <a:gd name="connsiteY40" fmla="*/ 1310188 h 2834763"/>
                <a:gd name="connsiteX41" fmla="*/ 891944 w 2325139"/>
                <a:gd name="connsiteY41" fmla="*/ 1776913 h 2834763"/>
                <a:gd name="connsiteX42" fmla="*/ 905184 w 2325139"/>
                <a:gd name="connsiteY42" fmla="*/ 1831968 h 2834763"/>
                <a:gd name="connsiteX43" fmla="*/ 905470 w 2325139"/>
                <a:gd name="connsiteY43" fmla="*/ 2675120 h 2834763"/>
                <a:gd name="connsiteX44" fmla="*/ 873561 w 2325139"/>
                <a:gd name="connsiteY44" fmla="*/ 2706744 h 2834763"/>
                <a:gd name="connsiteX45" fmla="*/ 797456 w 2325139"/>
                <a:gd name="connsiteY45" fmla="*/ 2706458 h 2834763"/>
                <a:gd name="connsiteX46" fmla="*/ 777073 w 2325139"/>
                <a:gd name="connsiteY46" fmla="*/ 2687503 h 2834763"/>
                <a:gd name="connsiteX47" fmla="*/ 498371 w 2325139"/>
                <a:gd name="connsiteY47" fmla="*/ 1926170 h 2834763"/>
                <a:gd name="connsiteX48" fmla="*/ 317206 w 2325139"/>
                <a:gd name="connsiteY48" fmla="*/ 1681377 h 2834763"/>
                <a:gd name="connsiteX49" fmla="*/ 445031 w 2325139"/>
                <a:gd name="connsiteY49" fmla="*/ 423125 h 2834763"/>
                <a:gd name="connsiteX50" fmla="*/ 844129 w 2325139"/>
                <a:gd name="connsiteY50" fmla="*/ 178237 h 2834763"/>
                <a:gd name="connsiteX51" fmla="*/ 1855112 w 2325139"/>
                <a:gd name="connsiteY51" fmla="*/ 399026 h 2834763"/>
                <a:gd name="connsiteX52" fmla="*/ 2128861 w 2325139"/>
                <a:gd name="connsiteY52" fmla="*/ 778217 h 2834763"/>
                <a:gd name="connsiteX53" fmla="*/ 1992272 w 2325139"/>
                <a:gd name="connsiteY53" fmla="*/ 1704809 h 283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25139" h="2834763">
                  <a:moveTo>
                    <a:pt x="2301359" y="902042"/>
                  </a:moveTo>
                  <a:cubicBezTo>
                    <a:pt x="2251353" y="664488"/>
                    <a:pt x="2130480" y="467702"/>
                    <a:pt x="1949886" y="307015"/>
                  </a:cubicBezTo>
                  <a:cubicBezTo>
                    <a:pt x="1669185" y="57174"/>
                    <a:pt x="1341524" y="-41505"/>
                    <a:pt x="971002" y="15836"/>
                  </a:cubicBezTo>
                  <a:cubicBezTo>
                    <a:pt x="673917" y="61841"/>
                    <a:pt x="431411" y="210146"/>
                    <a:pt x="242720" y="442270"/>
                  </a:cubicBezTo>
                  <a:cubicBezTo>
                    <a:pt x="56507" y="671251"/>
                    <a:pt x="-24456" y="935093"/>
                    <a:pt x="6405" y="1229987"/>
                  </a:cubicBezTo>
                  <a:cubicBezTo>
                    <a:pt x="29456" y="1449539"/>
                    <a:pt x="114514" y="1644420"/>
                    <a:pt x="249483" y="1818633"/>
                  </a:cubicBezTo>
                  <a:cubicBezTo>
                    <a:pt x="339018" y="1934171"/>
                    <a:pt x="426077" y="2052185"/>
                    <a:pt x="495800" y="2180678"/>
                  </a:cubicBezTo>
                  <a:cubicBezTo>
                    <a:pt x="601337" y="2375178"/>
                    <a:pt x="648009" y="2585586"/>
                    <a:pt x="644485" y="2806756"/>
                  </a:cubicBezTo>
                  <a:cubicBezTo>
                    <a:pt x="644104" y="2828283"/>
                    <a:pt x="648676" y="2834950"/>
                    <a:pt x="671250" y="2834760"/>
                  </a:cubicBezTo>
                  <a:cubicBezTo>
                    <a:pt x="834889" y="2833807"/>
                    <a:pt x="998624" y="2834188"/>
                    <a:pt x="1162264" y="2834188"/>
                  </a:cubicBezTo>
                  <a:cubicBezTo>
                    <a:pt x="1325903" y="2834188"/>
                    <a:pt x="1489638" y="2833617"/>
                    <a:pt x="1653278" y="2834760"/>
                  </a:cubicBezTo>
                  <a:cubicBezTo>
                    <a:pt x="1677185" y="2834950"/>
                    <a:pt x="1682519" y="2828092"/>
                    <a:pt x="1681567" y="2805327"/>
                  </a:cubicBezTo>
                  <a:cubicBezTo>
                    <a:pt x="1677471" y="2711411"/>
                    <a:pt x="1684234" y="2618161"/>
                    <a:pt x="1702712" y="2525959"/>
                  </a:cubicBezTo>
                  <a:cubicBezTo>
                    <a:pt x="1735860" y="2360605"/>
                    <a:pt x="1789866" y="2204204"/>
                    <a:pt x="1892546" y="2067140"/>
                  </a:cubicBezTo>
                  <a:cubicBezTo>
                    <a:pt x="1972841" y="1959984"/>
                    <a:pt x="2053899" y="1853208"/>
                    <a:pt x="2127718" y="1741670"/>
                  </a:cubicBezTo>
                  <a:cubicBezTo>
                    <a:pt x="2297168" y="1485734"/>
                    <a:pt x="2365557" y="1206747"/>
                    <a:pt x="2301359" y="902042"/>
                  </a:cubicBezTo>
                  <a:close/>
                  <a:moveTo>
                    <a:pt x="1992272" y="1704809"/>
                  </a:moveTo>
                  <a:cubicBezTo>
                    <a:pt x="1878830" y="1856637"/>
                    <a:pt x="1766625" y="2009609"/>
                    <a:pt x="1679948" y="2179059"/>
                  </a:cubicBezTo>
                  <a:cubicBezTo>
                    <a:pt x="1599842" y="2335650"/>
                    <a:pt x="1559266" y="2503004"/>
                    <a:pt x="1552694" y="2678550"/>
                  </a:cubicBezTo>
                  <a:cubicBezTo>
                    <a:pt x="1551932" y="2699504"/>
                    <a:pt x="1547074" y="2708363"/>
                    <a:pt x="1524595" y="2706648"/>
                  </a:cubicBezTo>
                  <a:cubicBezTo>
                    <a:pt x="1499354" y="2704648"/>
                    <a:pt x="1473827" y="2705029"/>
                    <a:pt x="1448490" y="2706553"/>
                  </a:cubicBezTo>
                  <a:cubicBezTo>
                    <a:pt x="1428678" y="2707791"/>
                    <a:pt x="1423535" y="2700933"/>
                    <a:pt x="1423630" y="2681407"/>
                  </a:cubicBezTo>
                  <a:cubicBezTo>
                    <a:pt x="1424487" y="2537865"/>
                    <a:pt x="1424106" y="2394228"/>
                    <a:pt x="1424106" y="2250687"/>
                  </a:cubicBezTo>
                  <a:cubicBezTo>
                    <a:pt x="1424106" y="2109717"/>
                    <a:pt x="1424297" y="1968746"/>
                    <a:pt x="1423916" y="1827776"/>
                  </a:cubicBezTo>
                  <a:cubicBezTo>
                    <a:pt x="1423916" y="1811584"/>
                    <a:pt x="1427059" y="1797201"/>
                    <a:pt x="1434393" y="1782628"/>
                  </a:cubicBezTo>
                  <a:cubicBezTo>
                    <a:pt x="1512974" y="1626418"/>
                    <a:pt x="1591079" y="1469922"/>
                    <a:pt x="1669185" y="1313522"/>
                  </a:cubicBezTo>
                  <a:cubicBezTo>
                    <a:pt x="1682424" y="1287042"/>
                    <a:pt x="1682329" y="1286947"/>
                    <a:pt x="1653754" y="1286852"/>
                  </a:cubicBezTo>
                  <a:cubicBezTo>
                    <a:pt x="1623083" y="1286756"/>
                    <a:pt x="1592413" y="1287423"/>
                    <a:pt x="1561838" y="1286566"/>
                  </a:cubicBezTo>
                  <a:cubicBezTo>
                    <a:pt x="1548503" y="1286185"/>
                    <a:pt x="1541359" y="1291138"/>
                    <a:pt x="1535549" y="1302949"/>
                  </a:cubicBezTo>
                  <a:cubicBezTo>
                    <a:pt x="1456872" y="1465922"/>
                    <a:pt x="1377815" y="1628799"/>
                    <a:pt x="1298567" y="1791582"/>
                  </a:cubicBezTo>
                  <a:cubicBezTo>
                    <a:pt x="1292852" y="1803297"/>
                    <a:pt x="1292947" y="1815108"/>
                    <a:pt x="1292947" y="1827300"/>
                  </a:cubicBezTo>
                  <a:cubicBezTo>
                    <a:pt x="1292947" y="2110097"/>
                    <a:pt x="1292661" y="2392895"/>
                    <a:pt x="1293423" y="2675692"/>
                  </a:cubicBezTo>
                  <a:cubicBezTo>
                    <a:pt x="1293519" y="2698743"/>
                    <a:pt x="1288851" y="2707410"/>
                    <a:pt x="1263705" y="2706744"/>
                  </a:cubicBezTo>
                  <a:cubicBezTo>
                    <a:pt x="1196363" y="2704934"/>
                    <a:pt x="1128927" y="2705315"/>
                    <a:pt x="1061489" y="2706553"/>
                  </a:cubicBezTo>
                  <a:cubicBezTo>
                    <a:pt x="1040534" y="2706934"/>
                    <a:pt x="1035391" y="2700267"/>
                    <a:pt x="1035391" y="2679883"/>
                  </a:cubicBezTo>
                  <a:cubicBezTo>
                    <a:pt x="1036058" y="2396228"/>
                    <a:pt x="1035772" y="2112574"/>
                    <a:pt x="1036058" y="1828919"/>
                  </a:cubicBezTo>
                  <a:cubicBezTo>
                    <a:pt x="1036058" y="1811870"/>
                    <a:pt x="1032914" y="1796630"/>
                    <a:pt x="1025389" y="1781199"/>
                  </a:cubicBezTo>
                  <a:cubicBezTo>
                    <a:pt x="948999" y="1624799"/>
                    <a:pt x="872989" y="1468303"/>
                    <a:pt x="797742" y="1311426"/>
                  </a:cubicBezTo>
                  <a:cubicBezTo>
                    <a:pt x="788979" y="1293043"/>
                    <a:pt x="779073" y="1284947"/>
                    <a:pt x="758118" y="1286376"/>
                  </a:cubicBezTo>
                  <a:cubicBezTo>
                    <a:pt x="729353" y="1288376"/>
                    <a:pt x="700301" y="1287899"/>
                    <a:pt x="671536" y="1286566"/>
                  </a:cubicBezTo>
                  <a:cubicBezTo>
                    <a:pt x="649057" y="1285518"/>
                    <a:pt x="649247" y="1292948"/>
                    <a:pt x="657915" y="1310188"/>
                  </a:cubicBezTo>
                  <a:cubicBezTo>
                    <a:pt x="736211" y="1465636"/>
                    <a:pt x="813649" y="1621465"/>
                    <a:pt x="891944" y="1776913"/>
                  </a:cubicBezTo>
                  <a:cubicBezTo>
                    <a:pt x="900898" y="1794629"/>
                    <a:pt x="905184" y="1812060"/>
                    <a:pt x="905184" y="1831968"/>
                  </a:cubicBezTo>
                  <a:cubicBezTo>
                    <a:pt x="904803" y="2113050"/>
                    <a:pt x="904517" y="2394038"/>
                    <a:pt x="905470" y="2675120"/>
                  </a:cubicBezTo>
                  <a:cubicBezTo>
                    <a:pt x="905565" y="2700647"/>
                    <a:pt x="898993" y="2709029"/>
                    <a:pt x="873561" y="2706744"/>
                  </a:cubicBezTo>
                  <a:cubicBezTo>
                    <a:pt x="848415" y="2704553"/>
                    <a:pt x="822793" y="2705696"/>
                    <a:pt x="797456" y="2706458"/>
                  </a:cubicBezTo>
                  <a:cubicBezTo>
                    <a:pt x="783455" y="2706839"/>
                    <a:pt x="777359" y="2703029"/>
                    <a:pt x="777073" y="2687503"/>
                  </a:cubicBezTo>
                  <a:cubicBezTo>
                    <a:pt x="771358" y="2401848"/>
                    <a:pt x="662106" y="2153912"/>
                    <a:pt x="498371" y="1926170"/>
                  </a:cubicBezTo>
                  <a:cubicBezTo>
                    <a:pt x="439126" y="1843778"/>
                    <a:pt x="377880" y="1762721"/>
                    <a:pt x="317206" y="1681377"/>
                  </a:cubicBezTo>
                  <a:cubicBezTo>
                    <a:pt x="27170" y="1292090"/>
                    <a:pt x="84415" y="747070"/>
                    <a:pt x="445031" y="423125"/>
                  </a:cubicBezTo>
                  <a:cubicBezTo>
                    <a:pt x="563998" y="316254"/>
                    <a:pt x="690776" y="224814"/>
                    <a:pt x="844129" y="178237"/>
                  </a:cubicBezTo>
                  <a:cubicBezTo>
                    <a:pt x="1221414" y="63556"/>
                    <a:pt x="1558885" y="137470"/>
                    <a:pt x="1855112" y="399026"/>
                  </a:cubicBezTo>
                  <a:cubicBezTo>
                    <a:pt x="1975127" y="504944"/>
                    <a:pt x="2073044" y="627055"/>
                    <a:pt x="2128861" y="778217"/>
                  </a:cubicBezTo>
                  <a:cubicBezTo>
                    <a:pt x="2252210" y="1111306"/>
                    <a:pt x="2205061" y="1420011"/>
                    <a:pt x="1992272" y="1704809"/>
                  </a:cubicBezTo>
                  <a:close/>
                </a:path>
              </a:pathLst>
            </a:custGeom>
            <a:grpFill/>
            <a:ln w="9525" cap="flat">
              <a:noFill/>
              <a:prstDash val="solid"/>
              <a:miter/>
            </a:ln>
          </p:spPr>
          <p:txBody>
            <a:bodyPr rtlCol="0" anchor="ctr"/>
            <a:lstStyle/>
            <a:p>
              <a:endParaRPr lang="en-US"/>
            </a:p>
          </p:txBody>
        </p:sp>
      </p:grpSp>
      <p:sp>
        <p:nvSpPr>
          <p:cNvPr id="9" name="Oval 8">
            <a:extLst>
              <a:ext uri="{FF2B5EF4-FFF2-40B4-BE49-F238E27FC236}">
                <a16:creationId xmlns:a16="http://schemas.microsoft.com/office/drawing/2014/main" id="{5DEDC741-B3A1-48E4-BE10-8162BABBA2BD}"/>
              </a:ext>
            </a:extLst>
          </p:cNvPr>
          <p:cNvSpPr/>
          <p:nvPr/>
        </p:nvSpPr>
        <p:spPr>
          <a:xfrm>
            <a:off x="462887" y="1412410"/>
            <a:ext cx="656456" cy="6564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id="{B5C8F9E3-2FBC-4765-9E4F-C0498081F544}"/>
              </a:ext>
            </a:extLst>
          </p:cNvPr>
          <p:cNvSpPr/>
          <p:nvPr/>
        </p:nvSpPr>
        <p:spPr>
          <a:xfrm>
            <a:off x="462887" y="2507049"/>
            <a:ext cx="656456" cy="6564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TextBox 13">
            <a:extLst>
              <a:ext uri="{FF2B5EF4-FFF2-40B4-BE49-F238E27FC236}">
                <a16:creationId xmlns:a16="http://schemas.microsoft.com/office/drawing/2014/main" id="{CEB16F7E-9472-4482-A52E-BEEA5047F7A8}"/>
              </a:ext>
            </a:extLst>
          </p:cNvPr>
          <p:cNvSpPr txBox="1"/>
          <p:nvPr/>
        </p:nvSpPr>
        <p:spPr>
          <a:xfrm>
            <a:off x="1218224" y="1547265"/>
            <a:ext cx="7757749" cy="369332"/>
          </a:xfrm>
          <a:prstGeom prst="rect">
            <a:avLst/>
          </a:prstGeom>
          <a:noFill/>
        </p:spPr>
        <p:txBody>
          <a:bodyPr wrap="square" rtlCol="0" anchor="ctr">
            <a:spAutoFit/>
          </a:bodyPr>
          <a:lstStyle/>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Persistance élevée improductive = situation de Wheel Spinning</a:t>
            </a:r>
          </a:p>
        </p:txBody>
      </p:sp>
      <p:sp>
        <p:nvSpPr>
          <p:cNvPr id="33" name="TextBox 13">
            <a:extLst>
              <a:ext uri="{FF2B5EF4-FFF2-40B4-BE49-F238E27FC236}">
                <a16:creationId xmlns:a16="http://schemas.microsoft.com/office/drawing/2014/main" id="{2FB38B05-ADC7-4739-B09C-D961FF977CBA}"/>
              </a:ext>
            </a:extLst>
          </p:cNvPr>
          <p:cNvSpPr txBox="1"/>
          <p:nvPr/>
        </p:nvSpPr>
        <p:spPr>
          <a:xfrm>
            <a:off x="1218224" y="2418376"/>
            <a:ext cx="7905807" cy="923330"/>
          </a:xfrm>
          <a:prstGeom prst="rect">
            <a:avLst/>
          </a:prstGeom>
          <a:noFill/>
        </p:spPr>
        <p:txBody>
          <a:bodyPr wrap="square" rtlCol="0" anchor="ctr">
            <a:spAutoFit/>
          </a:bodyPr>
          <a:lstStyle/>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Le Wheel Spinning décrit le cas d’un apprenant qui </a:t>
            </a:r>
            <a:r>
              <a:rPr lang="fr-FR" altLang="ko-KR" dirty="0">
                <a:solidFill>
                  <a:srgbClr val="FF0000"/>
                </a:solidFill>
                <a:latin typeface="Verdana" panose="020B0604030504040204" pitchFamily="34" charset="0"/>
                <a:ea typeface="Verdana" panose="020B0604030504040204" pitchFamily="34" charset="0"/>
                <a:cs typeface="Arial" pitchFamily="34" charset="0"/>
              </a:rPr>
              <a:t>persiste</a:t>
            </a:r>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dans une tâche d'apprentissage particulière mais qui est incapable d'atteindre </a:t>
            </a:r>
            <a:r>
              <a:rPr lang="fr-FR" altLang="ko-KR" dirty="0">
                <a:solidFill>
                  <a:srgbClr val="FF0000"/>
                </a:solidFill>
                <a:latin typeface="Verdana" panose="020B0604030504040204" pitchFamily="34" charset="0"/>
                <a:ea typeface="Verdana" panose="020B0604030504040204" pitchFamily="34" charset="0"/>
                <a:cs typeface="Arial" pitchFamily="34" charset="0"/>
              </a:rPr>
              <a:t>un état de maîtrise</a:t>
            </a:r>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dans </a:t>
            </a:r>
            <a:r>
              <a:rPr lang="fr-FR" altLang="ko-KR" dirty="0">
                <a:solidFill>
                  <a:srgbClr val="FF0000"/>
                </a:solidFill>
                <a:latin typeface="Verdana" panose="020B0604030504040204" pitchFamily="34" charset="0"/>
                <a:ea typeface="Verdana" panose="020B0604030504040204" pitchFamily="34" charset="0"/>
                <a:cs typeface="Arial" pitchFamily="34" charset="0"/>
              </a:rPr>
              <a:t>un délai raisonnable</a:t>
            </a:r>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a:t>
            </a:r>
          </a:p>
        </p:txBody>
      </p:sp>
      <p:sp>
        <p:nvSpPr>
          <p:cNvPr id="18" name="ZoneTexte 17">
            <a:extLst>
              <a:ext uri="{FF2B5EF4-FFF2-40B4-BE49-F238E27FC236}">
                <a16:creationId xmlns:a16="http://schemas.microsoft.com/office/drawing/2014/main" id="{62ED2930-6E15-47C3-84FB-8908447BB124}"/>
              </a:ext>
            </a:extLst>
          </p:cNvPr>
          <p:cNvSpPr txBox="1"/>
          <p:nvPr/>
        </p:nvSpPr>
        <p:spPr>
          <a:xfrm>
            <a:off x="791115" y="3940603"/>
            <a:ext cx="7493678" cy="2201628"/>
          </a:xfrm>
          <a:prstGeom prst="rect">
            <a:avLst/>
          </a:prstGeom>
          <a:noFill/>
        </p:spPr>
        <p:txBody>
          <a:bodyPr wrap="square">
            <a:spAutoFit/>
          </a:bodyPr>
          <a:lstStyle/>
          <a:p>
            <a:pPr marL="0" indent="0">
              <a:lnSpc>
                <a:spcPct val="110000"/>
              </a:lnSpc>
              <a:buNone/>
            </a:pPr>
            <a:r>
              <a:rPr lang="fr-FR" sz="1800" dirty="0"/>
              <a:t>                                  PERSISTANCE</a:t>
            </a:r>
          </a:p>
          <a:p>
            <a:pPr marL="0" indent="0">
              <a:lnSpc>
                <a:spcPct val="110000"/>
              </a:lnSpc>
              <a:buNone/>
            </a:pPr>
            <a:r>
              <a:rPr lang="fr-FR" dirty="0"/>
              <a:t>           </a:t>
            </a:r>
          </a:p>
          <a:p>
            <a:pPr marL="0" indent="0">
              <a:lnSpc>
                <a:spcPct val="110000"/>
              </a:lnSpc>
              <a:buNone/>
            </a:pPr>
            <a:r>
              <a:rPr lang="fr-FR" dirty="0"/>
              <a:t>             </a:t>
            </a:r>
            <a:r>
              <a:rPr lang="fr-FR" sz="1800" dirty="0"/>
              <a:t>NON                                                  OUI</a:t>
            </a:r>
          </a:p>
          <a:p>
            <a:pPr marL="0" indent="0">
              <a:lnSpc>
                <a:spcPct val="110000"/>
              </a:lnSpc>
              <a:buNone/>
            </a:pPr>
            <a:endParaRPr lang="fr-FR" dirty="0">
              <a:highlight>
                <a:srgbClr val="FFFF00"/>
              </a:highlight>
            </a:endParaRPr>
          </a:p>
          <a:p>
            <a:pPr marL="0" indent="0">
              <a:lnSpc>
                <a:spcPct val="110000"/>
              </a:lnSpc>
              <a:buNone/>
            </a:pPr>
            <a:r>
              <a:rPr lang="fr-FR" sz="1800" dirty="0"/>
              <a:t>ABANDON		PRODUCTIVE                 IMPRODUCTIVE</a:t>
            </a:r>
          </a:p>
          <a:p>
            <a:pPr marL="0" indent="0">
              <a:lnSpc>
                <a:spcPct val="110000"/>
              </a:lnSpc>
              <a:buNone/>
            </a:pPr>
            <a:r>
              <a:rPr lang="fr-FR" sz="1800" dirty="0"/>
              <a:t>		</a:t>
            </a:r>
            <a:r>
              <a:rPr lang="fr-FR" dirty="0"/>
              <a:t>   </a:t>
            </a:r>
          </a:p>
          <a:p>
            <a:pPr marL="0" indent="0">
              <a:lnSpc>
                <a:spcPct val="110000"/>
              </a:lnSpc>
              <a:buNone/>
            </a:pPr>
            <a:r>
              <a:rPr lang="fr-FR" sz="1800" dirty="0"/>
              <a:t>                                             MAITRISE                  </a:t>
            </a:r>
            <a:r>
              <a:rPr lang="fr-FR" sz="1800" b="1" dirty="0">
                <a:solidFill>
                  <a:schemeClr val="bg1"/>
                </a:solidFill>
                <a:highlight>
                  <a:srgbClr val="FF0000"/>
                </a:highlight>
              </a:rPr>
              <a:t>WHEEL SPINNING</a:t>
            </a:r>
          </a:p>
        </p:txBody>
      </p:sp>
      <p:cxnSp>
        <p:nvCxnSpPr>
          <p:cNvPr id="15" name="Connecteur droit avec flèche 14">
            <a:extLst>
              <a:ext uri="{FF2B5EF4-FFF2-40B4-BE49-F238E27FC236}">
                <a16:creationId xmlns:a16="http://schemas.microsoft.com/office/drawing/2014/main" id="{FF357030-ED52-45E5-B217-280D34B309E9}"/>
              </a:ext>
            </a:extLst>
          </p:cNvPr>
          <p:cNvCxnSpPr/>
          <p:nvPr/>
        </p:nvCxnSpPr>
        <p:spPr>
          <a:xfrm flipH="1">
            <a:off x="2459115" y="4332303"/>
            <a:ext cx="1313895" cy="284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3949D79A-34B5-485E-99E9-BEF937CCFDDB}"/>
              </a:ext>
            </a:extLst>
          </p:cNvPr>
          <p:cNvCxnSpPr>
            <a:cxnSpLocks/>
          </p:cNvCxnSpPr>
          <p:nvPr/>
        </p:nvCxnSpPr>
        <p:spPr>
          <a:xfrm>
            <a:off x="3902088" y="4332303"/>
            <a:ext cx="1397881" cy="284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7ABBB548-3539-4DC7-9AED-70BB634821C9}"/>
              </a:ext>
            </a:extLst>
          </p:cNvPr>
          <p:cNvCxnSpPr>
            <a:cxnSpLocks/>
          </p:cNvCxnSpPr>
          <p:nvPr/>
        </p:nvCxnSpPr>
        <p:spPr>
          <a:xfrm flipH="1">
            <a:off x="1580225" y="4873731"/>
            <a:ext cx="325867" cy="313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57958686-C434-4691-A501-18D8500D3C9E}"/>
              </a:ext>
            </a:extLst>
          </p:cNvPr>
          <p:cNvCxnSpPr>
            <a:cxnSpLocks/>
          </p:cNvCxnSpPr>
          <p:nvPr/>
        </p:nvCxnSpPr>
        <p:spPr>
          <a:xfrm flipH="1">
            <a:off x="4358936" y="4872138"/>
            <a:ext cx="941033" cy="23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0C127D37-CDBA-40CF-85BB-748CA6FCE0D4}"/>
              </a:ext>
            </a:extLst>
          </p:cNvPr>
          <p:cNvCxnSpPr>
            <a:cxnSpLocks/>
          </p:cNvCxnSpPr>
          <p:nvPr/>
        </p:nvCxnSpPr>
        <p:spPr>
          <a:xfrm>
            <a:off x="5929903" y="4872138"/>
            <a:ext cx="889410" cy="19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12CA22BE-347B-48CB-A93A-E3BAF16335E0}"/>
              </a:ext>
            </a:extLst>
          </p:cNvPr>
          <p:cNvCxnSpPr>
            <a:cxnSpLocks/>
          </p:cNvCxnSpPr>
          <p:nvPr/>
        </p:nvCxnSpPr>
        <p:spPr>
          <a:xfrm>
            <a:off x="4196002" y="5518256"/>
            <a:ext cx="1" cy="280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1F75E056-B7D2-47E2-B6D0-225E7067FD0A}"/>
              </a:ext>
            </a:extLst>
          </p:cNvPr>
          <p:cNvCxnSpPr>
            <a:cxnSpLocks/>
          </p:cNvCxnSpPr>
          <p:nvPr/>
        </p:nvCxnSpPr>
        <p:spPr>
          <a:xfrm>
            <a:off x="7127112" y="5470975"/>
            <a:ext cx="1" cy="280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3AFCC09-F199-4B42-9FF5-EAC964BCD072}"/>
              </a:ext>
            </a:extLst>
          </p:cNvPr>
          <p:cNvSpPr txBox="1"/>
          <p:nvPr/>
        </p:nvSpPr>
        <p:spPr>
          <a:xfrm>
            <a:off x="11406683" y="6303523"/>
            <a:ext cx="1190017" cy="461665"/>
          </a:xfrm>
          <a:prstGeom prst="rect">
            <a:avLst/>
          </a:prstGeom>
          <a:noFill/>
        </p:spPr>
        <p:txBody>
          <a:bodyPr wrap="square" rtlCol="0">
            <a:spAutoFit/>
          </a:bodyPr>
          <a:lstStyle/>
          <a:p>
            <a:r>
              <a:rPr lang="fr-FR" sz="2400" b="1" dirty="0"/>
              <a:t>6</a:t>
            </a:r>
          </a:p>
        </p:txBody>
      </p:sp>
    </p:spTree>
    <p:extLst>
      <p:ext uri="{BB962C8B-B14F-4D97-AF65-F5344CB8AC3E}">
        <p14:creationId xmlns:p14="http://schemas.microsoft.com/office/powerpoint/2010/main" val="119760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 calcmode="lin" valueType="num">
                                      <p:cBhvr additive="base">
                                        <p:cTn id="31"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8">
                                            <p:txEl>
                                              <p:pRg st="2" end="2"/>
                                            </p:txEl>
                                          </p:spTgt>
                                        </p:tgtEl>
                                        <p:attrNameLst>
                                          <p:attrName>style.visibility</p:attrName>
                                        </p:attrNameLst>
                                      </p:cBhvr>
                                      <p:to>
                                        <p:strVal val="visible"/>
                                      </p:to>
                                    </p:set>
                                    <p:animEffect transition="in" filter="barn(inVertical)">
                                      <p:cBhvr>
                                        <p:cTn id="49" dur="500"/>
                                        <p:tgtEl>
                                          <p:spTgt spid="18">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18">
                                            <p:txEl>
                                              <p:pRg st="4" end="4"/>
                                            </p:txEl>
                                          </p:spTgt>
                                        </p:tgtEl>
                                        <p:attrNameLst>
                                          <p:attrName>style.visibility</p:attrName>
                                        </p:attrNameLst>
                                      </p:cBhvr>
                                      <p:to>
                                        <p:strVal val="visible"/>
                                      </p:to>
                                    </p:set>
                                    <p:animEffect transition="in" filter="barn(inVertical)">
                                      <p:cBhvr>
                                        <p:cTn id="69" dur="500"/>
                                        <p:tgtEl>
                                          <p:spTgt spid="18">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nodeType="clickEffect">
                                  <p:stCondLst>
                                    <p:cond delay="0"/>
                                  </p:stCondLst>
                                  <p:childTnLst>
                                    <p:set>
                                      <p:cBhvr>
                                        <p:cTn id="83" dur="1" fill="hold">
                                          <p:stCondLst>
                                            <p:cond delay="0"/>
                                          </p:stCondLst>
                                        </p:cTn>
                                        <p:tgtEl>
                                          <p:spTgt spid="18">
                                            <p:txEl>
                                              <p:pRg st="6" end="6"/>
                                            </p:txEl>
                                          </p:spTgt>
                                        </p:tgtEl>
                                        <p:attrNameLst>
                                          <p:attrName>style.visibility</p:attrName>
                                        </p:attrNameLst>
                                      </p:cBhvr>
                                      <p:to>
                                        <p:strVal val="visible"/>
                                      </p:to>
                                    </p:set>
                                    <p:animEffect transition="in" filter="barn(inVertical)">
                                      <p:cBhvr>
                                        <p:cTn id="84"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800" b="1" dirty="0"/>
              <a:t>NOTION DE WHEEL-SPINNING (2/3)</a:t>
            </a:r>
          </a:p>
        </p:txBody>
      </p:sp>
      <p:grpSp>
        <p:nvGrpSpPr>
          <p:cNvPr id="3" name="Graphic 27">
            <a:extLst>
              <a:ext uri="{FF2B5EF4-FFF2-40B4-BE49-F238E27FC236}">
                <a16:creationId xmlns:a16="http://schemas.microsoft.com/office/drawing/2014/main" id="{119FA479-DC2F-4D4C-989B-D308D00E992E}"/>
              </a:ext>
            </a:extLst>
          </p:cNvPr>
          <p:cNvGrpSpPr/>
          <p:nvPr/>
        </p:nvGrpSpPr>
        <p:grpSpPr>
          <a:xfrm>
            <a:off x="9325340" y="3633792"/>
            <a:ext cx="2848904" cy="3224208"/>
            <a:chOff x="3033791" y="66648"/>
            <a:chExt cx="6126139" cy="6725057"/>
          </a:xfrm>
          <a:solidFill>
            <a:schemeClr val="accent2"/>
          </a:solidFill>
        </p:grpSpPr>
        <p:sp>
          <p:nvSpPr>
            <p:cNvPr id="4" name="Freeform: Shape 3">
              <a:extLst>
                <a:ext uri="{FF2B5EF4-FFF2-40B4-BE49-F238E27FC236}">
                  <a16:creationId xmlns:a16="http://schemas.microsoft.com/office/drawing/2014/main" id="{63834E26-E635-4E80-8756-99EE9082C698}"/>
                </a:ext>
              </a:extLst>
            </p:cNvPr>
            <p:cNvSpPr/>
            <p:nvPr/>
          </p:nvSpPr>
          <p:spPr>
            <a:xfrm>
              <a:off x="3033791" y="66648"/>
              <a:ext cx="6126139" cy="6725057"/>
            </a:xfrm>
            <a:custGeom>
              <a:avLst/>
              <a:gdLst>
                <a:gd name="connsiteX0" fmla="*/ 2177431 w 6126139"/>
                <a:gd name="connsiteY0" fmla="*/ 6725058 h 6725057"/>
                <a:gd name="connsiteX1" fmla="*/ 2176098 w 6126139"/>
                <a:gd name="connsiteY1" fmla="*/ 6722867 h 6725057"/>
                <a:gd name="connsiteX2" fmla="*/ 2142665 w 6126139"/>
                <a:gd name="connsiteY2" fmla="*/ 6671527 h 6725057"/>
                <a:gd name="connsiteX3" fmla="*/ 1859677 w 6126139"/>
                <a:gd name="connsiteY3" fmla="*/ 5963820 h 6725057"/>
                <a:gd name="connsiteX4" fmla="*/ 1209310 w 6126139"/>
                <a:gd name="connsiteY4" fmla="*/ 5928196 h 6725057"/>
                <a:gd name="connsiteX5" fmla="*/ 495602 w 6126139"/>
                <a:gd name="connsiteY5" fmla="*/ 5616729 h 6725057"/>
                <a:gd name="connsiteX6" fmla="*/ 552752 w 6126139"/>
                <a:gd name="connsiteY6" fmla="*/ 5027703 h 6725057"/>
                <a:gd name="connsiteX7" fmla="*/ 569325 w 6126139"/>
                <a:gd name="connsiteY7" fmla="*/ 4913689 h 6725057"/>
                <a:gd name="connsiteX8" fmla="*/ 465979 w 6126139"/>
                <a:gd name="connsiteY8" fmla="*/ 4759193 h 6725057"/>
                <a:gd name="connsiteX9" fmla="*/ 399495 w 6126139"/>
                <a:gd name="connsiteY9" fmla="*/ 4591458 h 6725057"/>
                <a:gd name="connsiteX10" fmla="*/ 511032 w 6126139"/>
                <a:gd name="connsiteY10" fmla="*/ 4438582 h 6725057"/>
                <a:gd name="connsiteX11" fmla="*/ 363490 w 6126139"/>
                <a:gd name="connsiteY11" fmla="*/ 4273513 h 6725057"/>
                <a:gd name="connsiteX12" fmla="*/ 454549 w 6126139"/>
                <a:gd name="connsiteY12" fmla="*/ 4036341 h 6725057"/>
                <a:gd name="connsiteX13" fmla="*/ 477695 w 6126139"/>
                <a:gd name="connsiteY13" fmla="*/ 3793644 h 6725057"/>
                <a:gd name="connsiteX14" fmla="*/ 386541 w 6126139"/>
                <a:gd name="connsiteY14" fmla="*/ 3771451 h 6725057"/>
                <a:gd name="connsiteX15" fmla="*/ 96314 w 6126139"/>
                <a:gd name="connsiteY15" fmla="*/ 3645911 h 6725057"/>
                <a:gd name="connsiteX16" fmla="*/ 8112 w 6126139"/>
                <a:gd name="connsiteY16" fmla="*/ 3529611 h 6725057"/>
                <a:gd name="connsiteX17" fmla="*/ 57642 w 6126139"/>
                <a:gd name="connsiteY17" fmla="*/ 3296534 h 6725057"/>
                <a:gd name="connsiteX18" fmla="*/ 512842 w 6126139"/>
                <a:gd name="connsiteY18" fmla="*/ 2672551 h 6725057"/>
                <a:gd name="connsiteX19" fmla="*/ 829739 w 6126139"/>
                <a:gd name="connsiteY19" fmla="*/ 2257547 h 6725057"/>
                <a:gd name="connsiteX20" fmla="*/ 834120 w 6126139"/>
                <a:gd name="connsiteY20" fmla="*/ 2216971 h 6725057"/>
                <a:gd name="connsiteX21" fmla="*/ 1065387 w 6126139"/>
                <a:gd name="connsiteY21" fmla="*/ 1136550 h 6725057"/>
                <a:gd name="connsiteX22" fmla="*/ 1956165 w 6126139"/>
                <a:gd name="connsiteY22" fmla="*/ 298350 h 6725057"/>
                <a:gd name="connsiteX23" fmla="*/ 3503978 w 6126139"/>
                <a:gd name="connsiteY23" fmla="*/ 7551 h 6725057"/>
                <a:gd name="connsiteX24" fmla="*/ 5464032 w 6126139"/>
                <a:gd name="connsiteY24" fmla="*/ 777743 h 6725057"/>
                <a:gd name="connsiteX25" fmla="*/ 5967238 w 6126139"/>
                <a:gd name="connsiteY25" fmla="*/ 3418740 h 6725057"/>
                <a:gd name="connsiteX26" fmla="*/ 5624720 w 6126139"/>
                <a:gd name="connsiteY26" fmla="*/ 4085204 h 6725057"/>
                <a:gd name="connsiteX27" fmla="*/ 5268580 w 6126139"/>
                <a:gd name="connsiteY27" fmla="*/ 4724237 h 6725057"/>
                <a:gd name="connsiteX28" fmla="*/ 5352780 w 6126139"/>
                <a:gd name="connsiteY28" fmla="*/ 6013731 h 6725057"/>
                <a:gd name="connsiteX29" fmla="*/ 5400882 w 6126139"/>
                <a:gd name="connsiteY29" fmla="*/ 6292813 h 6725057"/>
                <a:gd name="connsiteX30" fmla="*/ 5303060 w 6126139"/>
                <a:gd name="connsiteY30" fmla="*/ 6518175 h 6725057"/>
                <a:gd name="connsiteX31" fmla="*/ 5056458 w 6126139"/>
                <a:gd name="connsiteY31" fmla="*/ 6629141 h 6725057"/>
                <a:gd name="connsiteX32" fmla="*/ 4201780 w 6126139"/>
                <a:gd name="connsiteY32" fmla="*/ 6537606 h 6725057"/>
                <a:gd name="connsiteX33" fmla="*/ 3504168 w 6126139"/>
                <a:gd name="connsiteY33" fmla="*/ 6062023 h 6725057"/>
                <a:gd name="connsiteX34" fmla="*/ 3196035 w 6126139"/>
                <a:gd name="connsiteY34" fmla="*/ 5247444 h 6725057"/>
                <a:gd name="connsiteX35" fmla="*/ 3196225 w 6126139"/>
                <a:gd name="connsiteY35" fmla="*/ 4708520 h 6725057"/>
                <a:gd name="connsiteX36" fmla="*/ 3280902 w 6126139"/>
                <a:gd name="connsiteY36" fmla="*/ 4708425 h 6725057"/>
                <a:gd name="connsiteX37" fmla="*/ 3265377 w 6126139"/>
                <a:gd name="connsiteY37" fmla="*/ 5088187 h 6725057"/>
                <a:gd name="connsiteX38" fmla="*/ 3635709 w 6126139"/>
                <a:gd name="connsiteY38" fmla="*/ 6097170 h 6725057"/>
                <a:gd name="connsiteX39" fmla="*/ 4317127 w 6126139"/>
                <a:gd name="connsiteY39" fmla="*/ 6482932 h 6725057"/>
                <a:gd name="connsiteX40" fmla="*/ 5247244 w 6126139"/>
                <a:gd name="connsiteY40" fmla="*/ 6454548 h 6725057"/>
                <a:gd name="connsiteX41" fmla="*/ 5312490 w 6126139"/>
                <a:gd name="connsiteY41" fmla="*/ 6278716 h 6725057"/>
                <a:gd name="connsiteX42" fmla="*/ 5179711 w 6126139"/>
                <a:gd name="connsiteY42" fmla="*/ 5377652 h 6725057"/>
                <a:gd name="connsiteX43" fmla="*/ 5250101 w 6126139"/>
                <a:gd name="connsiteY43" fmla="*/ 4534308 h 6725057"/>
                <a:gd name="connsiteX44" fmla="*/ 5631673 w 6126139"/>
                <a:gd name="connsiteY44" fmla="*/ 3916230 h 6725057"/>
                <a:gd name="connsiteX45" fmla="*/ 5932853 w 6126139"/>
                <a:gd name="connsiteY45" fmla="*/ 3243670 h 6725057"/>
                <a:gd name="connsiteX46" fmla="*/ 5303917 w 6126139"/>
                <a:gd name="connsiteY46" fmla="*/ 746691 h 6725057"/>
                <a:gd name="connsiteX47" fmla="*/ 3209084 w 6126139"/>
                <a:gd name="connsiteY47" fmla="*/ 85466 h 6725057"/>
                <a:gd name="connsiteX48" fmla="*/ 1982169 w 6126139"/>
                <a:gd name="connsiteY48" fmla="*/ 383789 h 6725057"/>
                <a:gd name="connsiteX49" fmla="*/ 1173210 w 6126139"/>
                <a:gd name="connsiteY49" fmla="*/ 1118262 h 6725057"/>
                <a:gd name="connsiteX50" fmla="*/ 890889 w 6126139"/>
                <a:gd name="connsiteY50" fmla="*/ 2059332 h 6725057"/>
                <a:gd name="connsiteX51" fmla="*/ 909844 w 6126139"/>
                <a:gd name="connsiteY51" fmla="*/ 2294695 h 6725057"/>
                <a:gd name="connsiteX52" fmla="*/ 849456 w 6126139"/>
                <a:gd name="connsiteY52" fmla="*/ 2389087 h 6725057"/>
                <a:gd name="connsiteX53" fmla="*/ 412925 w 6126139"/>
                <a:gd name="connsiteY53" fmla="*/ 2916296 h 6725057"/>
                <a:gd name="connsiteX54" fmla="*/ 90599 w 6126139"/>
                <a:gd name="connsiteY54" fmla="*/ 3448172 h 6725057"/>
                <a:gd name="connsiteX55" fmla="*/ 93933 w 6126139"/>
                <a:gd name="connsiteY55" fmla="*/ 3512847 h 6725057"/>
                <a:gd name="connsiteX56" fmla="*/ 147558 w 6126139"/>
                <a:gd name="connsiteY56" fmla="*/ 3579331 h 6725057"/>
                <a:gd name="connsiteX57" fmla="*/ 327962 w 6126139"/>
                <a:gd name="connsiteY57" fmla="*/ 3670867 h 6725057"/>
                <a:gd name="connsiteX58" fmla="*/ 576183 w 6126139"/>
                <a:gd name="connsiteY58" fmla="*/ 3769546 h 6725057"/>
                <a:gd name="connsiteX59" fmla="*/ 496554 w 6126139"/>
                <a:gd name="connsiteY59" fmla="*/ 4125019 h 6725057"/>
                <a:gd name="connsiteX60" fmla="*/ 446453 w 6126139"/>
                <a:gd name="connsiteY60" fmla="*/ 4265512 h 6725057"/>
                <a:gd name="connsiteX61" fmla="*/ 599139 w 6126139"/>
                <a:gd name="connsiteY61" fmla="*/ 4450107 h 6725057"/>
                <a:gd name="connsiteX62" fmla="*/ 486267 w 6126139"/>
                <a:gd name="connsiteY62" fmla="*/ 4641655 h 6725057"/>
                <a:gd name="connsiteX63" fmla="*/ 546370 w 6126139"/>
                <a:gd name="connsiteY63" fmla="*/ 4717855 h 6725057"/>
                <a:gd name="connsiteX64" fmla="*/ 546942 w 6126139"/>
                <a:gd name="connsiteY64" fmla="*/ 5328217 h 6725057"/>
                <a:gd name="connsiteX65" fmla="*/ 541608 w 6126139"/>
                <a:gd name="connsiteY65" fmla="*/ 5507382 h 6725057"/>
                <a:gd name="connsiteX66" fmla="*/ 939181 w 6126139"/>
                <a:gd name="connsiteY66" fmla="*/ 5820945 h 6725057"/>
                <a:gd name="connsiteX67" fmla="*/ 1403334 w 6126139"/>
                <a:gd name="connsiteY67" fmla="*/ 5838185 h 6725057"/>
                <a:gd name="connsiteX68" fmla="*/ 1929591 w 6126139"/>
                <a:gd name="connsiteY68" fmla="*/ 5900384 h 6725057"/>
                <a:gd name="connsiteX69" fmla="*/ 2225247 w 6126139"/>
                <a:gd name="connsiteY69" fmla="*/ 6706579 h 6725057"/>
                <a:gd name="connsiteX70" fmla="*/ 2224866 w 6126139"/>
                <a:gd name="connsiteY70" fmla="*/ 6724963 h 6725057"/>
                <a:gd name="connsiteX71" fmla="*/ 2177431 w 6126139"/>
                <a:gd name="connsiteY71" fmla="*/ 6725058 h 67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126139" h="6725057">
                  <a:moveTo>
                    <a:pt x="2177431" y="6725058"/>
                  </a:moveTo>
                  <a:cubicBezTo>
                    <a:pt x="2176955" y="6724296"/>
                    <a:pt x="2176669" y="6723058"/>
                    <a:pt x="2176098" y="6722867"/>
                  </a:cubicBezTo>
                  <a:cubicBezTo>
                    <a:pt x="2139141" y="6711152"/>
                    <a:pt x="2139903" y="6711247"/>
                    <a:pt x="2142665" y="6671527"/>
                  </a:cubicBezTo>
                  <a:cubicBezTo>
                    <a:pt x="2158572" y="6437593"/>
                    <a:pt x="2095230" y="6076786"/>
                    <a:pt x="1859677" y="5963820"/>
                  </a:cubicBezTo>
                  <a:cubicBezTo>
                    <a:pt x="1660414" y="5868284"/>
                    <a:pt x="1420479" y="5926863"/>
                    <a:pt x="1209310" y="5928196"/>
                  </a:cubicBezTo>
                  <a:cubicBezTo>
                    <a:pt x="933942" y="5929911"/>
                    <a:pt x="646668" y="5869808"/>
                    <a:pt x="495602" y="5616729"/>
                  </a:cubicBezTo>
                  <a:cubicBezTo>
                    <a:pt x="385017" y="5431563"/>
                    <a:pt x="497507" y="5212679"/>
                    <a:pt x="552752" y="5027703"/>
                  </a:cubicBezTo>
                  <a:cubicBezTo>
                    <a:pt x="563801" y="4990555"/>
                    <a:pt x="575040" y="4951979"/>
                    <a:pt x="569325" y="4913689"/>
                  </a:cubicBezTo>
                  <a:cubicBezTo>
                    <a:pt x="559991" y="4851300"/>
                    <a:pt x="509223" y="4805104"/>
                    <a:pt x="465979" y="4759193"/>
                  </a:cubicBezTo>
                  <a:cubicBezTo>
                    <a:pt x="422736" y="4713283"/>
                    <a:pt x="382159" y="4652037"/>
                    <a:pt x="399495" y="4591458"/>
                  </a:cubicBezTo>
                  <a:cubicBezTo>
                    <a:pt x="417021" y="4530212"/>
                    <a:pt x="486458" y="4497256"/>
                    <a:pt x="511032" y="4438582"/>
                  </a:cubicBezTo>
                  <a:cubicBezTo>
                    <a:pt x="436737" y="4416103"/>
                    <a:pt x="377587" y="4349809"/>
                    <a:pt x="363490" y="4273513"/>
                  </a:cubicBezTo>
                  <a:cubicBezTo>
                    <a:pt x="344916" y="4172358"/>
                    <a:pt x="408924" y="4114922"/>
                    <a:pt x="454549" y="4036341"/>
                  </a:cubicBezTo>
                  <a:cubicBezTo>
                    <a:pt x="485505" y="3982905"/>
                    <a:pt x="553514" y="3839078"/>
                    <a:pt x="477695" y="3793644"/>
                  </a:cubicBezTo>
                  <a:cubicBezTo>
                    <a:pt x="450644" y="3777451"/>
                    <a:pt x="417783" y="3775546"/>
                    <a:pt x="386541" y="3771451"/>
                  </a:cubicBezTo>
                  <a:cubicBezTo>
                    <a:pt x="280623" y="3757639"/>
                    <a:pt x="178896" y="3713538"/>
                    <a:pt x="96314" y="3645911"/>
                  </a:cubicBezTo>
                  <a:cubicBezTo>
                    <a:pt x="58119" y="3614574"/>
                    <a:pt x="22971" y="3576664"/>
                    <a:pt x="8112" y="3529611"/>
                  </a:cubicBezTo>
                  <a:cubicBezTo>
                    <a:pt x="-16462" y="3451696"/>
                    <a:pt x="19066" y="3368543"/>
                    <a:pt x="57642" y="3296534"/>
                  </a:cubicBezTo>
                  <a:cubicBezTo>
                    <a:pt x="180515" y="3067458"/>
                    <a:pt x="350060" y="2873243"/>
                    <a:pt x="512842" y="2672551"/>
                  </a:cubicBezTo>
                  <a:cubicBezTo>
                    <a:pt x="622570" y="2537296"/>
                    <a:pt x="734203" y="2403661"/>
                    <a:pt x="829739" y="2257547"/>
                  </a:cubicBezTo>
                  <a:cubicBezTo>
                    <a:pt x="838883" y="2243545"/>
                    <a:pt x="840883" y="2232592"/>
                    <a:pt x="834120" y="2216971"/>
                  </a:cubicBezTo>
                  <a:cubicBezTo>
                    <a:pt x="689912" y="1883310"/>
                    <a:pt x="888794" y="1421061"/>
                    <a:pt x="1065387" y="1136550"/>
                  </a:cubicBezTo>
                  <a:cubicBezTo>
                    <a:pt x="1282748" y="786125"/>
                    <a:pt x="1593263" y="494088"/>
                    <a:pt x="1956165" y="298350"/>
                  </a:cubicBezTo>
                  <a:cubicBezTo>
                    <a:pt x="2426796" y="44508"/>
                    <a:pt x="2976865" y="-25215"/>
                    <a:pt x="3503978" y="7551"/>
                  </a:cubicBezTo>
                  <a:cubicBezTo>
                    <a:pt x="4206447" y="51271"/>
                    <a:pt x="4951207" y="275013"/>
                    <a:pt x="5464032" y="777743"/>
                  </a:cubicBezTo>
                  <a:cubicBezTo>
                    <a:pt x="6165168" y="1465067"/>
                    <a:pt x="6267371" y="2522056"/>
                    <a:pt x="5967238" y="3418740"/>
                  </a:cubicBezTo>
                  <a:cubicBezTo>
                    <a:pt x="5886466" y="3659913"/>
                    <a:pt x="5770452" y="3877559"/>
                    <a:pt x="5624720" y="4085204"/>
                  </a:cubicBezTo>
                  <a:cubicBezTo>
                    <a:pt x="5484702" y="4284562"/>
                    <a:pt x="5331254" y="4484492"/>
                    <a:pt x="5268580" y="4724237"/>
                  </a:cubicBezTo>
                  <a:cubicBezTo>
                    <a:pt x="5163329" y="5126858"/>
                    <a:pt x="5284296" y="5611586"/>
                    <a:pt x="5352780" y="6013731"/>
                  </a:cubicBezTo>
                  <a:cubicBezTo>
                    <a:pt x="5368592" y="6106790"/>
                    <a:pt x="5388023" y="6199373"/>
                    <a:pt x="5400882" y="6292813"/>
                  </a:cubicBezTo>
                  <a:cubicBezTo>
                    <a:pt x="5413741" y="6385968"/>
                    <a:pt x="5373259" y="6459977"/>
                    <a:pt x="5303060" y="6518175"/>
                  </a:cubicBezTo>
                  <a:cubicBezTo>
                    <a:pt x="5231337" y="6577706"/>
                    <a:pt x="5145422" y="6607805"/>
                    <a:pt x="5056458" y="6629141"/>
                  </a:cubicBezTo>
                  <a:cubicBezTo>
                    <a:pt x="4772613" y="6697245"/>
                    <a:pt x="4470289" y="6638857"/>
                    <a:pt x="4201780" y="6537606"/>
                  </a:cubicBezTo>
                  <a:cubicBezTo>
                    <a:pt x="3936603" y="6437498"/>
                    <a:pt x="3664950" y="6303100"/>
                    <a:pt x="3504168" y="6062023"/>
                  </a:cubicBezTo>
                  <a:cubicBezTo>
                    <a:pt x="3338815" y="5814087"/>
                    <a:pt x="3237183" y="5542243"/>
                    <a:pt x="3196035" y="5247444"/>
                  </a:cubicBezTo>
                  <a:cubicBezTo>
                    <a:pt x="3170889" y="5067708"/>
                    <a:pt x="3170222" y="4888162"/>
                    <a:pt x="3196225" y="4708520"/>
                  </a:cubicBezTo>
                  <a:cubicBezTo>
                    <a:pt x="3226229" y="4707472"/>
                    <a:pt x="3252708" y="4705758"/>
                    <a:pt x="3280902" y="4708425"/>
                  </a:cubicBezTo>
                  <a:cubicBezTo>
                    <a:pt x="3263376" y="4834536"/>
                    <a:pt x="3256804" y="4961218"/>
                    <a:pt x="3265377" y="5088187"/>
                  </a:cubicBezTo>
                  <a:cubicBezTo>
                    <a:pt x="3290427" y="5460424"/>
                    <a:pt x="3406728" y="5799704"/>
                    <a:pt x="3635709" y="6097170"/>
                  </a:cubicBezTo>
                  <a:cubicBezTo>
                    <a:pt x="3788109" y="6295100"/>
                    <a:pt x="4084146" y="6415210"/>
                    <a:pt x="4317127" y="6482932"/>
                  </a:cubicBezTo>
                  <a:cubicBezTo>
                    <a:pt x="4580684" y="6559608"/>
                    <a:pt x="5014738" y="6644953"/>
                    <a:pt x="5247244" y="6454548"/>
                  </a:cubicBezTo>
                  <a:cubicBezTo>
                    <a:pt x="5303060" y="6408828"/>
                    <a:pt x="5325634" y="6353583"/>
                    <a:pt x="5312490" y="6278716"/>
                  </a:cubicBezTo>
                  <a:cubicBezTo>
                    <a:pt x="5259531" y="5978774"/>
                    <a:pt x="5217049" y="5679022"/>
                    <a:pt x="5179711" y="5377652"/>
                  </a:cubicBezTo>
                  <a:cubicBezTo>
                    <a:pt x="5143040" y="5081900"/>
                    <a:pt x="5130467" y="4816724"/>
                    <a:pt x="5250101" y="4534308"/>
                  </a:cubicBezTo>
                  <a:cubicBezTo>
                    <a:pt x="5345161" y="4309994"/>
                    <a:pt x="5496894" y="4117113"/>
                    <a:pt x="5631673" y="3916230"/>
                  </a:cubicBezTo>
                  <a:cubicBezTo>
                    <a:pt x="5774738" y="3702966"/>
                    <a:pt x="5862559" y="3489320"/>
                    <a:pt x="5932853" y="3243670"/>
                  </a:cubicBezTo>
                  <a:cubicBezTo>
                    <a:pt x="6184123" y="2365751"/>
                    <a:pt x="6018578" y="1365150"/>
                    <a:pt x="5303917" y="746691"/>
                  </a:cubicBezTo>
                  <a:cubicBezTo>
                    <a:pt x="4742419" y="260821"/>
                    <a:pt x="3936889" y="74988"/>
                    <a:pt x="3209084" y="85466"/>
                  </a:cubicBezTo>
                  <a:cubicBezTo>
                    <a:pt x="2777982" y="91752"/>
                    <a:pt x="2365169" y="178811"/>
                    <a:pt x="1982169" y="383789"/>
                  </a:cubicBezTo>
                  <a:cubicBezTo>
                    <a:pt x="1651365" y="560859"/>
                    <a:pt x="1373807" y="798317"/>
                    <a:pt x="1173210" y="1118262"/>
                  </a:cubicBezTo>
                  <a:cubicBezTo>
                    <a:pt x="1004808" y="1386867"/>
                    <a:pt x="820976" y="1732434"/>
                    <a:pt x="890889" y="2059332"/>
                  </a:cubicBezTo>
                  <a:cubicBezTo>
                    <a:pt x="907558" y="2137437"/>
                    <a:pt x="936895" y="2219447"/>
                    <a:pt x="909844" y="2294695"/>
                  </a:cubicBezTo>
                  <a:cubicBezTo>
                    <a:pt x="897176" y="2330032"/>
                    <a:pt x="873078" y="2359941"/>
                    <a:pt x="849456" y="2389087"/>
                  </a:cubicBezTo>
                  <a:cubicBezTo>
                    <a:pt x="699246" y="2560823"/>
                    <a:pt x="551133" y="2734749"/>
                    <a:pt x="412925" y="2916296"/>
                  </a:cubicBezTo>
                  <a:cubicBezTo>
                    <a:pt x="300720" y="3063553"/>
                    <a:pt x="118888" y="3258148"/>
                    <a:pt x="90599" y="3448172"/>
                  </a:cubicBezTo>
                  <a:cubicBezTo>
                    <a:pt x="87360" y="3469698"/>
                    <a:pt x="86884" y="3492273"/>
                    <a:pt x="93933" y="3512847"/>
                  </a:cubicBezTo>
                  <a:cubicBezTo>
                    <a:pt x="103362" y="3540184"/>
                    <a:pt x="124984" y="3561329"/>
                    <a:pt x="147558" y="3579331"/>
                  </a:cubicBezTo>
                  <a:cubicBezTo>
                    <a:pt x="200517" y="3621813"/>
                    <a:pt x="262335" y="3653150"/>
                    <a:pt x="327962" y="3670867"/>
                  </a:cubicBezTo>
                  <a:cubicBezTo>
                    <a:pt x="404638" y="3691536"/>
                    <a:pt x="526939" y="3696584"/>
                    <a:pt x="576183" y="3769546"/>
                  </a:cubicBezTo>
                  <a:cubicBezTo>
                    <a:pt x="640382" y="3864891"/>
                    <a:pt x="550656" y="4042342"/>
                    <a:pt x="496554" y="4125019"/>
                  </a:cubicBezTo>
                  <a:cubicBezTo>
                    <a:pt x="468360" y="4167976"/>
                    <a:pt x="433023" y="4215887"/>
                    <a:pt x="446453" y="4265512"/>
                  </a:cubicBezTo>
                  <a:cubicBezTo>
                    <a:pt x="468075" y="4345427"/>
                    <a:pt x="601044" y="4367335"/>
                    <a:pt x="599139" y="4450107"/>
                  </a:cubicBezTo>
                  <a:cubicBezTo>
                    <a:pt x="597424" y="4527069"/>
                    <a:pt x="473218" y="4565740"/>
                    <a:pt x="486267" y="4641655"/>
                  </a:cubicBezTo>
                  <a:cubicBezTo>
                    <a:pt x="491887" y="4674230"/>
                    <a:pt x="521796" y="4695757"/>
                    <a:pt x="546370" y="4717855"/>
                  </a:cubicBezTo>
                  <a:cubicBezTo>
                    <a:pt x="749253" y="4899877"/>
                    <a:pt x="594852" y="5120381"/>
                    <a:pt x="546942" y="5328217"/>
                  </a:cubicBezTo>
                  <a:cubicBezTo>
                    <a:pt x="533226" y="5387653"/>
                    <a:pt x="524367" y="5448136"/>
                    <a:pt x="541608" y="5507382"/>
                  </a:cubicBezTo>
                  <a:cubicBezTo>
                    <a:pt x="592662" y="5683499"/>
                    <a:pt x="769255" y="5783892"/>
                    <a:pt x="939181" y="5820945"/>
                  </a:cubicBezTo>
                  <a:cubicBezTo>
                    <a:pt x="1090914" y="5853997"/>
                    <a:pt x="1248172" y="5844757"/>
                    <a:pt x="1403334" y="5838185"/>
                  </a:cubicBezTo>
                  <a:cubicBezTo>
                    <a:pt x="1576118" y="5830946"/>
                    <a:pt x="1772428" y="5812372"/>
                    <a:pt x="1929591" y="5900384"/>
                  </a:cubicBezTo>
                  <a:cubicBezTo>
                    <a:pt x="2183051" y="6042306"/>
                    <a:pt x="2250583" y="6444547"/>
                    <a:pt x="2225247" y="6706579"/>
                  </a:cubicBezTo>
                  <a:cubicBezTo>
                    <a:pt x="2224675" y="6712675"/>
                    <a:pt x="2224961" y="6718771"/>
                    <a:pt x="2224866" y="6724963"/>
                  </a:cubicBezTo>
                  <a:cubicBezTo>
                    <a:pt x="2208959" y="6725058"/>
                    <a:pt x="2193147" y="6725058"/>
                    <a:pt x="2177431" y="6725058"/>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81E6E18-BDE5-4875-BD13-797F7AC9EBAC}"/>
                </a:ext>
              </a:extLst>
            </p:cNvPr>
            <p:cNvSpPr/>
            <p:nvPr/>
          </p:nvSpPr>
          <p:spPr>
            <a:xfrm>
              <a:off x="5925620" y="4385213"/>
              <a:ext cx="776730" cy="131447"/>
            </a:xfrm>
            <a:custGeom>
              <a:avLst/>
              <a:gdLst>
                <a:gd name="connsiteX0" fmla="*/ 751118 w 776730"/>
                <a:gd name="connsiteY0" fmla="*/ 2 h 131447"/>
                <a:gd name="connsiteX1" fmla="*/ 776550 w 776730"/>
                <a:gd name="connsiteY1" fmla="*/ 24576 h 131447"/>
                <a:gd name="connsiteX2" fmla="*/ 776550 w 776730"/>
                <a:gd name="connsiteY2" fmla="*/ 103348 h 131447"/>
                <a:gd name="connsiteX3" fmla="*/ 748927 w 776730"/>
                <a:gd name="connsiteY3" fmla="*/ 131446 h 131447"/>
                <a:gd name="connsiteX4" fmla="*/ 24170 w 776730"/>
                <a:gd name="connsiteY4" fmla="*/ 131351 h 131447"/>
                <a:gd name="connsiteX5" fmla="*/ 262 w 776730"/>
                <a:gd name="connsiteY5" fmla="*/ 107824 h 131447"/>
                <a:gd name="connsiteX6" fmla="*/ 167 w 776730"/>
                <a:gd name="connsiteY6" fmla="*/ 26481 h 131447"/>
                <a:gd name="connsiteX7" fmla="*/ 26265 w 776730"/>
                <a:gd name="connsiteY7" fmla="*/ 97 h 131447"/>
                <a:gd name="connsiteX8" fmla="*/ 751118 w 776730"/>
                <a:gd name="connsiteY8" fmla="*/ 2 h 13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30" h="131447">
                  <a:moveTo>
                    <a:pt x="751118" y="2"/>
                  </a:moveTo>
                  <a:cubicBezTo>
                    <a:pt x="770263" y="-94"/>
                    <a:pt x="777883" y="4288"/>
                    <a:pt x="776550" y="24576"/>
                  </a:cubicBezTo>
                  <a:cubicBezTo>
                    <a:pt x="774835" y="50770"/>
                    <a:pt x="774835" y="77154"/>
                    <a:pt x="776550" y="103348"/>
                  </a:cubicBezTo>
                  <a:cubicBezTo>
                    <a:pt x="777978" y="124969"/>
                    <a:pt x="771120" y="131542"/>
                    <a:pt x="748927" y="131446"/>
                  </a:cubicBezTo>
                  <a:cubicBezTo>
                    <a:pt x="587002" y="130494"/>
                    <a:pt x="103799" y="130494"/>
                    <a:pt x="24170" y="131351"/>
                  </a:cubicBezTo>
                  <a:cubicBezTo>
                    <a:pt x="6072" y="131542"/>
                    <a:pt x="-690" y="126589"/>
                    <a:pt x="262" y="107824"/>
                  </a:cubicBezTo>
                  <a:cubicBezTo>
                    <a:pt x="1691" y="80773"/>
                    <a:pt x="1881" y="53532"/>
                    <a:pt x="167" y="26481"/>
                  </a:cubicBezTo>
                  <a:cubicBezTo>
                    <a:pt x="-1167" y="5907"/>
                    <a:pt x="5310" y="-94"/>
                    <a:pt x="26265" y="97"/>
                  </a:cubicBezTo>
                  <a:cubicBezTo>
                    <a:pt x="147995" y="954"/>
                    <a:pt x="631198" y="859"/>
                    <a:pt x="751118" y="2"/>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801BFAB-0C5E-473E-8C51-2B90DAAB0247}"/>
                </a:ext>
              </a:extLst>
            </p:cNvPr>
            <p:cNvSpPr/>
            <p:nvPr/>
          </p:nvSpPr>
          <p:spPr>
            <a:xfrm>
              <a:off x="5925624" y="4127274"/>
              <a:ext cx="776759" cy="128687"/>
            </a:xfrm>
            <a:custGeom>
              <a:avLst/>
              <a:gdLst>
                <a:gd name="connsiteX0" fmla="*/ 750829 w 776759"/>
                <a:gd name="connsiteY0" fmla="*/ 3 h 128687"/>
                <a:gd name="connsiteX1" fmla="*/ 776451 w 776759"/>
                <a:gd name="connsiteY1" fmla="*/ 27340 h 128687"/>
                <a:gd name="connsiteX2" fmla="*/ 776546 w 776759"/>
                <a:gd name="connsiteY2" fmla="*/ 100778 h 128687"/>
                <a:gd name="connsiteX3" fmla="*/ 748828 w 776759"/>
                <a:gd name="connsiteY3" fmla="*/ 128686 h 128687"/>
                <a:gd name="connsiteX4" fmla="*/ 24452 w 776759"/>
                <a:gd name="connsiteY4" fmla="*/ 128496 h 128687"/>
                <a:gd name="connsiteX5" fmla="*/ 259 w 776759"/>
                <a:gd name="connsiteY5" fmla="*/ 105350 h 128687"/>
                <a:gd name="connsiteX6" fmla="*/ 163 w 776759"/>
                <a:gd name="connsiteY6" fmla="*/ 26673 h 128687"/>
                <a:gd name="connsiteX7" fmla="*/ 26357 w 776759"/>
                <a:gd name="connsiteY7" fmla="*/ 99 h 128687"/>
                <a:gd name="connsiteX8" fmla="*/ 750829 w 776759"/>
                <a:gd name="connsiteY8" fmla="*/ 3 h 12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59" h="128687">
                  <a:moveTo>
                    <a:pt x="750829" y="3"/>
                  </a:moveTo>
                  <a:cubicBezTo>
                    <a:pt x="772831" y="-187"/>
                    <a:pt x="777594" y="7719"/>
                    <a:pt x="776451" y="27340"/>
                  </a:cubicBezTo>
                  <a:cubicBezTo>
                    <a:pt x="775117" y="51724"/>
                    <a:pt x="774736" y="76394"/>
                    <a:pt x="776546" y="100778"/>
                  </a:cubicBezTo>
                  <a:cubicBezTo>
                    <a:pt x="778165" y="122781"/>
                    <a:pt x="770736" y="128781"/>
                    <a:pt x="748828" y="128686"/>
                  </a:cubicBezTo>
                  <a:cubicBezTo>
                    <a:pt x="574711" y="127829"/>
                    <a:pt x="91794" y="127734"/>
                    <a:pt x="24452" y="128496"/>
                  </a:cubicBezTo>
                  <a:cubicBezTo>
                    <a:pt x="6831" y="128686"/>
                    <a:pt x="-789" y="124400"/>
                    <a:pt x="259" y="105350"/>
                  </a:cubicBezTo>
                  <a:cubicBezTo>
                    <a:pt x="1782" y="79156"/>
                    <a:pt x="1973" y="52772"/>
                    <a:pt x="163" y="26673"/>
                  </a:cubicBezTo>
                  <a:cubicBezTo>
                    <a:pt x="-1170" y="5909"/>
                    <a:pt x="5497" y="-92"/>
                    <a:pt x="26357" y="99"/>
                  </a:cubicBezTo>
                  <a:cubicBezTo>
                    <a:pt x="147134" y="956"/>
                    <a:pt x="630147" y="1051"/>
                    <a:pt x="750829" y="3"/>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55D1736-1755-4456-BCF8-9804E453671D}"/>
                </a:ext>
              </a:extLst>
            </p:cNvPr>
            <p:cNvSpPr/>
            <p:nvPr/>
          </p:nvSpPr>
          <p:spPr>
            <a:xfrm>
              <a:off x="6055020" y="4643056"/>
              <a:ext cx="517365" cy="131170"/>
            </a:xfrm>
            <a:custGeom>
              <a:avLst/>
              <a:gdLst>
                <a:gd name="connsiteX0" fmla="*/ 25454 w 517365"/>
                <a:gd name="connsiteY0" fmla="*/ 131159 h 131170"/>
                <a:gd name="connsiteX1" fmla="*/ 117 w 517365"/>
                <a:gd name="connsiteY1" fmla="*/ 106299 h 131170"/>
                <a:gd name="connsiteX2" fmla="*/ 308 w 517365"/>
                <a:gd name="connsiteY2" fmla="*/ 19717 h 131170"/>
                <a:gd name="connsiteX3" fmla="*/ 19834 w 517365"/>
                <a:gd name="connsiteY3" fmla="*/ 0 h 131170"/>
                <a:gd name="connsiteX4" fmla="*/ 497322 w 517365"/>
                <a:gd name="connsiteY4" fmla="*/ 0 h 131170"/>
                <a:gd name="connsiteX5" fmla="*/ 517229 w 517365"/>
                <a:gd name="connsiteY5" fmla="*/ 19050 h 131170"/>
                <a:gd name="connsiteX6" fmla="*/ 517325 w 517365"/>
                <a:gd name="connsiteY6" fmla="*/ 110871 h 131170"/>
                <a:gd name="connsiteX7" fmla="*/ 495608 w 517365"/>
                <a:gd name="connsiteY7" fmla="*/ 130874 h 131170"/>
                <a:gd name="connsiteX8" fmla="*/ 25454 w 517365"/>
                <a:gd name="connsiteY8" fmla="*/ 131159 h 13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365" h="131170">
                  <a:moveTo>
                    <a:pt x="25454" y="131159"/>
                  </a:moveTo>
                  <a:cubicBezTo>
                    <a:pt x="6118" y="131445"/>
                    <a:pt x="-1026" y="126397"/>
                    <a:pt x="117" y="106299"/>
                  </a:cubicBezTo>
                  <a:cubicBezTo>
                    <a:pt x="1736" y="77534"/>
                    <a:pt x="1165" y="48578"/>
                    <a:pt x="308" y="19717"/>
                  </a:cubicBezTo>
                  <a:cubicBezTo>
                    <a:pt x="-73" y="5048"/>
                    <a:pt x="4879" y="0"/>
                    <a:pt x="19834" y="0"/>
                  </a:cubicBezTo>
                  <a:cubicBezTo>
                    <a:pt x="178996" y="381"/>
                    <a:pt x="338159" y="381"/>
                    <a:pt x="497322" y="0"/>
                  </a:cubicBezTo>
                  <a:cubicBezTo>
                    <a:pt x="511610" y="0"/>
                    <a:pt x="517705" y="3715"/>
                    <a:pt x="517229" y="19050"/>
                  </a:cubicBezTo>
                  <a:cubicBezTo>
                    <a:pt x="516277" y="49625"/>
                    <a:pt x="516086" y="80296"/>
                    <a:pt x="517325" y="110871"/>
                  </a:cubicBezTo>
                  <a:cubicBezTo>
                    <a:pt x="517991" y="128111"/>
                    <a:pt x="510467" y="130874"/>
                    <a:pt x="495608" y="130874"/>
                  </a:cubicBezTo>
                  <a:cubicBezTo>
                    <a:pt x="416836" y="130874"/>
                    <a:pt x="75269" y="130302"/>
                    <a:pt x="25454" y="131159"/>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49D88A7-DE03-47BB-A83D-475C5667F8CD}"/>
                </a:ext>
              </a:extLst>
            </p:cNvPr>
            <p:cNvSpPr/>
            <p:nvPr/>
          </p:nvSpPr>
          <p:spPr>
            <a:xfrm>
              <a:off x="5147286" y="1162502"/>
              <a:ext cx="2325139" cy="2834763"/>
            </a:xfrm>
            <a:custGeom>
              <a:avLst/>
              <a:gdLst>
                <a:gd name="connsiteX0" fmla="*/ 2301359 w 2325139"/>
                <a:gd name="connsiteY0" fmla="*/ 902042 h 2834763"/>
                <a:gd name="connsiteX1" fmla="*/ 1949886 w 2325139"/>
                <a:gd name="connsiteY1" fmla="*/ 307015 h 2834763"/>
                <a:gd name="connsiteX2" fmla="*/ 971002 w 2325139"/>
                <a:gd name="connsiteY2" fmla="*/ 15836 h 2834763"/>
                <a:gd name="connsiteX3" fmla="*/ 242720 w 2325139"/>
                <a:gd name="connsiteY3" fmla="*/ 442270 h 2834763"/>
                <a:gd name="connsiteX4" fmla="*/ 6405 w 2325139"/>
                <a:gd name="connsiteY4" fmla="*/ 1229987 h 2834763"/>
                <a:gd name="connsiteX5" fmla="*/ 249483 w 2325139"/>
                <a:gd name="connsiteY5" fmla="*/ 1818633 h 2834763"/>
                <a:gd name="connsiteX6" fmla="*/ 495800 w 2325139"/>
                <a:gd name="connsiteY6" fmla="*/ 2180678 h 2834763"/>
                <a:gd name="connsiteX7" fmla="*/ 644485 w 2325139"/>
                <a:gd name="connsiteY7" fmla="*/ 2806756 h 2834763"/>
                <a:gd name="connsiteX8" fmla="*/ 671250 w 2325139"/>
                <a:gd name="connsiteY8" fmla="*/ 2834760 h 2834763"/>
                <a:gd name="connsiteX9" fmla="*/ 1162264 w 2325139"/>
                <a:gd name="connsiteY9" fmla="*/ 2834188 h 2834763"/>
                <a:gd name="connsiteX10" fmla="*/ 1653278 w 2325139"/>
                <a:gd name="connsiteY10" fmla="*/ 2834760 h 2834763"/>
                <a:gd name="connsiteX11" fmla="*/ 1681567 w 2325139"/>
                <a:gd name="connsiteY11" fmla="*/ 2805327 h 2834763"/>
                <a:gd name="connsiteX12" fmla="*/ 1702712 w 2325139"/>
                <a:gd name="connsiteY12" fmla="*/ 2525959 h 2834763"/>
                <a:gd name="connsiteX13" fmla="*/ 1892546 w 2325139"/>
                <a:gd name="connsiteY13" fmla="*/ 2067140 h 2834763"/>
                <a:gd name="connsiteX14" fmla="*/ 2127718 w 2325139"/>
                <a:gd name="connsiteY14" fmla="*/ 1741670 h 2834763"/>
                <a:gd name="connsiteX15" fmla="*/ 2301359 w 2325139"/>
                <a:gd name="connsiteY15" fmla="*/ 902042 h 2834763"/>
                <a:gd name="connsiteX16" fmla="*/ 1992272 w 2325139"/>
                <a:gd name="connsiteY16" fmla="*/ 1704809 h 2834763"/>
                <a:gd name="connsiteX17" fmla="*/ 1679948 w 2325139"/>
                <a:gd name="connsiteY17" fmla="*/ 2179059 h 2834763"/>
                <a:gd name="connsiteX18" fmla="*/ 1552694 w 2325139"/>
                <a:gd name="connsiteY18" fmla="*/ 2678550 h 2834763"/>
                <a:gd name="connsiteX19" fmla="*/ 1524595 w 2325139"/>
                <a:gd name="connsiteY19" fmla="*/ 2706648 h 2834763"/>
                <a:gd name="connsiteX20" fmla="*/ 1448490 w 2325139"/>
                <a:gd name="connsiteY20" fmla="*/ 2706553 h 2834763"/>
                <a:gd name="connsiteX21" fmla="*/ 1423630 w 2325139"/>
                <a:gd name="connsiteY21" fmla="*/ 2681407 h 2834763"/>
                <a:gd name="connsiteX22" fmla="*/ 1424106 w 2325139"/>
                <a:gd name="connsiteY22" fmla="*/ 2250687 h 2834763"/>
                <a:gd name="connsiteX23" fmla="*/ 1423916 w 2325139"/>
                <a:gd name="connsiteY23" fmla="*/ 1827776 h 2834763"/>
                <a:gd name="connsiteX24" fmla="*/ 1434393 w 2325139"/>
                <a:gd name="connsiteY24" fmla="*/ 1782628 h 2834763"/>
                <a:gd name="connsiteX25" fmla="*/ 1669185 w 2325139"/>
                <a:gd name="connsiteY25" fmla="*/ 1313522 h 2834763"/>
                <a:gd name="connsiteX26" fmla="*/ 1653754 w 2325139"/>
                <a:gd name="connsiteY26" fmla="*/ 1286852 h 2834763"/>
                <a:gd name="connsiteX27" fmla="*/ 1561838 w 2325139"/>
                <a:gd name="connsiteY27" fmla="*/ 1286566 h 2834763"/>
                <a:gd name="connsiteX28" fmla="*/ 1535549 w 2325139"/>
                <a:gd name="connsiteY28" fmla="*/ 1302949 h 2834763"/>
                <a:gd name="connsiteX29" fmla="*/ 1298567 w 2325139"/>
                <a:gd name="connsiteY29" fmla="*/ 1791582 h 2834763"/>
                <a:gd name="connsiteX30" fmla="*/ 1292947 w 2325139"/>
                <a:gd name="connsiteY30" fmla="*/ 1827300 h 2834763"/>
                <a:gd name="connsiteX31" fmla="*/ 1293423 w 2325139"/>
                <a:gd name="connsiteY31" fmla="*/ 2675692 h 2834763"/>
                <a:gd name="connsiteX32" fmla="*/ 1263705 w 2325139"/>
                <a:gd name="connsiteY32" fmla="*/ 2706744 h 2834763"/>
                <a:gd name="connsiteX33" fmla="*/ 1061489 w 2325139"/>
                <a:gd name="connsiteY33" fmla="*/ 2706553 h 2834763"/>
                <a:gd name="connsiteX34" fmla="*/ 1035391 w 2325139"/>
                <a:gd name="connsiteY34" fmla="*/ 2679883 h 2834763"/>
                <a:gd name="connsiteX35" fmla="*/ 1036058 w 2325139"/>
                <a:gd name="connsiteY35" fmla="*/ 1828919 h 2834763"/>
                <a:gd name="connsiteX36" fmla="*/ 1025389 w 2325139"/>
                <a:gd name="connsiteY36" fmla="*/ 1781199 h 2834763"/>
                <a:gd name="connsiteX37" fmla="*/ 797742 w 2325139"/>
                <a:gd name="connsiteY37" fmla="*/ 1311426 h 2834763"/>
                <a:gd name="connsiteX38" fmla="*/ 758118 w 2325139"/>
                <a:gd name="connsiteY38" fmla="*/ 1286376 h 2834763"/>
                <a:gd name="connsiteX39" fmla="*/ 671536 w 2325139"/>
                <a:gd name="connsiteY39" fmla="*/ 1286566 h 2834763"/>
                <a:gd name="connsiteX40" fmla="*/ 657915 w 2325139"/>
                <a:gd name="connsiteY40" fmla="*/ 1310188 h 2834763"/>
                <a:gd name="connsiteX41" fmla="*/ 891944 w 2325139"/>
                <a:gd name="connsiteY41" fmla="*/ 1776913 h 2834763"/>
                <a:gd name="connsiteX42" fmla="*/ 905184 w 2325139"/>
                <a:gd name="connsiteY42" fmla="*/ 1831968 h 2834763"/>
                <a:gd name="connsiteX43" fmla="*/ 905470 w 2325139"/>
                <a:gd name="connsiteY43" fmla="*/ 2675120 h 2834763"/>
                <a:gd name="connsiteX44" fmla="*/ 873561 w 2325139"/>
                <a:gd name="connsiteY44" fmla="*/ 2706744 h 2834763"/>
                <a:gd name="connsiteX45" fmla="*/ 797456 w 2325139"/>
                <a:gd name="connsiteY45" fmla="*/ 2706458 h 2834763"/>
                <a:gd name="connsiteX46" fmla="*/ 777073 w 2325139"/>
                <a:gd name="connsiteY46" fmla="*/ 2687503 h 2834763"/>
                <a:gd name="connsiteX47" fmla="*/ 498371 w 2325139"/>
                <a:gd name="connsiteY47" fmla="*/ 1926170 h 2834763"/>
                <a:gd name="connsiteX48" fmla="*/ 317206 w 2325139"/>
                <a:gd name="connsiteY48" fmla="*/ 1681377 h 2834763"/>
                <a:gd name="connsiteX49" fmla="*/ 445031 w 2325139"/>
                <a:gd name="connsiteY49" fmla="*/ 423125 h 2834763"/>
                <a:gd name="connsiteX50" fmla="*/ 844129 w 2325139"/>
                <a:gd name="connsiteY50" fmla="*/ 178237 h 2834763"/>
                <a:gd name="connsiteX51" fmla="*/ 1855112 w 2325139"/>
                <a:gd name="connsiteY51" fmla="*/ 399026 h 2834763"/>
                <a:gd name="connsiteX52" fmla="*/ 2128861 w 2325139"/>
                <a:gd name="connsiteY52" fmla="*/ 778217 h 2834763"/>
                <a:gd name="connsiteX53" fmla="*/ 1992272 w 2325139"/>
                <a:gd name="connsiteY53" fmla="*/ 1704809 h 283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25139" h="2834763">
                  <a:moveTo>
                    <a:pt x="2301359" y="902042"/>
                  </a:moveTo>
                  <a:cubicBezTo>
                    <a:pt x="2251353" y="664488"/>
                    <a:pt x="2130480" y="467702"/>
                    <a:pt x="1949886" y="307015"/>
                  </a:cubicBezTo>
                  <a:cubicBezTo>
                    <a:pt x="1669185" y="57174"/>
                    <a:pt x="1341524" y="-41505"/>
                    <a:pt x="971002" y="15836"/>
                  </a:cubicBezTo>
                  <a:cubicBezTo>
                    <a:pt x="673917" y="61841"/>
                    <a:pt x="431411" y="210146"/>
                    <a:pt x="242720" y="442270"/>
                  </a:cubicBezTo>
                  <a:cubicBezTo>
                    <a:pt x="56507" y="671251"/>
                    <a:pt x="-24456" y="935093"/>
                    <a:pt x="6405" y="1229987"/>
                  </a:cubicBezTo>
                  <a:cubicBezTo>
                    <a:pt x="29456" y="1449539"/>
                    <a:pt x="114514" y="1644420"/>
                    <a:pt x="249483" y="1818633"/>
                  </a:cubicBezTo>
                  <a:cubicBezTo>
                    <a:pt x="339018" y="1934171"/>
                    <a:pt x="426077" y="2052185"/>
                    <a:pt x="495800" y="2180678"/>
                  </a:cubicBezTo>
                  <a:cubicBezTo>
                    <a:pt x="601337" y="2375178"/>
                    <a:pt x="648009" y="2585586"/>
                    <a:pt x="644485" y="2806756"/>
                  </a:cubicBezTo>
                  <a:cubicBezTo>
                    <a:pt x="644104" y="2828283"/>
                    <a:pt x="648676" y="2834950"/>
                    <a:pt x="671250" y="2834760"/>
                  </a:cubicBezTo>
                  <a:cubicBezTo>
                    <a:pt x="834889" y="2833807"/>
                    <a:pt x="998624" y="2834188"/>
                    <a:pt x="1162264" y="2834188"/>
                  </a:cubicBezTo>
                  <a:cubicBezTo>
                    <a:pt x="1325903" y="2834188"/>
                    <a:pt x="1489638" y="2833617"/>
                    <a:pt x="1653278" y="2834760"/>
                  </a:cubicBezTo>
                  <a:cubicBezTo>
                    <a:pt x="1677185" y="2834950"/>
                    <a:pt x="1682519" y="2828092"/>
                    <a:pt x="1681567" y="2805327"/>
                  </a:cubicBezTo>
                  <a:cubicBezTo>
                    <a:pt x="1677471" y="2711411"/>
                    <a:pt x="1684234" y="2618161"/>
                    <a:pt x="1702712" y="2525959"/>
                  </a:cubicBezTo>
                  <a:cubicBezTo>
                    <a:pt x="1735860" y="2360605"/>
                    <a:pt x="1789866" y="2204204"/>
                    <a:pt x="1892546" y="2067140"/>
                  </a:cubicBezTo>
                  <a:cubicBezTo>
                    <a:pt x="1972841" y="1959984"/>
                    <a:pt x="2053899" y="1853208"/>
                    <a:pt x="2127718" y="1741670"/>
                  </a:cubicBezTo>
                  <a:cubicBezTo>
                    <a:pt x="2297168" y="1485734"/>
                    <a:pt x="2365557" y="1206747"/>
                    <a:pt x="2301359" y="902042"/>
                  </a:cubicBezTo>
                  <a:close/>
                  <a:moveTo>
                    <a:pt x="1992272" y="1704809"/>
                  </a:moveTo>
                  <a:cubicBezTo>
                    <a:pt x="1878830" y="1856637"/>
                    <a:pt x="1766625" y="2009609"/>
                    <a:pt x="1679948" y="2179059"/>
                  </a:cubicBezTo>
                  <a:cubicBezTo>
                    <a:pt x="1599842" y="2335650"/>
                    <a:pt x="1559266" y="2503004"/>
                    <a:pt x="1552694" y="2678550"/>
                  </a:cubicBezTo>
                  <a:cubicBezTo>
                    <a:pt x="1551932" y="2699504"/>
                    <a:pt x="1547074" y="2708363"/>
                    <a:pt x="1524595" y="2706648"/>
                  </a:cubicBezTo>
                  <a:cubicBezTo>
                    <a:pt x="1499354" y="2704648"/>
                    <a:pt x="1473827" y="2705029"/>
                    <a:pt x="1448490" y="2706553"/>
                  </a:cubicBezTo>
                  <a:cubicBezTo>
                    <a:pt x="1428678" y="2707791"/>
                    <a:pt x="1423535" y="2700933"/>
                    <a:pt x="1423630" y="2681407"/>
                  </a:cubicBezTo>
                  <a:cubicBezTo>
                    <a:pt x="1424487" y="2537865"/>
                    <a:pt x="1424106" y="2394228"/>
                    <a:pt x="1424106" y="2250687"/>
                  </a:cubicBezTo>
                  <a:cubicBezTo>
                    <a:pt x="1424106" y="2109717"/>
                    <a:pt x="1424297" y="1968746"/>
                    <a:pt x="1423916" y="1827776"/>
                  </a:cubicBezTo>
                  <a:cubicBezTo>
                    <a:pt x="1423916" y="1811584"/>
                    <a:pt x="1427059" y="1797201"/>
                    <a:pt x="1434393" y="1782628"/>
                  </a:cubicBezTo>
                  <a:cubicBezTo>
                    <a:pt x="1512974" y="1626418"/>
                    <a:pt x="1591079" y="1469922"/>
                    <a:pt x="1669185" y="1313522"/>
                  </a:cubicBezTo>
                  <a:cubicBezTo>
                    <a:pt x="1682424" y="1287042"/>
                    <a:pt x="1682329" y="1286947"/>
                    <a:pt x="1653754" y="1286852"/>
                  </a:cubicBezTo>
                  <a:cubicBezTo>
                    <a:pt x="1623083" y="1286756"/>
                    <a:pt x="1592413" y="1287423"/>
                    <a:pt x="1561838" y="1286566"/>
                  </a:cubicBezTo>
                  <a:cubicBezTo>
                    <a:pt x="1548503" y="1286185"/>
                    <a:pt x="1541359" y="1291138"/>
                    <a:pt x="1535549" y="1302949"/>
                  </a:cubicBezTo>
                  <a:cubicBezTo>
                    <a:pt x="1456872" y="1465922"/>
                    <a:pt x="1377815" y="1628799"/>
                    <a:pt x="1298567" y="1791582"/>
                  </a:cubicBezTo>
                  <a:cubicBezTo>
                    <a:pt x="1292852" y="1803297"/>
                    <a:pt x="1292947" y="1815108"/>
                    <a:pt x="1292947" y="1827300"/>
                  </a:cubicBezTo>
                  <a:cubicBezTo>
                    <a:pt x="1292947" y="2110097"/>
                    <a:pt x="1292661" y="2392895"/>
                    <a:pt x="1293423" y="2675692"/>
                  </a:cubicBezTo>
                  <a:cubicBezTo>
                    <a:pt x="1293519" y="2698743"/>
                    <a:pt x="1288851" y="2707410"/>
                    <a:pt x="1263705" y="2706744"/>
                  </a:cubicBezTo>
                  <a:cubicBezTo>
                    <a:pt x="1196363" y="2704934"/>
                    <a:pt x="1128927" y="2705315"/>
                    <a:pt x="1061489" y="2706553"/>
                  </a:cubicBezTo>
                  <a:cubicBezTo>
                    <a:pt x="1040534" y="2706934"/>
                    <a:pt x="1035391" y="2700267"/>
                    <a:pt x="1035391" y="2679883"/>
                  </a:cubicBezTo>
                  <a:cubicBezTo>
                    <a:pt x="1036058" y="2396228"/>
                    <a:pt x="1035772" y="2112574"/>
                    <a:pt x="1036058" y="1828919"/>
                  </a:cubicBezTo>
                  <a:cubicBezTo>
                    <a:pt x="1036058" y="1811870"/>
                    <a:pt x="1032914" y="1796630"/>
                    <a:pt x="1025389" y="1781199"/>
                  </a:cubicBezTo>
                  <a:cubicBezTo>
                    <a:pt x="948999" y="1624799"/>
                    <a:pt x="872989" y="1468303"/>
                    <a:pt x="797742" y="1311426"/>
                  </a:cubicBezTo>
                  <a:cubicBezTo>
                    <a:pt x="788979" y="1293043"/>
                    <a:pt x="779073" y="1284947"/>
                    <a:pt x="758118" y="1286376"/>
                  </a:cubicBezTo>
                  <a:cubicBezTo>
                    <a:pt x="729353" y="1288376"/>
                    <a:pt x="700301" y="1287899"/>
                    <a:pt x="671536" y="1286566"/>
                  </a:cubicBezTo>
                  <a:cubicBezTo>
                    <a:pt x="649057" y="1285518"/>
                    <a:pt x="649247" y="1292948"/>
                    <a:pt x="657915" y="1310188"/>
                  </a:cubicBezTo>
                  <a:cubicBezTo>
                    <a:pt x="736211" y="1465636"/>
                    <a:pt x="813649" y="1621465"/>
                    <a:pt x="891944" y="1776913"/>
                  </a:cubicBezTo>
                  <a:cubicBezTo>
                    <a:pt x="900898" y="1794629"/>
                    <a:pt x="905184" y="1812060"/>
                    <a:pt x="905184" y="1831968"/>
                  </a:cubicBezTo>
                  <a:cubicBezTo>
                    <a:pt x="904803" y="2113050"/>
                    <a:pt x="904517" y="2394038"/>
                    <a:pt x="905470" y="2675120"/>
                  </a:cubicBezTo>
                  <a:cubicBezTo>
                    <a:pt x="905565" y="2700647"/>
                    <a:pt x="898993" y="2709029"/>
                    <a:pt x="873561" y="2706744"/>
                  </a:cubicBezTo>
                  <a:cubicBezTo>
                    <a:pt x="848415" y="2704553"/>
                    <a:pt x="822793" y="2705696"/>
                    <a:pt x="797456" y="2706458"/>
                  </a:cubicBezTo>
                  <a:cubicBezTo>
                    <a:pt x="783455" y="2706839"/>
                    <a:pt x="777359" y="2703029"/>
                    <a:pt x="777073" y="2687503"/>
                  </a:cubicBezTo>
                  <a:cubicBezTo>
                    <a:pt x="771358" y="2401848"/>
                    <a:pt x="662106" y="2153912"/>
                    <a:pt x="498371" y="1926170"/>
                  </a:cubicBezTo>
                  <a:cubicBezTo>
                    <a:pt x="439126" y="1843778"/>
                    <a:pt x="377880" y="1762721"/>
                    <a:pt x="317206" y="1681377"/>
                  </a:cubicBezTo>
                  <a:cubicBezTo>
                    <a:pt x="27170" y="1292090"/>
                    <a:pt x="84415" y="747070"/>
                    <a:pt x="445031" y="423125"/>
                  </a:cubicBezTo>
                  <a:cubicBezTo>
                    <a:pt x="563998" y="316254"/>
                    <a:pt x="690776" y="224814"/>
                    <a:pt x="844129" y="178237"/>
                  </a:cubicBezTo>
                  <a:cubicBezTo>
                    <a:pt x="1221414" y="63556"/>
                    <a:pt x="1558885" y="137470"/>
                    <a:pt x="1855112" y="399026"/>
                  </a:cubicBezTo>
                  <a:cubicBezTo>
                    <a:pt x="1975127" y="504944"/>
                    <a:pt x="2073044" y="627055"/>
                    <a:pt x="2128861" y="778217"/>
                  </a:cubicBezTo>
                  <a:cubicBezTo>
                    <a:pt x="2252210" y="1111306"/>
                    <a:pt x="2205061" y="1420011"/>
                    <a:pt x="1992272" y="1704809"/>
                  </a:cubicBezTo>
                  <a:close/>
                </a:path>
              </a:pathLst>
            </a:custGeom>
            <a:grpFill/>
            <a:ln w="9525" cap="flat">
              <a:noFill/>
              <a:prstDash val="solid"/>
              <a:miter/>
            </a:ln>
          </p:spPr>
          <p:txBody>
            <a:bodyPr rtlCol="0" anchor="ctr"/>
            <a:lstStyle/>
            <a:p>
              <a:endParaRPr lang="en-US"/>
            </a:p>
          </p:txBody>
        </p:sp>
      </p:grpSp>
      <p:sp>
        <p:nvSpPr>
          <p:cNvPr id="9" name="Oval 8">
            <a:extLst>
              <a:ext uri="{FF2B5EF4-FFF2-40B4-BE49-F238E27FC236}">
                <a16:creationId xmlns:a16="http://schemas.microsoft.com/office/drawing/2014/main" id="{5DEDC741-B3A1-48E4-BE10-8162BABBA2BD}"/>
              </a:ext>
            </a:extLst>
          </p:cNvPr>
          <p:cNvSpPr/>
          <p:nvPr/>
        </p:nvSpPr>
        <p:spPr>
          <a:xfrm>
            <a:off x="462887" y="1412410"/>
            <a:ext cx="656456" cy="6564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id="{B5C8F9E3-2FBC-4765-9E4F-C0498081F544}"/>
              </a:ext>
            </a:extLst>
          </p:cNvPr>
          <p:cNvSpPr/>
          <p:nvPr/>
        </p:nvSpPr>
        <p:spPr>
          <a:xfrm>
            <a:off x="462887" y="2507049"/>
            <a:ext cx="656456" cy="6564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TextBox 13">
            <a:extLst>
              <a:ext uri="{FF2B5EF4-FFF2-40B4-BE49-F238E27FC236}">
                <a16:creationId xmlns:a16="http://schemas.microsoft.com/office/drawing/2014/main" id="{CEB16F7E-9472-4482-A52E-BEEA5047F7A8}"/>
              </a:ext>
            </a:extLst>
          </p:cNvPr>
          <p:cNvSpPr txBox="1"/>
          <p:nvPr/>
        </p:nvSpPr>
        <p:spPr>
          <a:xfrm>
            <a:off x="1218224" y="1331842"/>
            <a:ext cx="7757749" cy="923330"/>
          </a:xfrm>
          <a:prstGeom prst="rect">
            <a:avLst/>
          </a:prstGeom>
          <a:noFill/>
        </p:spPr>
        <p:txBody>
          <a:bodyPr wrap="square" rtlCol="0" anchor="ctr">
            <a:spAutoFit/>
          </a:bodyPr>
          <a:lstStyle/>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Quel sens donner à la notion de maîtrise pour un certain STI ?</a:t>
            </a:r>
          </a:p>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Quel sens donner à l’expression délai raisonnable ?</a:t>
            </a:r>
          </a:p>
          <a:p>
            <a:pPr algn="just"/>
            <a:r>
              <a:rPr lang="fr-FR" altLang="ko-KR" dirty="0">
                <a:solidFill>
                  <a:srgbClr val="FF0000"/>
                </a:solidFill>
                <a:latin typeface="Verdana" panose="020B0604030504040204" pitchFamily="34" charset="0"/>
                <a:ea typeface="Verdana" panose="020B0604030504040204" pitchFamily="34" charset="0"/>
                <a:cs typeface="Arial" pitchFamily="34" charset="0"/>
              </a:rPr>
              <a:t>Dépend du STI (de ces concepteurs)</a:t>
            </a:r>
          </a:p>
        </p:txBody>
      </p:sp>
      <p:sp>
        <p:nvSpPr>
          <p:cNvPr id="33" name="TextBox 13">
            <a:extLst>
              <a:ext uri="{FF2B5EF4-FFF2-40B4-BE49-F238E27FC236}">
                <a16:creationId xmlns:a16="http://schemas.microsoft.com/office/drawing/2014/main" id="{2FB38B05-ADC7-4739-B09C-D961FF977CBA}"/>
              </a:ext>
            </a:extLst>
          </p:cNvPr>
          <p:cNvSpPr txBox="1"/>
          <p:nvPr/>
        </p:nvSpPr>
        <p:spPr>
          <a:xfrm>
            <a:off x="1218224" y="2589519"/>
            <a:ext cx="7905807" cy="3139321"/>
          </a:xfrm>
          <a:prstGeom prst="rect">
            <a:avLst/>
          </a:prstGeom>
          <a:noFill/>
        </p:spPr>
        <p:txBody>
          <a:bodyPr wrap="square" rtlCol="0" anchor="ctr">
            <a:spAutoFit/>
          </a:bodyPr>
          <a:lstStyle/>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L’exemple du STI </a:t>
            </a:r>
            <a:r>
              <a:rPr lang="fr-FR" altLang="ko-KR" dirty="0" err="1">
                <a:solidFill>
                  <a:schemeClr val="tx1">
                    <a:lumMod val="75000"/>
                    <a:lumOff val="25000"/>
                  </a:schemeClr>
                </a:solidFill>
                <a:latin typeface="Verdana" panose="020B0604030504040204" pitchFamily="34" charset="0"/>
                <a:ea typeface="Verdana" panose="020B0604030504040204" pitchFamily="34" charset="0"/>
                <a:cs typeface="Arial" pitchFamily="34" charset="0"/>
              </a:rPr>
              <a:t>ASSISTments</a:t>
            </a:r>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p>
          <a:p>
            <a:pPr algn="just"/>
            <a:endPar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endParaRPr>
          </a:p>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STI célèbre dans la littérature scientifique sur l’éducation</a:t>
            </a:r>
          </a:p>
          <a:p>
            <a:pPr algn="just"/>
            <a:endPar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endParaRPr>
          </a:p>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Beck &amp; Gong (2013) propose une définition de la maitrise</a:t>
            </a:r>
          </a:p>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r>
              <a:rPr lang="fr-FR" altLang="ko-KR" dirty="0">
                <a:solidFill>
                  <a:srgbClr val="FF0000"/>
                </a:solidFill>
                <a:latin typeface="Verdana" panose="020B0604030504040204" pitchFamily="34" charset="0"/>
                <a:ea typeface="Verdana" panose="020B0604030504040204" pitchFamily="34" charset="0"/>
                <a:cs typeface="Arial" pitchFamily="34" charset="0"/>
              </a:rPr>
              <a:t>** réussir successivement une série de 3 problèmes</a:t>
            </a:r>
          </a:p>
          <a:p>
            <a:pPr algn="just"/>
            <a:endPar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endParaRPr>
          </a:p>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Beck &amp; Gong (2013) propose une conception du délai raisonnable</a:t>
            </a:r>
          </a:p>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 </a:t>
            </a:r>
            <a:r>
              <a:rPr lang="fr-FR" altLang="ko-KR" dirty="0">
                <a:solidFill>
                  <a:srgbClr val="FF0000"/>
                </a:solidFill>
                <a:latin typeface="Verdana" panose="020B0604030504040204" pitchFamily="34" charset="0"/>
                <a:ea typeface="Verdana" panose="020B0604030504040204" pitchFamily="34" charset="0"/>
                <a:cs typeface="Arial" pitchFamily="34" charset="0"/>
              </a:rPr>
              <a:t>ne pas réussir consécutivement une série de 10 problèmes</a:t>
            </a:r>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p>
        </p:txBody>
      </p:sp>
      <p:sp>
        <p:nvSpPr>
          <p:cNvPr id="13" name="ZoneTexte 12">
            <a:extLst>
              <a:ext uri="{FF2B5EF4-FFF2-40B4-BE49-F238E27FC236}">
                <a16:creationId xmlns:a16="http://schemas.microsoft.com/office/drawing/2014/main" id="{B1211261-0440-477D-B395-F231DE2F2A44}"/>
              </a:ext>
            </a:extLst>
          </p:cNvPr>
          <p:cNvSpPr txBox="1"/>
          <p:nvPr/>
        </p:nvSpPr>
        <p:spPr>
          <a:xfrm>
            <a:off x="11406683" y="6303523"/>
            <a:ext cx="1190017" cy="461665"/>
          </a:xfrm>
          <a:prstGeom prst="rect">
            <a:avLst/>
          </a:prstGeom>
          <a:noFill/>
        </p:spPr>
        <p:txBody>
          <a:bodyPr wrap="square" rtlCol="0">
            <a:spAutoFit/>
          </a:bodyPr>
          <a:lstStyle/>
          <a:p>
            <a:r>
              <a:rPr lang="fr-FR" sz="2400" b="1" dirty="0"/>
              <a:t>7</a:t>
            </a:r>
          </a:p>
        </p:txBody>
      </p:sp>
    </p:spTree>
    <p:extLst>
      <p:ext uri="{BB962C8B-B14F-4D97-AF65-F5344CB8AC3E}">
        <p14:creationId xmlns:p14="http://schemas.microsoft.com/office/powerpoint/2010/main" val="75135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1000"/>
                                        <p:tgtEl>
                                          <p:spTgt spid="14">
                                            <p:txEl>
                                              <p:pRg st="1" end="1"/>
                                            </p:txEl>
                                          </p:spTgt>
                                        </p:tgtEl>
                                      </p:cBhvr>
                                    </p:animEffect>
                                    <p:anim calcmode="lin" valueType="num">
                                      <p:cBhvr>
                                        <p:cTn id="13"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1000"/>
                                        <p:tgtEl>
                                          <p:spTgt spid="14">
                                            <p:txEl>
                                              <p:pRg st="2" end="2"/>
                                            </p:txEl>
                                          </p:spTgt>
                                        </p:tgtEl>
                                      </p:cBhvr>
                                    </p:animEffect>
                                    <p:anim calcmode="lin" valueType="num">
                                      <p:cBhvr>
                                        <p:cTn id="18"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fade">
                                      <p:cBhvr>
                                        <p:cTn id="24" dur="1000"/>
                                        <p:tgtEl>
                                          <p:spTgt spid="33">
                                            <p:txEl>
                                              <p:pRg st="0" end="0"/>
                                            </p:txEl>
                                          </p:spTgt>
                                        </p:tgtEl>
                                      </p:cBhvr>
                                    </p:animEffect>
                                    <p:anim calcmode="lin" valueType="num">
                                      <p:cBhvr>
                                        <p:cTn id="25"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3">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3">
                                            <p:txEl>
                                              <p:pRg st="2" end="2"/>
                                            </p:txEl>
                                          </p:spTgt>
                                        </p:tgtEl>
                                        <p:attrNameLst>
                                          <p:attrName>style.visibility</p:attrName>
                                        </p:attrNameLst>
                                      </p:cBhvr>
                                      <p:to>
                                        <p:strVal val="visible"/>
                                      </p:to>
                                    </p:set>
                                    <p:animEffect transition="in" filter="fade">
                                      <p:cBhvr>
                                        <p:cTn id="29" dur="1000"/>
                                        <p:tgtEl>
                                          <p:spTgt spid="33">
                                            <p:txEl>
                                              <p:pRg st="2" end="2"/>
                                            </p:txEl>
                                          </p:spTgt>
                                        </p:tgtEl>
                                      </p:cBhvr>
                                    </p:animEffect>
                                    <p:anim calcmode="lin" valueType="num">
                                      <p:cBhvr>
                                        <p:cTn id="30" dur="1000" fill="hold"/>
                                        <p:tgtEl>
                                          <p:spTgt spid="3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3">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3">
                                            <p:txEl>
                                              <p:pRg st="4" end="4"/>
                                            </p:txEl>
                                          </p:spTgt>
                                        </p:tgtEl>
                                        <p:attrNameLst>
                                          <p:attrName>style.visibility</p:attrName>
                                        </p:attrNameLst>
                                      </p:cBhvr>
                                      <p:to>
                                        <p:strVal val="visible"/>
                                      </p:to>
                                    </p:set>
                                    <p:animEffect transition="in" filter="fade">
                                      <p:cBhvr>
                                        <p:cTn id="34" dur="1000"/>
                                        <p:tgtEl>
                                          <p:spTgt spid="33">
                                            <p:txEl>
                                              <p:pRg st="4" end="4"/>
                                            </p:txEl>
                                          </p:spTgt>
                                        </p:tgtEl>
                                      </p:cBhvr>
                                    </p:animEffect>
                                    <p:anim calcmode="lin" valueType="num">
                                      <p:cBhvr>
                                        <p:cTn id="35" dur="1000" fill="hold"/>
                                        <p:tgtEl>
                                          <p:spTgt spid="3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3">
                                            <p:txEl>
                                              <p:pRg st="5" end="5"/>
                                            </p:txEl>
                                          </p:spTgt>
                                        </p:tgtEl>
                                        <p:attrNameLst>
                                          <p:attrName>style.visibility</p:attrName>
                                        </p:attrNameLst>
                                      </p:cBhvr>
                                      <p:to>
                                        <p:strVal val="visible"/>
                                      </p:to>
                                    </p:set>
                                    <p:animEffect transition="in" filter="fade">
                                      <p:cBhvr>
                                        <p:cTn id="39" dur="1000"/>
                                        <p:tgtEl>
                                          <p:spTgt spid="33">
                                            <p:txEl>
                                              <p:pRg st="5" end="5"/>
                                            </p:txEl>
                                          </p:spTgt>
                                        </p:tgtEl>
                                      </p:cBhvr>
                                    </p:animEffect>
                                    <p:anim calcmode="lin" valueType="num">
                                      <p:cBhvr>
                                        <p:cTn id="40" dur="1000" fill="hold"/>
                                        <p:tgtEl>
                                          <p:spTgt spid="3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3">
                                            <p:txEl>
                                              <p:pRg st="7" end="7"/>
                                            </p:txEl>
                                          </p:spTgt>
                                        </p:tgtEl>
                                        <p:attrNameLst>
                                          <p:attrName>style.visibility</p:attrName>
                                        </p:attrNameLst>
                                      </p:cBhvr>
                                      <p:to>
                                        <p:strVal val="visible"/>
                                      </p:to>
                                    </p:set>
                                    <p:animEffect transition="in" filter="fade">
                                      <p:cBhvr>
                                        <p:cTn id="44" dur="1000"/>
                                        <p:tgtEl>
                                          <p:spTgt spid="33">
                                            <p:txEl>
                                              <p:pRg st="7" end="7"/>
                                            </p:txEl>
                                          </p:spTgt>
                                        </p:tgtEl>
                                      </p:cBhvr>
                                    </p:animEffect>
                                    <p:anim calcmode="lin" valueType="num">
                                      <p:cBhvr>
                                        <p:cTn id="45" dur="1000" fill="hold"/>
                                        <p:tgtEl>
                                          <p:spTgt spid="3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3">
                                            <p:txEl>
                                              <p:pRg st="8" end="8"/>
                                            </p:txEl>
                                          </p:spTgt>
                                        </p:tgtEl>
                                        <p:attrNameLst>
                                          <p:attrName>style.visibility</p:attrName>
                                        </p:attrNameLst>
                                      </p:cBhvr>
                                      <p:to>
                                        <p:strVal val="visible"/>
                                      </p:to>
                                    </p:set>
                                    <p:animEffect transition="in" filter="fade">
                                      <p:cBhvr>
                                        <p:cTn id="49" dur="1000"/>
                                        <p:tgtEl>
                                          <p:spTgt spid="33">
                                            <p:txEl>
                                              <p:pRg st="8" end="8"/>
                                            </p:txEl>
                                          </p:spTgt>
                                        </p:tgtEl>
                                      </p:cBhvr>
                                    </p:animEffect>
                                    <p:anim calcmode="lin" valueType="num">
                                      <p:cBhvr>
                                        <p:cTn id="50" dur="1000" fill="hold"/>
                                        <p:tgtEl>
                                          <p:spTgt spid="3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800" b="1" dirty="0"/>
              <a:t>NOTION DE WHEEL-SPINNING (3/3)</a:t>
            </a:r>
          </a:p>
        </p:txBody>
      </p:sp>
      <p:grpSp>
        <p:nvGrpSpPr>
          <p:cNvPr id="3" name="Graphic 27">
            <a:extLst>
              <a:ext uri="{FF2B5EF4-FFF2-40B4-BE49-F238E27FC236}">
                <a16:creationId xmlns:a16="http://schemas.microsoft.com/office/drawing/2014/main" id="{119FA479-DC2F-4D4C-989B-D308D00E992E}"/>
              </a:ext>
            </a:extLst>
          </p:cNvPr>
          <p:cNvGrpSpPr/>
          <p:nvPr/>
        </p:nvGrpSpPr>
        <p:grpSpPr>
          <a:xfrm>
            <a:off x="9325340" y="3633792"/>
            <a:ext cx="2848904" cy="3224208"/>
            <a:chOff x="3033791" y="66648"/>
            <a:chExt cx="6126139" cy="6725057"/>
          </a:xfrm>
          <a:solidFill>
            <a:schemeClr val="accent2"/>
          </a:solidFill>
        </p:grpSpPr>
        <p:sp>
          <p:nvSpPr>
            <p:cNvPr id="4" name="Freeform: Shape 3">
              <a:extLst>
                <a:ext uri="{FF2B5EF4-FFF2-40B4-BE49-F238E27FC236}">
                  <a16:creationId xmlns:a16="http://schemas.microsoft.com/office/drawing/2014/main" id="{63834E26-E635-4E80-8756-99EE9082C698}"/>
                </a:ext>
              </a:extLst>
            </p:cNvPr>
            <p:cNvSpPr/>
            <p:nvPr/>
          </p:nvSpPr>
          <p:spPr>
            <a:xfrm>
              <a:off x="3033791" y="66648"/>
              <a:ext cx="6126139" cy="6725057"/>
            </a:xfrm>
            <a:custGeom>
              <a:avLst/>
              <a:gdLst>
                <a:gd name="connsiteX0" fmla="*/ 2177431 w 6126139"/>
                <a:gd name="connsiteY0" fmla="*/ 6725058 h 6725057"/>
                <a:gd name="connsiteX1" fmla="*/ 2176098 w 6126139"/>
                <a:gd name="connsiteY1" fmla="*/ 6722867 h 6725057"/>
                <a:gd name="connsiteX2" fmla="*/ 2142665 w 6126139"/>
                <a:gd name="connsiteY2" fmla="*/ 6671527 h 6725057"/>
                <a:gd name="connsiteX3" fmla="*/ 1859677 w 6126139"/>
                <a:gd name="connsiteY3" fmla="*/ 5963820 h 6725057"/>
                <a:gd name="connsiteX4" fmla="*/ 1209310 w 6126139"/>
                <a:gd name="connsiteY4" fmla="*/ 5928196 h 6725057"/>
                <a:gd name="connsiteX5" fmla="*/ 495602 w 6126139"/>
                <a:gd name="connsiteY5" fmla="*/ 5616729 h 6725057"/>
                <a:gd name="connsiteX6" fmla="*/ 552752 w 6126139"/>
                <a:gd name="connsiteY6" fmla="*/ 5027703 h 6725057"/>
                <a:gd name="connsiteX7" fmla="*/ 569325 w 6126139"/>
                <a:gd name="connsiteY7" fmla="*/ 4913689 h 6725057"/>
                <a:gd name="connsiteX8" fmla="*/ 465979 w 6126139"/>
                <a:gd name="connsiteY8" fmla="*/ 4759193 h 6725057"/>
                <a:gd name="connsiteX9" fmla="*/ 399495 w 6126139"/>
                <a:gd name="connsiteY9" fmla="*/ 4591458 h 6725057"/>
                <a:gd name="connsiteX10" fmla="*/ 511032 w 6126139"/>
                <a:gd name="connsiteY10" fmla="*/ 4438582 h 6725057"/>
                <a:gd name="connsiteX11" fmla="*/ 363490 w 6126139"/>
                <a:gd name="connsiteY11" fmla="*/ 4273513 h 6725057"/>
                <a:gd name="connsiteX12" fmla="*/ 454549 w 6126139"/>
                <a:gd name="connsiteY12" fmla="*/ 4036341 h 6725057"/>
                <a:gd name="connsiteX13" fmla="*/ 477695 w 6126139"/>
                <a:gd name="connsiteY13" fmla="*/ 3793644 h 6725057"/>
                <a:gd name="connsiteX14" fmla="*/ 386541 w 6126139"/>
                <a:gd name="connsiteY14" fmla="*/ 3771451 h 6725057"/>
                <a:gd name="connsiteX15" fmla="*/ 96314 w 6126139"/>
                <a:gd name="connsiteY15" fmla="*/ 3645911 h 6725057"/>
                <a:gd name="connsiteX16" fmla="*/ 8112 w 6126139"/>
                <a:gd name="connsiteY16" fmla="*/ 3529611 h 6725057"/>
                <a:gd name="connsiteX17" fmla="*/ 57642 w 6126139"/>
                <a:gd name="connsiteY17" fmla="*/ 3296534 h 6725057"/>
                <a:gd name="connsiteX18" fmla="*/ 512842 w 6126139"/>
                <a:gd name="connsiteY18" fmla="*/ 2672551 h 6725057"/>
                <a:gd name="connsiteX19" fmla="*/ 829739 w 6126139"/>
                <a:gd name="connsiteY19" fmla="*/ 2257547 h 6725057"/>
                <a:gd name="connsiteX20" fmla="*/ 834120 w 6126139"/>
                <a:gd name="connsiteY20" fmla="*/ 2216971 h 6725057"/>
                <a:gd name="connsiteX21" fmla="*/ 1065387 w 6126139"/>
                <a:gd name="connsiteY21" fmla="*/ 1136550 h 6725057"/>
                <a:gd name="connsiteX22" fmla="*/ 1956165 w 6126139"/>
                <a:gd name="connsiteY22" fmla="*/ 298350 h 6725057"/>
                <a:gd name="connsiteX23" fmla="*/ 3503978 w 6126139"/>
                <a:gd name="connsiteY23" fmla="*/ 7551 h 6725057"/>
                <a:gd name="connsiteX24" fmla="*/ 5464032 w 6126139"/>
                <a:gd name="connsiteY24" fmla="*/ 777743 h 6725057"/>
                <a:gd name="connsiteX25" fmla="*/ 5967238 w 6126139"/>
                <a:gd name="connsiteY25" fmla="*/ 3418740 h 6725057"/>
                <a:gd name="connsiteX26" fmla="*/ 5624720 w 6126139"/>
                <a:gd name="connsiteY26" fmla="*/ 4085204 h 6725057"/>
                <a:gd name="connsiteX27" fmla="*/ 5268580 w 6126139"/>
                <a:gd name="connsiteY27" fmla="*/ 4724237 h 6725057"/>
                <a:gd name="connsiteX28" fmla="*/ 5352780 w 6126139"/>
                <a:gd name="connsiteY28" fmla="*/ 6013731 h 6725057"/>
                <a:gd name="connsiteX29" fmla="*/ 5400882 w 6126139"/>
                <a:gd name="connsiteY29" fmla="*/ 6292813 h 6725057"/>
                <a:gd name="connsiteX30" fmla="*/ 5303060 w 6126139"/>
                <a:gd name="connsiteY30" fmla="*/ 6518175 h 6725057"/>
                <a:gd name="connsiteX31" fmla="*/ 5056458 w 6126139"/>
                <a:gd name="connsiteY31" fmla="*/ 6629141 h 6725057"/>
                <a:gd name="connsiteX32" fmla="*/ 4201780 w 6126139"/>
                <a:gd name="connsiteY32" fmla="*/ 6537606 h 6725057"/>
                <a:gd name="connsiteX33" fmla="*/ 3504168 w 6126139"/>
                <a:gd name="connsiteY33" fmla="*/ 6062023 h 6725057"/>
                <a:gd name="connsiteX34" fmla="*/ 3196035 w 6126139"/>
                <a:gd name="connsiteY34" fmla="*/ 5247444 h 6725057"/>
                <a:gd name="connsiteX35" fmla="*/ 3196225 w 6126139"/>
                <a:gd name="connsiteY35" fmla="*/ 4708520 h 6725057"/>
                <a:gd name="connsiteX36" fmla="*/ 3280902 w 6126139"/>
                <a:gd name="connsiteY36" fmla="*/ 4708425 h 6725057"/>
                <a:gd name="connsiteX37" fmla="*/ 3265377 w 6126139"/>
                <a:gd name="connsiteY37" fmla="*/ 5088187 h 6725057"/>
                <a:gd name="connsiteX38" fmla="*/ 3635709 w 6126139"/>
                <a:gd name="connsiteY38" fmla="*/ 6097170 h 6725057"/>
                <a:gd name="connsiteX39" fmla="*/ 4317127 w 6126139"/>
                <a:gd name="connsiteY39" fmla="*/ 6482932 h 6725057"/>
                <a:gd name="connsiteX40" fmla="*/ 5247244 w 6126139"/>
                <a:gd name="connsiteY40" fmla="*/ 6454548 h 6725057"/>
                <a:gd name="connsiteX41" fmla="*/ 5312490 w 6126139"/>
                <a:gd name="connsiteY41" fmla="*/ 6278716 h 6725057"/>
                <a:gd name="connsiteX42" fmla="*/ 5179711 w 6126139"/>
                <a:gd name="connsiteY42" fmla="*/ 5377652 h 6725057"/>
                <a:gd name="connsiteX43" fmla="*/ 5250101 w 6126139"/>
                <a:gd name="connsiteY43" fmla="*/ 4534308 h 6725057"/>
                <a:gd name="connsiteX44" fmla="*/ 5631673 w 6126139"/>
                <a:gd name="connsiteY44" fmla="*/ 3916230 h 6725057"/>
                <a:gd name="connsiteX45" fmla="*/ 5932853 w 6126139"/>
                <a:gd name="connsiteY45" fmla="*/ 3243670 h 6725057"/>
                <a:gd name="connsiteX46" fmla="*/ 5303917 w 6126139"/>
                <a:gd name="connsiteY46" fmla="*/ 746691 h 6725057"/>
                <a:gd name="connsiteX47" fmla="*/ 3209084 w 6126139"/>
                <a:gd name="connsiteY47" fmla="*/ 85466 h 6725057"/>
                <a:gd name="connsiteX48" fmla="*/ 1982169 w 6126139"/>
                <a:gd name="connsiteY48" fmla="*/ 383789 h 6725057"/>
                <a:gd name="connsiteX49" fmla="*/ 1173210 w 6126139"/>
                <a:gd name="connsiteY49" fmla="*/ 1118262 h 6725057"/>
                <a:gd name="connsiteX50" fmla="*/ 890889 w 6126139"/>
                <a:gd name="connsiteY50" fmla="*/ 2059332 h 6725057"/>
                <a:gd name="connsiteX51" fmla="*/ 909844 w 6126139"/>
                <a:gd name="connsiteY51" fmla="*/ 2294695 h 6725057"/>
                <a:gd name="connsiteX52" fmla="*/ 849456 w 6126139"/>
                <a:gd name="connsiteY52" fmla="*/ 2389087 h 6725057"/>
                <a:gd name="connsiteX53" fmla="*/ 412925 w 6126139"/>
                <a:gd name="connsiteY53" fmla="*/ 2916296 h 6725057"/>
                <a:gd name="connsiteX54" fmla="*/ 90599 w 6126139"/>
                <a:gd name="connsiteY54" fmla="*/ 3448172 h 6725057"/>
                <a:gd name="connsiteX55" fmla="*/ 93933 w 6126139"/>
                <a:gd name="connsiteY55" fmla="*/ 3512847 h 6725057"/>
                <a:gd name="connsiteX56" fmla="*/ 147558 w 6126139"/>
                <a:gd name="connsiteY56" fmla="*/ 3579331 h 6725057"/>
                <a:gd name="connsiteX57" fmla="*/ 327962 w 6126139"/>
                <a:gd name="connsiteY57" fmla="*/ 3670867 h 6725057"/>
                <a:gd name="connsiteX58" fmla="*/ 576183 w 6126139"/>
                <a:gd name="connsiteY58" fmla="*/ 3769546 h 6725057"/>
                <a:gd name="connsiteX59" fmla="*/ 496554 w 6126139"/>
                <a:gd name="connsiteY59" fmla="*/ 4125019 h 6725057"/>
                <a:gd name="connsiteX60" fmla="*/ 446453 w 6126139"/>
                <a:gd name="connsiteY60" fmla="*/ 4265512 h 6725057"/>
                <a:gd name="connsiteX61" fmla="*/ 599139 w 6126139"/>
                <a:gd name="connsiteY61" fmla="*/ 4450107 h 6725057"/>
                <a:gd name="connsiteX62" fmla="*/ 486267 w 6126139"/>
                <a:gd name="connsiteY62" fmla="*/ 4641655 h 6725057"/>
                <a:gd name="connsiteX63" fmla="*/ 546370 w 6126139"/>
                <a:gd name="connsiteY63" fmla="*/ 4717855 h 6725057"/>
                <a:gd name="connsiteX64" fmla="*/ 546942 w 6126139"/>
                <a:gd name="connsiteY64" fmla="*/ 5328217 h 6725057"/>
                <a:gd name="connsiteX65" fmla="*/ 541608 w 6126139"/>
                <a:gd name="connsiteY65" fmla="*/ 5507382 h 6725057"/>
                <a:gd name="connsiteX66" fmla="*/ 939181 w 6126139"/>
                <a:gd name="connsiteY66" fmla="*/ 5820945 h 6725057"/>
                <a:gd name="connsiteX67" fmla="*/ 1403334 w 6126139"/>
                <a:gd name="connsiteY67" fmla="*/ 5838185 h 6725057"/>
                <a:gd name="connsiteX68" fmla="*/ 1929591 w 6126139"/>
                <a:gd name="connsiteY68" fmla="*/ 5900384 h 6725057"/>
                <a:gd name="connsiteX69" fmla="*/ 2225247 w 6126139"/>
                <a:gd name="connsiteY69" fmla="*/ 6706579 h 6725057"/>
                <a:gd name="connsiteX70" fmla="*/ 2224866 w 6126139"/>
                <a:gd name="connsiteY70" fmla="*/ 6724963 h 6725057"/>
                <a:gd name="connsiteX71" fmla="*/ 2177431 w 6126139"/>
                <a:gd name="connsiteY71" fmla="*/ 6725058 h 67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126139" h="6725057">
                  <a:moveTo>
                    <a:pt x="2177431" y="6725058"/>
                  </a:moveTo>
                  <a:cubicBezTo>
                    <a:pt x="2176955" y="6724296"/>
                    <a:pt x="2176669" y="6723058"/>
                    <a:pt x="2176098" y="6722867"/>
                  </a:cubicBezTo>
                  <a:cubicBezTo>
                    <a:pt x="2139141" y="6711152"/>
                    <a:pt x="2139903" y="6711247"/>
                    <a:pt x="2142665" y="6671527"/>
                  </a:cubicBezTo>
                  <a:cubicBezTo>
                    <a:pt x="2158572" y="6437593"/>
                    <a:pt x="2095230" y="6076786"/>
                    <a:pt x="1859677" y="5963820"/>
                  </a:cubicBezTo>
                  <a:cubicBezTo>
                    <a:pt x="1660414" y="5868284"/>
                    <a:pt x="1420479" y="5926863"/>
                    <a:pt x="1209310" y="5928196"/>
                  </a:cubicBezTo>
                  <a:cubicBezTo>
                    <a:pt x="933942" y="5929911"/>
                    <a:pt x="646668" y="5869808"/>
                    <a:pt x="495602" y="5616729"/>
                  </a:cubicBezTo>
                  <a:cubicBezTo>
                    <a:pt x="385017" y="5431563"/>
                    <a:pt x="497507" y="5212679"/>
                    <a:pt x="552752" y="5027703"/>
                  </a:cubicBezTo>
                  <a:cubicBezTo>
                    <a:pt x="563801" y="4990555"/>
                    <a:pt x="575040" y="4951979"/>
                    <a:pt x="569325" y="4913689"/>
                  </a:cubicBezTo>
                  <a:cubicBezTo>
                    <a:pt x="559991" y="4851300"/>
                    <a:pt x="509223" y="4805104"/>
                    <a:pt x="465979" y="4759193"/>
                  </a:cubicBezTo>
                  <a:cubicBezTo>
                    <a:pt x="422736" y="4713283"/>
                    <a:pt x="382159" y="4652037"/>
                    <a:pt x="399495" y="4591458"/>
                  </a:cubicBezTo>
                  <a:cubicBezTo>
                    <a:pt x="417021" y="4530212"/>
                    <a:pt x="486458" y="4497256"/>
                    <a:pt x="511032" y="4438582"/>
                  </a:cubicBezTo>
                  <a:cubicBezTo>
                    <a:pt x="436737" y="4416103"/>
                    <a:pt x="377587" y="4349809"/>
                    <a:pt x="363490" y="4273513"/>
                  </a:cubicBezTo>
                  <a:cubicBezTo>
                    <a:pt x="344916" y="4172358"/>
                    <a:pt x="408924" y="4114922"/>
                    <a:pt x="454549" y="4036341"/>
                  </a:cubicBezTo>
                  <a:cubicBezTo>
                    <a:pt x="485505" y="3982905"/>
                    <a:pt x="553514" y="3839078"/>
                    <a:pt x="477695" y="3793644"/>
                  </a:cubicBezTo>
                  <a:cubicBezTo>
                    <a:pt x="450644" y="3777451"/>
                    <a:pt x="417783" y="3775546"/>
                    <a:pt x="386541" y="3771451"/>
                  </a:cubicBezTo>
                  <a:cubicBezTo>
                    <a:pt x="280623" y="3757639"/>
                    <a:pt x="178896" y="3713538"/>
                    <a:pt x="96314" y="3645911"/>
                  </a:cubicBezTo>
                  <a:cubicBezTo>
                    <a:pt x="58119" y="3614574"/>
                    <a:pt x="22971" y="3576664"/>
                    <a:pt x="8112" y="3529611"/>
                  </a:cubicBezTo>
                  <a:cubicBezTo>
                    <a:pt x="-16462" y="3451696"/>
                    <a:pt x="19066" y="3368543"/>
                    <a:pt x="57642" y="3296534"/>
                  </a:cubicBezTo>
                  <a:cubicBezTo>
                    <a:pt x="180515" y="3067458"/>
                    <a:pt x="350060" y="2873243"/>
                    <a:pt x="512842" y="2672551"/>
                  </a:cubicBezTo>
                  <a:cubicBezTo>
                    <a:pt x="622570" y="2537296"/>
                    <a:pt x="734203" y="2403661"/>
                    <a:pt x="829739" y="2257547"/>
                  </a:cubicBezTo>
                  <a:cubicBezTo>
                    <a:pt x="838883" y="2243545"/>
                    <a:pt x="840883" y="2232592"/>
                    <a:pt x="834120" y="2216971"/>
                  </a:cubicBezTo>
                  <a:cubicBezTo>
                    <a:pt x="689912" y="1883310"/>
                    <a:pt x="888794" y="1421061"/>
                    <a:pt x="1065387" y="1136550"/>
                  </a:cubicBezTo>
                  <a:cubicBezTo>
                    <a:pt x="1282748" y="786125"/>
                    <a:pt x="1593263" y="494088"/>
                    <a:pt x="1956165" y="298350"/>
                  </a:cubicBezTo>
                  <a:cubicBezTo>
                    <a:pt x="2426796" y="44508"/>
                    <a:pt x="2976865" y="-25215"/>
                    <a:pt x="3503978" y="7551"/>
                  </a:cubicBezTo>
                  <a:cubicBezTo>
                    <a:pt x="4206447" y="51271"/>
                    <a:pt x="4951207" y="275013"/>
                    <a:pt x="5464032" y="777743"/>
                  </a:cubicBezTo>
                  <a:cubicBezTo>
                    <a:pt x="6165168" y="1465067"/>
                    <a:pt x="6267371" y="2522056"/>
                    <a:pt x="5967238" y="3418740"/>
                  </a:cubicBezTo>
                  <a:cubicBezTo>
                    <a:pt x="5886466" y="3659913"/>
                    <a:pt x="5770452" y="3877559"/>
                    <a:pt x="5624720" y="4085204"/>
                  </a:cubicBezTo>
                  <a:cubicBezTo>
                    <a:pt x="5484702" y="4284562"/>
                    <a:pt x="5331254" y="4484492"/>
                    <a:pt x="5268580" y="4724237"/>
                  </a:cubicBezTo>
                  <a:cubicBezTo>
                    <a:pt x="5163329" y="5126858"/>
                    <a:pt x="5284296" y="5611586"/>
                    <a:pt x="5352780" y="6013731"/>
                  </a:cubicBezTo>
                  <a:cubicBezTo>
                    <a:pt x="5368592" y="6106790"/>
                    <a:pt x="5388023" y="6199373"/>
                    <a:pt x="5400882" y="6292813"/>
                  </a:cubicBezTo>
                  <a:cubicBezTo>
                    <a:pt x="5413741" y="6385968"/>
                    <a:pt x="5373259" y="6459977"/>
                    <a:pt x="5303060" y="6518175"/>
                  </a:cubicBezTo>
                  <a:cubicBezTo>
                    <a:pt x="5231337" y="6577706"/>
                    <a:pt x="5145422" y="6607805"/>
                    <a:pt x="5056458" y="6629141"/>
                  </a:cubicBezTo>
                  <a:cubicBezTo>
                    <a:pt x="4772613" y="6697245"/>
                    <a:pt x="4470289" y="6638857"/>
                    <a:pt x="4201780" y="6537606"/>
                  </a:cubicBezTo>
                  <a:cubicBezTo>
                    <a:pt x="3936603" y="6437498"/>
                    <a:pt x="3664950" y="6303100"/>
                    <a:pt x="3504168" y="6062023"/>
                  </a:cubicBezTo>
                  <a:cubicBezTo>
                    <a:pt x="3338815" y="5814087"/>
                    <a:pt x="3237183" y="5542243"/>
                    <a:pt x="3196035" y="5247444"/>
                  </a:cubicBezTo>
                  <a:cubicBezTo>
                    <a:pt x="3170889" y="5067708"/>
                    <a:pt x="3170222" y="4888162"/>
                    <a:pt x="3196225" y="4708520"/>
                  </a:cubicBezTo>
                  <a:cubicBezTo>
                    <a:pt x="3226229" y="4707472"/>
                    <a:pt x="3252708" y="4705758"/>
                    <a:pt x="3280902" y="4708425"/>
                  </a:cubicBezTo>
                  <a:cubicBezTo>
                    <a:pt x="3263376" y="4834536"/>
                    <a:pt x="3256804" y="4961218"/>
                    <a:pt x="3265377" y="5088187"/>
                  </a:cubicBezTo>
                  <a:cubicBezTo>
                    <a:pt x="3290427" y="5460424"/>
                    <a:pt x="3406728" y="5799704"/>
                    <a:pt x="3635709" y="6097170"/>
                  </a:cubicBezTo>
                  <a:cubicBezTo>
                    <a:pt x="3788109" y="6295100"/>
                    <a:pt x="4084146" y="6415210"/>
                    <a:pt x="4317127" y="6482932"/>
                  </a:cubicBezTo>
                  <a:cubicBezTo>
                    <a:pt x="4580684" y="6559608"/>
                    <a:pt x="5014738" y="6644953"/>
                    <a:pt x="5247244" y="6454548"/>
                  </a:cubicBezTo>
                  <a:cubicBezTo>
                    <a:pt x="5303060" y="6408828"/>
                    <a:pt x="5325634" y="6353583"/>
                    <a:pt x="5312490" y="6278716"/>
                  </a:cubicBezTo>
                  <a:cubicBezTo>
                    <a:pt x="5259531" y="5978774"/>
                    <a:pt x="5217049" y="5679022"/>
                    <a:pt x="5179711" y="5377652"/>
                  </a:cubicBezTo>
                  <a:cubicBezTo>
                    <a:pt x="5143040" y="5081900"/>
                    <a:pt x="5130467" y="4816724"/>
                    <a:pt x="5250101" y="4534308"/>
                  </a:cubicBezTo>
                  <a:cubicBezTo>
                    <a:pt x="5345161" y="4309994"/>
                    <a:pt x="5496894" y="4117113"/>
                    <a:pt x="5631673" y="3916230"/>
                  </a:cubicBezTo>
                  <a:cubicBezTo>
                    <a:pt x="5774738" y="3702966"/>
                    <a:pt x="5862559" y="3489320"/>
                    <a:pt x="5932853" y="3243670"/>
                  </a:cubicBezTo>
                  <a:cubicBezTo>
                    <a:pt x="6184123" y="2365751"/>
                    <a:pt x="6018578" y="1365150"/>
                    <a:pt x="5303917" y="746691"/>
                  </a:cubicBezTo>
                  <a:cubicBezTo>
                    <a:pt x="4742419" y="260821"/>
                    <a:pt x="3936889" y="74988"/>
                    <a:pt x="3209084" y="85466"/>
                  </a:cubicBezTo>
                  <a:cubicBezTo>
                    <a:pt x="2777982" y="91752"/>
                    <a:pt x="2365169" y="178811"/>
                    <a:pt x="1982169" y="383789"/>
                  </a:cubicBezTo>
                  <a:cubicBezTo>
                    <a:pt x="1651365" y="560859"/>
                    <a:pt x="1373807" y="798317"/>
                    <a:pt x="1173210" y="1118262"/>
                  </a:cubicBezTo>
                  <a:cubicBezTo>
                    <a:pt x="1004808" y="1386867"/>
                    <a:pt x="820976" y="1732434"/>
                    <a:pt x="890889" y="2059332"/>
                  </a:cubicBezTo>
                  <a:cubicBezTo>
                    <a:pt x="907558" y="2137437"/>
                    <a:pt x="936895" y="2219447"/>
                    <a:pt x="909844" y="2294695"/>
                  </a:cubicBezTo>
                  <a:cubicBezTo>
                    <a:pt x="897176" y="2330032"/>
                    <a:pt x="873078" y="2359941"/>
                    <a:pt x="849456" y="2389087"/>
                  </a:cubicBezTo>
                  <a:cubicBezTo>
                    <a:pt x="699246" y="2560823"/>
                    <a:pt x="551133" y="2734749"/>
                    <a:pt x="412925" y="2916296"/>
                  </a:cubicBezTo>
                  <a:cubicBezTo>
                    <a:pt x="300720" y="3063553"/>
                    <a:pt x="118888" y="3258148"/>
                    <a:pt x="90599" y="3448172"/>
                  </a:cubicBezTo>
                  <a:cubicBezTo>
                    <a:pt x="87360" y="3469698"/>
                    <a:pt x="86884" y="3492273"/>
                    <a:pt x="93933" y="3512847"/>
                  </a:cubicBezTo>
                  <a:cubicBezTo>
                    <a:pt x="103362" y="3540184"/>
                    <a:pt x="124984" y="3561329"/>
                    <a:pt x="147558" y="3579331"/>
                  </a:cubicBezTo>
                  <a:cubicBezTo>
                    <a:pt x="200517" y="3621813"/>
                    <a:pt x="262335" y="3653150"/>
                    <a:pt x="327962" y="3670867"/>
                  </a:cubicBezTo>
                  <a:cubicBezTo>
                    <a:pt x="404638" y="3691536"/>
                    <a:pt x="526939" y="3696584"/>
                    <a:pt x="576183" y="3769546"/>
                  </a:cubicBezTo>
                  <a:cubicBezTo>
                    <a:pt x="640382" y="3864891"/>
                    <a:pt x="550656" y="4042342"/>
                    <a:pt x="496554" y="4125019"/>
                  </a:cubicBezTo>
                  <a:cubicBezTo>
                    <a:pt x="468360" y="4167976"/>
                    <a:pt x="433023" y="4215887"/>
                    <a:pt x="446453" y="4265512"/>
                  </a:cubicBezTo>
                  <a:cubicBezTo>
                    <a:pt x="468075" y="4345427"/>
                    <a:pt x="601044" y="4367335"/>
                    <a:pt x="599139" y="4450107"/>
                  </a:cubicBezTo>
                  <a:cubicBezTo>
                    <a:pt x="597424" y="4527069"/>
                    <a:pt x="473218" y="4565740"/>
                    <a:pt x="486267" y="4641655"/>
                  </a:cubicBezTo>
                  <a:cubicBezTo>
                    <a:pt x="491887" y="4674230"/>
                    <a:pt x="521796" y="4695757"/>
                    <a:pt x="546370" y="4717855"/>
                  </a:cubicBezTo>
                  <a:cubicBezTo>
                    <a:pt x="749253" y="4899877"/>
                    <a:pt x="594852" y="5120381"/>
                    <a:pt x="546942" y="5328217"/>
                  </a:cubicBezTo>
                  <a:cubicBezTo>
                    <a:pt x="533226" y="5387653"/>
                    <a:pt x="524367" y="5448136"/>
                    <a:pt x="541608" y="5507382"/>
                  </a:cubicBezTo>
                  <a:cubicBezTo>
                    <a:pt x="592662" y="5683499"/>
                    <a:pt x="769255" y="5783892"/>
                    <a:pt x="939181" y="5820945"/>
                  </a:cubicBezTo>
                  <a:cubicBezTo>
                    <a:pt x="1090914" y="5853997"/>
                    <a:pt x="1248172" y="5844757"/>
                    <a:pt x="1403334" y="5838185"/>
                  </a:cubicBezTo>
                  <a:cubicBezTo>
                    <a:pt x="1576118" y="5830946"/>
                    <a:pt x="1772428" y="5812372"/>
                    <a:pt x="1929591" y="5900384"/>
                  </a:cubicBezTo>
                  <a:cubicBezTo>
                    <a:pt x="2183051" y="6042306"/>
                    <a:pt x="2250583" y="6444547"/>
                    <a:pt x="2225247" y="6706579"/>
                  </a:cubicBezTo>
                  <a:cubicBezTo>
                    <a:pt x="2224675" y="6712675"/>
                    <a:pt x="2224961" y="6718771"/>
                    <a:pt x="2224866" y="6724963"/>
                  </a:cubicBezTo>
                  <a:cubicBezTo>
                    <a:pt x="2208959" y="6725058"/>
                    <a:pt x="2193147" y="6725058"/>
                    <a:pt x="2177431" y="6725058"/>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81E6E18-BDE5-4875-BD13-797F7AC9EBAC}"/>
                </a:ext>
              </a:extLst>
            </p:cNvPr>
            <p:cNvSpPr/>
            <p:nvPr/>
          </p:nvSpPr>
          <p:spPr>
            <a:xfrm>
              <a:off x="5925620" y="4385213"/>
              <a:ext cx="776730" cy="131447"/>
            </a:xfrm>
            <a:custGeom>
              <a:avLst/>
              <a:gdLst>
                <a:gd name="connsiteX0" fmla="*/ 751118 w 776730"/>
                <a:gd name="connsiteY0" fmla="*/ 2 h 131447"/>
                <a:gd name="connsiteX1" fmla="*/ 776550 w 776730"/>
                <a:gd name="connsiteY1" fmla="*/ 24576 h 131447"/>
                <a:gd name="connsiteX2" fmla="*/ 776550 w 776730"/>
                <a:gd name="connsiteY2" fmla="*/ 103348 h 131447"/>
                <a:gd name="connsiteX3" fmla="*/ 748927 w 776730"/>
                <a:gd name="connsiteY3" fmla="*/ 131446 h 131447"/>
                <a:gd name="connsiteX4" fmla="*/ 24170 w 776730"/>
                <a:gd name="connsiteY4" fmla="*/ 131351 h 131447"/>
                <a:gd name="connsiteX5" fmla="*/ 262 w 776730"/>
                <a:gd name="connsiteY5" fmla="*/ 107824 h 131447"/>
                <a:gd name="connsiteX6" fmla="*/ 167 w 776730"/>
                <a:gd name="connsiteY6" fmla="*/ 26481 h 131447"/>
                <a:gd name="connsiteX7" fmla="*/ 26265 w 776730"/>
                <a:gd name="connsiteY7" fmla="*/ 97 h 131447"/>
                <a:gd name="connsiteX8" fmla="*/ 751118 w 776730"/>
                <a:gd name="connsiteY8" fmla="*/ 2 h 13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30" h="131447">
                  <a:moveTo>
                    <a:pt x="751118" y="2"/>
                  </a:moveTo>
                  <a:cubicBezTo>
                    <a:pt x="770263" y="-94"/>
                    <a:pt x="777883" y="4288"/>
                    <a:pt x="776550" y="24576"/>
                  </a:cubicBezTo>
                  <a:cubicBezTo>
                    <a:pt x="774835" y="50770"/>
                    <a:pt x="774835" y="77154"/>
                    <a:pt x="776550" y="103348"/>
                  </a:cubicBezTo>
                  <a:cubicBezTo>
                    <a:pt x="777978" y="124969"/>
                    <a:pt x="771120" y="131542"/>
                    <a:pt x="748927" y="131446"/>
                  </a:cubicBezTo>
                  <a:cubicBezTo>
                    <a:pt x="587002" y="130494"/>
                    <a:pt x="103799" y="130494"/>
                    <a:pt x="24170" y="131351"/>
                  </a:cubicBezTo>
                  <a:cubicBezTo>
                    <a:pt x="6072" y="131542"/>
                    <a:pt x="-690" y="126589"/>
                    <a:pt x="262" y="107824"/>
                  </a:cubicBezTo>
                  <a:cubicBezTo>
                    <a:pt x="1691" y="80773"/>
                    <a:pt x="1881" y="53532"/>
                    <a:pt x="167" y="26481"/>
                  </a:cubicBezTo>
                  <a:cubicBezTo>
                    <a:pt x="-1167" y="5907"/>
                    <a:pt x="5310" y="-94"/>
                    <a:pt x="26265" y="97"/>
                  </a:cubicBezTo>
                  <a:cubicBezTo>
                    <a:pt x="147995" y="954"/>
                    <a:pt x="631198" y="859"/>
                    <a:pt x="751118" y="2"/>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801BFAB-0C5E-473E-8C51-2B90DAAB0247}"/>
                </a:ext>
              </a:extLst>
            </p:cNvPr>
            <p:cNvSpPr/>
            <p:nvPr/>
          </p:nvSpPr>
          <p:spPr>
            <a:xfrm>
              <a:off x="5925624" y="4127274"/>
              <a:ext cx="776759" cy="128687"/>
            </a:xfrm>
            <a:custGeom>
              <a:avLst/>
              <a:gdLst>
                <a:gd name="connsiteX0" fmla="*/ 750829 w 776759"/>
                <a:gd name="connsiteY0" fmla="*/ 3 h 128687"/>
                <a:gd name="connsiteX1" fmla="*/ 776451 w 776759"/>
                <a:gd name="connsiteY1" fmla="*/ 27340 h 128687"/>
                <a:gd name="connsiteX2" fmla="*/ 776546 w 776759"/>
                <a:gd name="connsiteY2" fmla="*/ 100778 h 128687"/>
                <a:gd name="connsiteX3" fmla="*/ 748828 w 776759"/>
                <a:gd name="connsiteY3" fmla="*/ 128686 h 128687"/>
                <a:gd name="connsiteX4" fmla="*/ 24452 w 776759"/>
                <a:gd name="connsiteY4" fmla="*/ 128496 h 128687"/>
                <a:gd name="connsiteX5" fmla="*/ 259 w 776759"/>
                <a:gd name="connsiteY5" fmla="*/ 105350 h 128687"/>
                <a:gd name="connsiteX6" fmla="*/ 163 w 776759"/>
                <a:gd name="connsiteY6" fmla="*/ 26673 h 128687"/>
                <a:gd name="connsiteX7" fmla="*/ 26357 w 776759"/>
                <a:gd name="connsiteY7" fmla="*/ 99 h 128687"/>
                <a:gd name="connsiteX8" fmla="*/ 750829 w 776759"/>
                <a:gd name="connsiteY8" fmla="*/ 3 h 12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59" h="128687">
                  <a:moveTo>
                    <a:pt x="750829" y="3"/>
                  </a:moveTo>
                  <a:cubicBezTo>
                    <a:pt x="772831" y="-187"/>
                    <a:pt x="777594" y="7719"/>
                    <a:pt x="776451" y="27340"/>
                  </a:cubicBezTo>
                  <a:cubicBezTo>
                    <a:pt x="775117" y="51724"/>
                    <a:pt x="774736" y="76394"/>
                    <a:pt x="776546" y="100778"/>
                  </a:cubicBezTo>
                  <a:cubicBezTo>
                    <a:pt x="778165" y="122781"/>
                    <a:pt x="770736" y="128781"/>
                    <a:pt x="748828" y="128686"/>
                  </a:cubicBezTo>
                  <a:cubicBezTo>
                    <a:pt x="574711" y="127829"/>
                    <a:pt x="91794" y="127734"/>
                    <a:pt x="24452" y="128496"/>
                  </a:cubicBezTo>
                  <a:cubicBezTo>
                    <a:pt x="6831" y="128686"/>
                    <a:pt x="-789" y="124400"/>
                    <a:pt x="259" y="105350"/>
                  </a:cubicBezTo>
                  <a:cubicBezTo>
                    <a:pt x="1782" y="79156"/>
                    <a:pt x="1973" y="52772"/>
                    <a:pt x="163" y="26673"/>
                  </a:cubicBezTo>
                  <a:cubicBezTo>
                    <a:pt x="-1170" y="5909"/>
                    <a:pt x="5497" y="-92"/>
                    <a:pt x="26357" y="99"/>
                  </a:cubicBezTo>
                  <a:cubicBezTo>
                    <a:pt x="147134" y="956"/>
                    <a:pt x="630147" y="1051"/>
                    <a:pt x="750829" y="3"/>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55D1736-1755-4456-BCF8-9804E453671D}"/>
                </a:ext>
              </a:extLst>
            </p:cNvPr>
            <p:cNvSpPr/>
            <p:nvPr/>
          </p:nvSpPr>
          <p:spPr>
            <a:xfrm>
              <a:off x="6055020" y="4643056"/>
              <a:ext cx="517365" cy="131170"/>
            </a:xfrm>
            <a:custGeom>
              <a:avLst/>
              <a:gdLst>
                <a:gd name="connsiteX0" fmla="*/ 25454 w 517365"/>
                <a:gd name="connsiteY0" fmla="*/ 131159 h 131170"/>
                <a:gd name="connsiteX1" fmla="*/ 117 w 517365"/>
                <a:gd name="connsiteY1" fmla="*/ 106299 h 131170"/>
                <a:gd name="connsiteX2" fmla="*/ 308 w 517365"/>
                <a:gd name="connsiteY2" fmla="*/ 19717 h 131170"/>
                <a:gd name="connsiteX3" fmla="*/ 19834 w 517365"/>
                <a:gd name="connsiteY3" fmla="*/ 0 h 131170"/>
                <a:gd name="connsiteX4" fmla="*/ 497322 w 517365"/>
                <a:gd name="connsiteY4" fmla="*/ 0 h 131170"/>
                <a:gd name="connsiteX5" fmla="*/ 517229 w 517365"/>
                <a:gd name="connsiteY5" fmla="*/ 19050 h 131170"/>
                <a:gd name="connsiteX6" fmla="*/ 517325 w 517365"/>
                <a:gd name="connsiteY6" fmla="*/ 110871 h 131170"/>
                <a:gd name="connsiteX7" fmla="*/ 495608 w 517365"/>
                <a:gd name="connsiteY7" fmla="*/ 130874 h 131170"/>
                <a:gd name="connsiteX8" fmla="*/ 25454 w 517365"/>
                <a:gd name="connsiteY8" fmla="*/ 131159 h 13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365" h="131170">
                  <a:moveTo>
                    <a:pt x="25454" y="131159"/>
                  </a:moveTo>
                  <a:cubicBezTo>
                    <a:pt x="6118" y="131445"/>
                    <a:pt x="-1026" y="126397"/>
                    <a:pt x="117" y="106299"/>
                  </a:cubicBezTo>
                  <a:cubicBezTo>
                    <a:pt x="1736" y="77534"/>
                    <a:pt x="1165" y="48578"/>
                    <a:pt x="308" y="19717"/>
                  </a:cubicBezTo>
                  <a:cubicBezTo>
                    <a:pt x="-73" y="5048"/>
                    <a:pt x="4879" y="0"/>
                    <a:pt x="19834" y="0"/>
                  </a:cubicBezTo>
                  <a:cubicBezTo>
                    <a:pt x="178996" y="381"/>
                    <a:pt x="338159" y="381"/>
                    <a:pt x="497322" y="0"/>
                  </a:cubicBezTo>
                  <a:cubicBezTo>
                    <a:pt x="511610" y="0"/>
                    <a:pt x="517705" y="3715"/>
                    <a:pt x="517229" y="19050"/>
                  </a:cubicBezTo>
                  <a:cubicBezTo>
                    <a:pt x="516277" y="49625"/>
                    <a:pt x="516086" y="80296"/>
                    <a:pt x="517325" y="110871"/>
                  </a:cubicBezTo>
                  <a:cubicBezTo>
                    <a:pt x="517991" y="128111"/>
                    <a:pt x="510467" y="130874"/>
                    <a:pt x="495608" y="130874"/>
                  </a:cubicBezTo>
                  <a:cubicBezTo>
                    <a:pt x="416836" y="130874"/>
                    <a:pt x="75269" y="130302"/>
                    <a:pt x="25454" y="131159"/>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49D88A7-DE03-47BB-A83D-475C5667F8CD}"/>
                </a:ext>
              </a:extLst>
            </p:cNvPr>
            <p:cNvSpPr/>
            <p:nvPr/>
          </p:nvSpPr>
          <p:spPr>
            <a:xfrm>
              <a:off x="5147286" y="1162502"/>
              <a:ext cx="2325139" cy="2834763"/>
            </a:xfrm>
            <a:custGeom>
              <a:avLst/>
              <a:gdLst>
                <a:gd name="connsiteX0" fmla="*/ 2301359 w 2325139"/>
                <a:gd name="connsiteY0" fmla="*/ 902042 h 2834763"/>
                <a:gd name="connsiteX1" fmla="*/ 1949886 w 2325139"/>
                <a:gd name="connsiteY1" fmla="*/ 307015 h 2834763"/>
                <a:gd name="connsiteX2" fmla="*/ 971002 w 2325139"/>
                <a:gd name="connsiteY2" fmla="*/ 15836 h 2834763"/>
                <a:gd name="connsiteX3" fmla="*/ 242720 w 2325139"/>
                <a:gd name="connsiteY3" fmla="*/ 442270 h 2834763"/>
                <a:gd name="connsiteX4" fmla="*/ 6405 w 2325139"/>
                <a:gd name="connsiteY4" fmla="*/ 1229987 h 2834763"/>
                <a:gd name="connsiteX5" fmla="*/ 249483 w 2325139"/>
                <a:gd name="connsiteY5" fmla="*/ 1818633 h 2834763"/>
                <a:gd name="connsiteX6" fmla="*/ 495800 w 2325139"/>
                <a:gd name="connsiteY6" fmla="*/ 2180678 h 2834763"/>
                <a:gd name="connsiteX7" fmla="*/ 644485 w 2325139"/>
                <a:gd name="connsiteY7" fmla="*/ 2806756 h 2834763"/>
                <a:gd name="connsiteX8" fmla="*/ 671250 w 2325139"/>
                <a:gd name="connsiteY8" fmla="*/ 2834760 h 2834763"/>
                <a:gd name="connsiteX9" fmla="*/ 1162264 w 2325139"/>
                <a:gd name="connsiteY9" fmla="*/ 2834188 h 2834763"/>
                <a:gd name="connsiteX10" fmla="*/ 1653278 w 2325139"/>
                <a:gd name="connsiteY10" fmla="*/ 2834760 h 2834763"/>
                <a:gd name="connsiteX11" fmla="*/ 1681567 w 2325139"/>
                <a:gd name="connsiteY11" fmla="*/ 2805327 h 2834763"/>
                <a:gd name="connsiteX12" fmla="*/ 1702712 w 2325139"/>
                <a:gd name="connsiteY12" fmla="*/ 2525959 h 2834763"/>
                <a:gd name="connsiteX13" fmla="*/ 1892546 w 2325139"/>
                <a:gd name="connsiteY13" fmla="*/ 2067140 h 2834763"/>
                <a:gd name="connsiteX14" fmla="*/ 2127718 w 2325139"/>
                <a:gd name="connsiteY14" fmla="*/ 1741670 h 2834763"/>
                <a:gd name="connsiteX15" fmla="*/ 2301359 w 2325139"/>
                <a:gd name="connsiteY15" fmla="*/ 902042 h 2834763"/>
                <a:gd name="connsiteX16" fmla="*/ 1992272 w 2325139"/>
                <a:gd name="connsiteY16" fmla="*/ 1704809 h 2834763"/>
                <a:gd name="connsiteX17" fmla="*/ 1679948 w 2325139"/>
                <a:gd name="connsiteY17" fmla="*/ 2179059 h 2834763"/>
                <a:gd name="connsiteX18" fmla="*/ 1552694 w 2325139"/>
                <a:gd name="connsiteY18" fmla="*/ 2678550 h 2834763"/>
                <a:gd name="connsiteX19" fmla="*/ 1524595 w 2325139"/>
                <a:gd name="connsiteY19" fmla="*/ 2706648 h 2834763"/>
                <a:gd name="connsiteX20" fmla="*/ 1448490 w 2325139"/>
                <a:gd name="connsiteY20" fmla="*/ 2706553 h 2834763"/>
                <a:gd name="connsiteX21" fmla="*/ 1423630 w 2325139"/>
                <a:gd name="connsiteY21" fmla="*/ 2681407 h 2834763"/>
                <a:gd name="connsiteX22" fmla="*/ 1424106 w 2325139"/>
                <a:gd name="connsiteY22" fmla="*/ 2250687 h 2834763"/>
                <a:gd name="connsiteX23" fmla="*/ 1423916 w 2325139"/>
                <a:gd name="connsiteY23" fmla="*/ 1827776 h 2834763"/>
                <a:gd name="connsiteX24" fmla="*/ 1434393 w 2325139"/>
                <a:gd name="connsiteY24" fmla="*/ 1782628 h 2834763"/>
                <a:gd name="connsiteX25" fmla="*/ 1669185 w 2325139"/>
                <a:gd name="connsiteY25" fmla="*/ 1313522 h 2834763"/>
                <a:gd name="connsiteX26" fmla="*/ 1653754 w 2325139"/>
                <a:gd name="connsiteY26" fmla="*/ 1286852 h 2834763"/>
                <a:gd name="connsiteX27" fmla="*/ 1561838 w 2325139"/>
                <a:gd name="connsiteY27" fmla="*/ 1286566 h 2834763"/>
                <a:gd name="connsiteX28" fmla="*/ 1535549 w 2325139"/>
                <a:gd name="connsiteY28" fmla="*/ 1302949 h 2834763"/>
                <a:gd name="connsiteX29" fmla="*/ 1298567 w 2325139"/>
                <a:gd name="connsiteY29" fmla="*/ 1791582 h 2834763"/>
                <a:gd name="connsiteX30" fmla="*/ 1292947 w 2325139"/>
                <a:gd name="connsiteY30" fmla="*/ 1827300 h 2834763"/>
                <a:gd name="connsiteX31" fmla="*/ 1293423 w 2325139"/>
                <a:gd name="connsiteY31" fmla="*/ 2675692 h 2834763"/>
                <a:gd name="connsiteX32" fmla="*/ 1263705 w 2325139"/>
                <a:gd name="connsiteY32" fmla="*/ 2706744 h 2834763"/>
                <a:gd name="connsiteX33" fmla="*/ 1061489 w 2325139"/>
                <a:gd name="connsiteY33" fmla="*/ 2706553 h 2834763"/>
                <a:gd name="connsiteX34" fmla="*/ 1035391 w 2325139"/>
                <a:gd name="connsiteY34" fmla="*/ 2679883 h 2834763"/>
                <a:gd name="connsiteX35" fmla="*/ 1036058 w 2325139"/>
                <a:gd name="connsiteY35" fmla="*/ 1828919 h 2834763"/>
                <a:gd name="connsiteX36" fmla="*/ 1025389 w 2325139"/>
                <a:gd name="connsiteY36" fmla="*/ 1781199 h 2834763"/>
                <a:gd name="connsiteX37" fmla="*/ 797742 w 2325139"/>
                <a:gd name="connsiteY37" fmla="*/ 1311426 h 2834763"/>
                <a:gd name="connsiteX38" fmla="*/ 758118 w 2325139"/>
                <a:gd name="connsiteY38" fmla="*/ 1286376 h 2834763"/>
                <a:gd name="connsiteX39" fmla="*/ 671536 w 2325139"/>
                <a:gd name="connsiteY39" fmla="*/ 1286566 h 2834763"/>
                <a:gd name="connsiteX40" fmla="*/ 657915 w 2325139"/>
                <a:gd name="connsiteY40" fmla="*/ 1310188 h 2834763"/>
                <a:gd name="connsiteX41" fmla="*/ 891944 w 2325139"/>
                <a:gd name="connsiteY41" fmla="*/ 1776913 h 2834763"/>
                <a:gd name="connsiteX42" fmla="*/ 905184 w 2325139"/>
                <a:gd name="connsiteY42" fmla="*/ 1831968 h 2834763"/>
                <a:gd name="connsiteX43" fmla="*/ 905470 w 2325139"/>
                <a:gd name="connsiteY43" fmla="*/ 2675120 h 2834763"/>
                <a:gd name="connsiteX44" fmla="*/ 873561 w 2325139"/>
                <a:gd name="connsiteY44" fmla="*/ 2706744 h 2834763"/>
                <a:gd name="connsiteX45" fmla="*/ 797456 w 2325139"/>
                <a:gd name="connsiteY45" fmla="*/ 2706458 h 2834763"/>
                <a:gd name="connsiteX46" fmla="*/ 777073 w 2325139"/>
                <a:gd name="connsiteY46" fmla="*/ 2687503 h 2834763"/>
                <a:gd name="connsiteX47" fmla="*/ 498371 w 2325139"/>
                <a:gd name="connsiteY47" fmla="*/ 1926170 h 2834763"/>
                <a:gd name="connsiteX48" fmla="*/ 317206 w 2325139"/>
                <a:gd name="connsiteY48" fmla="*/ 1681377 h 2834763"/>
                <a:gd name="connsiteX49" fmla="*/ 445031 w 2325139"/>
                <a:gd name="connsiteY49" fmla="*/ 423125 h 2834763"/>
                <a:gd name="connsiteX50" fmla="*/ 844129 w 2325139"/>
                <a:gd name="connsiteY50" fmla="*/ 178237 h 2834763"/>
                <a:gd name="connsiteX51" fmla="*/ 1855112 w 2325139"/>
                <a:gd name="connsiteY51" fmla="*/ 399026 h 2834763"/>
                <a:gd name="connsiteX52" fmla="*/ 2128861 w 2325139"/>
                <a:gd name="connsiteY52" fmla="*/ 778217 h 2834763"/>
                <a:gd name="connsiteX53" fmla="*/ 1992272 w 2325139"/>
                <a:gd name="connsiteY53" fmla="*/ 1704809 h 283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25139" h="2834763">
                  <a:moveTo>
                    <a:pt x="2301359" y="902042"/>
                  </a:moveTo>
                  <a:cubicBezTo>
                    <a:pt x="2251353" y="664488"/>
                    <a:pt x="2130480" y="467702"/>
                    <a:pt x="1949886" y="307015"/>
                  </a:cubicBezTo>
                  <a:cubicBezTo>
                    <a:pt x="1669185" y="57174"/>
                    <a:pt x="1341524" y="-41505"/>
                    <a:pt x="971002" y="15836"/>
                  </a:cubicBezTo>
                  <a:cubicBezTo>
                    <a:pt x="673917" y="61841"/>
                    <a:pt x="431411" y="210146"/>
                    <a:pt x="242720" y="442270"/>
                  </a:cubicBezTo>
                  <a:cubicBezTo>
                    <a:pt x="56507" y="671251"/>
                    <a:pt x="-24456" y="935093"/>
                    <a:pt x="6405" y="1229987"/>
                  </a:cubicBezTo>
                  <a:cubicBezTo>
                    <a:pt x="29456" y="1449539"/>
                    <a:pt x="114514" y="1644420"/>
                    <a:pt x="249483" y="1818633"/>
                  </a:cubicBezTo>
                  <a:cubicBezTo>
                    <a:pt x="339018" y="1934171"/>
                    <a:pt x="426077" y="2052185"/>
                    <a:pt x="495800" y="2180678"/>
                  </a:cubicBezTo>
                  <a:cubicBezTo>
                    <a:pt x="601337" y="2375178"/>
                    <a:pt x="648009" y="2585586"/>
                    <a:pt x="644485" y="2806756"/>
                  </a:cubicBezTo>
                  <a:cubicBezTo>
                    <a:pt x="644104" y="2828283"/>
                    <a:pt x="648676" y="2834950"/>
                    <a:pt x="671250" y="2834760"/>
                  </a:cubicBezTo>
                  <a:cubicBezTo>
                    <a:pt x="834889" y="2833807"/>
                    <a:pt x="998624" y="2834188"/>
                    <a:pt x="1162264" y="2834188"/>
                  </a:cubicBezTo>
                  <a:cubicBezTo>
                    <a:pt x="1325903" y="2834188"/>
                    <a:pt x="1489638" y="2833617"/>
                    <a:pt x="1653278" y="2834760"/>
                  </a:cubicBezTo>
                  <a:cubicBezTo>
                    <a:pt x="1677185" y="2834950"/>
                    <a:pt x="1682519" y="2828092"/>
                    <a:pt x="1681567" y="2805327"/>
                  </a:cubicBezTo>
                  <a:cubicBezTo>
                    <a:pt x="1677471" y="2711411"/>
                    <a:pt x="1684234" y="2618161"/>
                    <a:pt x="1702712" y="2525959"/>
                  </a:cubicBezTo>
                  <a:cubicBezTo>
                    <a:pt x="1735860" y="2360605"/>
                    <a:pt x="1789866" y="2204204"/>
                    <a:pt x="1892546" y="2067140"/>
                  </a:cubicBezTo>
                  <a:cubicBezTo>
                    <a:pt x="1972841" y="1959984"/>
                    <a:pt x="2053899" y="1853208"/>
                    <a:pt x="2127718" y="1741670"/>
                  </a:cubicBezTo>
                  <a:cubicBezTo>
                    <a:pt x="2297168" y="1485734"/>
                    <a:pt x="2365557" y="1206747"/>
                    <a:pt x="2301359" y="902042"/>
                  </a:cubicBezTo>
                  <a:close/>
                  <a:moveTo>
                    <a:pt x="1992272" y="1704809"/>
                  </a:moveTo>
                  <a:cubicBezTo>
                    <a:pt x="1878830" y="1856637"/>
                    <a:pt x="1766625" y="2009609"/>
                    <a:pt x="1679948" y="2179059"/>
                  </a:cubicBezTo>
                  <a:cubicBezTo>
                    <a:pt x="1599842" y="2335650"/>
                    <a:pt x="1559266" y="2503004"/>
                    <a:pt x="1552694" y="2678550"/>
                  </a:cubicBezTo>
                  <a:cubicBezTo>
                    <a:pt x="1551932" y="2699504"/>
                    <a:pt x="1547074" y="2708363"/>
                    <a:pt x="1524595" y="2706648"/>
                  </a:cubicBezTo>
                  <a:cubicBezTo>
                    <a:pt x="1499354" y="2704648"/>
                    <a:pt x="1473827" y="2705029"/>
                    <a:pt x="1448490" y="2706553"/>
                  </a:cubicBezTo>
                  <a:cubicBezTo>
                    <a:pt x="1428678" y="2707791"/>
                    <a:pt x="1423535" y="2700933"/>
                    <a:pt x="1423630" y="2681407"/>
                  </a:cubicBezTo>
                  <a:cubicBezTo>
                    <a:pt x="1424487" y="2537865"/>
                    <a:pt x="1424106" y="2394228"/>
                    <a:pt x="1424106" y="2250687"/>
                  </a:cubicBezTo>
                  <a:cubicBezTo>
                    <a:pt x="1424106" y="2109717"/>
                    <a:pt x="1424297" y="1968746"/>
                    <a:pt x="1423916" y="1827776"/>
                  </a:cubicBezTo>
                  <a:cubicBezTo>
                    <a:pt x="1423916" y="1811584"/>
                    <a:pt x="1427059" y="1797201"/>
                    <a:pt x="1434393" y="1782628"/>
                  </a:cubicBezTo>
                  <a:cubicBezTo>
                    <a:pt x="1512974" y="1626418"/>
                    <a:pt x="1591079" y="1469922"/>
                    <a:pt x="1669185" y="1313522"/>
                  </a:cubicBezTo>
                  <a:cubicBezTo>
                    <a:pt x="1682424" y="1287042"/>
                    <a:pt x="1682329" y="1286947"/>
                    <a:pt x="1653754" y="1286852"/>
                  </a:cubicBezTo>
                  <a:cubicBezTo>
                    <a:pt x="1623083" y="1286756"/>
                    <a:pt x="1592413" y="1287423"/>
                    <a:pt x="1561838" y="1286566"/>
                  </a:cubicBezTo>
                  <a:cubicBezTo>
                    <a:pt x="1548503" y="1286185"/>
                    <a:pt x="1541359" y="1291138"/>
                    <a:pt x="1535549" y="1302949"/>
                  </a:cubicBezTo>
                  <a:cubicBezTo>
                    <a:pt x="1456872" y="1465922"/>
                    <a:pt x="1377815" y="1628799"/>
                    <a:pt x="1298567" y="1791582"/>
                  </a:cubicBezTo>
                  <a:cubicBezTo>
                    <a:pt x="1292852" y="1803297"/>
                    <a:pt x="1292947" y="1815108"/>
                    <a:pt x="1292947" y="1827300"/>
                  </a:cubicBezTo>
                  <a:cubicBezTo>
                    <a:pt x="1292947" y="2110097"/>
                    <a:pt x="1292661" y="2392895"/>
                    <a:pt x="1293423" y="2675692"/>
                  </a:cubicBezTo>
                  <a:cubicBezTo>
                    <a:pt x="1293519" y="2698743"/>
                    <a:pt x="1288851" y="2707410"/>
                    <a:pt x="1263705" y="2706744"/>
                  </a:cubicBezTo>
                  <a:cubicBezTo>
                    <a:pt x="1196363" y="2704934"/>
                    <a:pt x="1128927" y="2705315"/>
                    <a:pt x="1061489" y="2706553"/>
                  </a:cubicBezTo>
                  <a:cubicBezTo>
                    <a:pt x="1040534" y="2706934"/>
                    <a:pt x="1035391" y="2700267"/>
                    <a:pt x="1035391" y="2679883"/>
                  </a:cubicBezTo>
                  <a:cubicBezTo>
                    <a:pt x="1036058" y="2396228"/>
                    <a:pt x="1035772" y="2112574"/>
                    <a:pt x="1036058" y="1828919"/>
                  </a:cubicBezTo>
                  <a:cubicBezTo>
                    <a:pt x="1036058" y="1811870"/>
                    <a:pt x="1032914" y="1796630"/>
                    <a:pt x="1025389" y="1781199"/>
                  </a:cubicBezTo>
                  <a:cubicBezTo>
                    <a:pt x="948999" y="1624799"/>
                    <a:pt x="872989" y="1468303"/>
                    <a:pt x="797742" y="1311426"/>
                  </a:cubicBezTo>
                  <a:cubicBezTo>
                    <a:pt x="788979" y="1293043"/>
                    <a:pt x="779073" y="1284947"/>
                    <a:pt x="758118" y="1286376"/>
                  </a:cubicBezTo>
                  <a:cubicBezTo>
                    <a:pt x="729353" y="1288376"/>
                    <a:pt x="700301" y="1287899"/>
                    <a:pt x="671536" y="1286566"/>
                  </a:cubicBezTo>
                  <a:cubicBezTo>
                    <a:pt x="649057" y="1285518"/>
                    <a:pt x="649247" y="1292948"/>
                    <a:pt x="657915" y="1310188"/>
                  </a:cubicBezTo>
                  <a:cubicBezTo>
                    <a:pt x="736211" y="1465636"/>
                    <a:pt x="813649" y="1621465"/>
                    <a:pt x="891944" y="1776913"/>
                  </a:cubicBezTo>
                  <a:cubicBezTo>
                    <a:pt x="900898" y="1794629"/>
                    <a:pt x="905184" y="1812060"/>
                    <a:pt x="905184" y="1831968"/>
                  </a:cubicBezTo>
                  <a:cubicBezTo>
                    <a:pt x="904803" y="2113050"/>
                    <a:pt x="904517" y="2394038"/>
                    <a:pt x="905470" y="2675120"/>
                  </a:cubicBezTo>
                  <a:cubicBezTo>
                    <a:pt x="905565" y="2700647"/>
                    <a:pt x="898993" y="2709029"/>
                    <a:pt x="873561" y="2706744"/>
                  </a:cubicBezTo>
                  <a:cubicBezTo>
                    <a:pt x="848415" y="2704553"/>
                    <a:pt x="822793" y="2705696"/>
                    <a:pt x="797456" y="2706458"/>
                  </a:cubicBezTo>
                  <a:cubicBezTo>
                    <a:pt x="783455" y="2706839"/>
                    <a:pt x="777359" y="2703029"/>
                    <a:pt x="777073" y="2687503"/>
                  </a:cubicBezTo>
                  <a:cubicBezTo>
                    <a:pt x="771358" y="2401848"/>
                    <a:pt x="662106" y="2153912"/>
                    <a:pt x="498371" y="1926170"/>
                  </a:cubicBezTo>
                  <a:cubicBezTo>
                    <a:pt x="439126" y="1843778"/>
                    <a:pt x="377880" y="1762721"/>
                    <a:pt x="317206" y="1681377"/>
                  </a:cubicBezTo>
                  <a:cubicBezTo>
                    <a:pt x="27170" y="1292090"/>
                    <a:pt x="84415" y="747070"/>
                    <a:pt x="445031" y="423125"/>
                  </a:cubicBezTo>
                  <a:cubicBezTo>
                    <a:pt x="563998" y="316254"/>
                    <a:pt x="690776" y="224814"/>
                    <a:pt x="844129" y="178237"/>
                  </a:cubicBezTo>
                  <a:cubicBezTo>
                    <a:pt x="1221414" y="63556"/>
                    <a:pt x="1558885" y="137470"/>
                    <a:pt x="1855112" y="399026"/>
                  </a:cubicBezTo>
                  <a:cubicBezTo>
                    <a:pt x="1975127" y="504944"/>
                    <a:pt x="2073044" y="627055"/>
                    <a:pt x="2128861" y="778217"/>
                  </a:cubicBezTo>
                  <a:cubicBezTo>
                    <a:pt x="2252210" y="1111306"/>
                    <a:pt x="2205061" y="1420011"/>
                    <a:pt x="1992272" y="1704809"/>
                  </a:cubicBezTo>
                  <a:close/>
                </a:path>
              </a:pathLst>
            </a:custGeom>
            <a:grpFill/>
            <a:ln w="9525" cap="flat">
              <a:noFill/>
              <a:prstDash val="solid"/>
              <a:miter/>
            </a:ln>
          </p:spPr>
          <p:txBody>
            <a:bodyPr rtlCol="0" anchor="ctr"/>
            <a:lstStyle/>
            <a:p>
              <a:endParaRPr lang="en-US"/>
            </a:p>
          </p:txBody>
        </p:sp>
      </p:grpSp>
      <p:sp>
        <p:nvSpPr>
          <p:cNvPr id="9" name="Oval 8">
            <a:extLst>
              <a:ext uri="{FF2B5EF4-FFF2-40B4-BE49-F238E27FC236}">
                <a16:creationId xmlns:a16="http://schemas.microsoft.com/office/drawing/2014/main" id="{5DEDC741-B3A1-48E4-BE10-8162BABBA2BD}"/>
              </a:ext>
            </a:extLst>
          </p:cNvPr>
          <p:cNvSpPr/>
          <p:nvPr/>
        </p:nvSpPr>
        <p:spPr>
          <a:xfrm>
            <a:off x="462887" y="1412410"/>
            <a:ext cx="656456" cy="6564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id="{B5C8F9E3-2FBC-4765-9E4F-C0498081F544}"/>
              </a:ext>
            </a:extLst>
          </p:cNvPr>
          <p:cNvSpPr/>
          <p:nvPr/>
        </p:nvSpPr>
        <p:spPr>
          <a:xfrm>
            <a:off x="462887" y="3100772"/>
            <a:ext cx="656456" cy="6564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TextBox 13">
            <a:extLst>
              <a:ext uri="{FF2B5EF4-FFF2-40B4-BE49-F238E27FC236}">
                <a16:creationId xmlns:a16="http://schemas.microsoft.com/office/drawing/2014/main" id="{CEB16F7E-9472-4482-A52E-BEEA5047F7A8}"/>
              </a:ext>
            </a:extLst>
          </p:cNvPr>
          <p:cNvSpPr txBox="1"/>
          <p:nvPr/>
        </p:nvSpPr>
        <p:spPr>
          <a:xfrm>
            <a:off x="1218224" y="1362791"/>
            <a:ext cx="7757749" cy="1200329"/>
          </a:xfrm>
          <a:prstGeom prst="rect">
            <a:avLst/>
          </a:prstGeom>
          <a:noFill/>
        </p:spPr>
        <p:txBody>
          <a:bodyPr wrap="square" rtlCol="0" anchor="ctr">
            <a:spAutoFit/>
          </a:bodyPr>
          <a:lstStyle/>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Rappelons que nous souhaitons détecter aussi </a:t>
            </a:r>
            <a:r>
              <a:rPr lang="fr-FR" altLang="ko-KR" dirty="0">
                <a:solidFill>
                  <a:srgbClr val="FF0000"/>
                </a:solidFill>
                <a:latin typeface="Verdana" panose="020B0604030504040204" pitchFamily="34" charset="0"/>
                <a:ea typeface="Verdana" panose="020B0604030504040204" pitchFamily="34" charset="0"/>
                <a:cs typeface="Arial" pitchFamily="34" charset="0"/>
              </a:rPr>
              <a:t>précocement.</a:t>
            </a:r>
          </a:p>
          <a:p>
            <a:pPr algn="just"/>
            <a:r>
              <a:rPr lang="fr-FR" altLang="ko-KR" dirty="0">
                <a:solidFill>
                  <a:srgbClr val="FF0000"/>
                </a:solidFill>
                <a:latin typeface="Verdana" panose="020B0604030504040204" pitchFamily="34" charset="0"/>
                <a:ea typeface="Verdana" panose="020B0604030504040204" pitchFamily="34" charset="0"/>
                <a:cs typeface="Arial" pitchFamily="34" charset="0"/>
              </a:rPr>
              <a:t>Une détection précoce exige d’identifier pour l’ensemble des actions d’un apprenant, l’action à partir de laquelle on pressent un patinage !</a:t>
            </a:r>
          </a:p>
        </p:txBody>
      </p:sp>
      <mc:AlternateContent xmlns:mc="http://schemas.openxmlformats.org/markup-compatibility/2006" xmlns:a14="http://schemas.microsoft.com/office/drawing/2010/main">
        <mc:Choice Requires="a14">
          <p:sp>
            <p:nvSpPr>
              <p:cNvPr id="33" name="TextBox 13">
                <a:extLst>
                  <a:ext uri="{FF2B5EF4-FFF2-40B4-BE49-F238E27FC236}">
                    <a16:creationId xmlns:a16="http://schemas.microsoft.com/office/drawing/2014/main" id="{2FB38B05-ADC7-4739-B09C-D961FF977CBA}"/>
                  </a:ext>
                </a:extLst>
              </p:cNvPr>
              <p:cNvSpPr txBox="1"/>
              <p:nvPr/>
            </p:nvSpPr>
            <p:spPr>
              <a:xfrm>
                <a:off x="1218224" y="3157063"/>
                <a:ext cx="7905807" cy="1200329"/>
              </a:xfrm>
              <a:prstGeom prst="rect">
                <a:avLst/>
              </a:prstGeom>
              <a:noFill/>
            </p:spPr>
            <p:txBody>
              <a:bodyPr wrap="square" rtlCol="0" anchor="ctr">
                <a:spAutoFit/>
              </a:bodyPr>
              <a:lstStyle/>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Etant donnée un ensemble de </a:t>
                </a:r>
                <a14:m>
                  <m:oMath xmlns:m="http://schemas.openxmlformats.org/officeDocument/2006/math">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𝑛</m:t>
                    </m:r>
                  </m:oMath>
                </a14:m>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actions : </a:t>
                </a:r>
                <a14:m>
                  <m:oMath xmlns:m="http://schemas.openxmlformats.org/officeDocument/2006/math">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1</m:t>
                        </m:r>
                      </m:sub>
                    </m:s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m:t>
                    </m:r>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2</m:t>
                        </m:r>
                      </m:sub>
                    </m:s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m:t>
                    </m:r>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3</m:t>
                        </m:r>
                      </m:sub>
                    </m:s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m:t>
                    </m:r>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𝑛</m:t>
                        </m:r>
                      </m:sub>
                    </m:sSub>
                  </m:oMath>
                </a14:m>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prédire lequel des </a:t>
                </a:r>
                <a14:m>
                  <m:oMath xmlns:m="http://schemas.openxmlformats.org/officeDocument/2006/math">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𝑖</m:t>
                        </m:r>
                      </m:sub>
                    </m:sSub>
                  </m:oMath>
                </a14:m>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est susceptible d’être du Wheel Spinning.</a:t>
                </a:r>
              </a:p>
              <a:p>
                <a:pPr algn="just"/>
                <a:endPar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endParaRPr>
              </a:p>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a:t>
                </a:r>
                <a14:m>
                  <m:oMath xmlns:m="http://schemas.openxmlformats.org/officeDocument/2006/math">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1</m:t>
                        </m:r>
                      </m:sub>
                    </m:s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        </m:t>
                    </m:r>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2</m:t>
                        </m:r>
                      </m:sub>
                    </m:s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          </m:t>
                    </m:r>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3</m:t>
                        </m:r>
                      </m:sub>
                    </m:s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       </m:t>
                    </m:r>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4</m:t>
                        </m:r>
                      </m:sub>
                    </m:s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       </m:t>
                    </m:r>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5</m:t>
                        </m:r>
                      </m:sub>
                    </m:s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     </m:t>
                    </m:r>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6</m:t>
                        </m:r>
                      </m:sub>
                    </m:s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        </m:t>
                    </m:r>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7</m:t>
                        </m:r>
                      </m:sub>
                    </m:s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         </m:t>
                    </m:r>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8</m:t>
                        </m:r>
                      </m:sub>
                    </m:s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           </m:t>
                    </m:r>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9</m:t>
                        </m:r>
                      </m:sub>
                    </m:s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          </m:t>
                    </m:r>
                    <m:sSub>
                      <m:sSubPr>
                        <m:ctrlP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ctrlPr>
                      </m:sSubPr>
                      <m:e>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𝑎</m:t>
                        </m:r>
                      </m:e>
                      <m:sub>
                        <m:r>
                          <a:rPr lang="fr-FR" altLang="ko-KR" b="0" i="1" smtClean="0">
                            <a:solidFill>
                              <a:schemeClr val="tx1">
                                <a:lumMod val="75000"/>
                                <a:lumOff val="25000"/>
                              </a:schemeClr>
                            </a:solidFill>
                            <a:latin typeface="Cambria Math" panose="02040503050406030204" pitchFamily="18" charset="0"/>
                            <a:ea typeface="Verdana" panose="020B0604030504040204" pitchFamily="34" charset="0"/>
                            <a:cs typeface="Arial" pitchFamily="34" charset="0"/>
                          </a:rPr>
                          <m:t>10</m:t>
                        </m:r>
                      </m:sub>
                    </m:sSub>
                  </m:oMath>
                </a14:m>
                <a:endPar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endParaRPr>
              </a:p>
            </p:txBody>
          </p:sp>
        </mc:Choice>
        <mc:Fallback xmlns="">
          <p:sp>
            <p:nvSpPr>
              <p:cNvPr id="33" name="TextBox 13">
                <a:extLst>
                  <a:ext uri="{FF2B5EF4-FFF2-40B4-BE49-F238E27FC236}">
                    <a16:creationId xmlns:a16="http://schemas.microsoft.com/office/drawing/2014/main" id="{2FB38B05-ADC7-4739-B09C-D961FF977CBA}"/>
                  </a:ext>
                </a:extLst>
              </p:cNvPr>
              <p:cNvSpPr txBox="1">
                <a:spLocks noRot="1" noChangeAspect="1" noMove="1" noResize="1" noEditPoints="1" noAdjustHandles="1" noChangeArrowheads="1" noChangeShapeType="1" noTextEdit="1"/>
              </p:cNvSpPr>
              <p:nvPr/>
            </p:nvSpPr>
            <p:spPr>
              <a:xfrm>
                <a:off x="1218224" y="3157063"/>
                <a:ext cx="7905807" cy="1200329"/>
              </a:xfrm>
              <a:prstGeom prst="rect">
                <a:avLst/>
              </a:prstGeom>
              <a:blipFill>
                <a:blip r:embed="rId2"/>
                <a:stretch>
                  <a:fillRect l="-694" t="-2538" r="-617" b="-508"/>
                </a:stretch>
              </a:blipFill>
            </p:spPr>
            <p:txBody>
              <a:bodyPr/>
              <a:lstStyle/>
              <a:p>
                <a:r>
                  <a:rPr lang="fr-FR">
                    <a:noFill/>
                  </a:rPr>
                  <a:t> </a:t>
                </a:r>
              </a:p>
            </p:txBody>
          </p:sp>
        </mc:Fallback>
      </mc:AlternateContent>
      <p:cxnSp>
        <p:nvCxnSpPr>
          <p:cNvPr id="13" name="Connecteur droit avec flèche 12">
            <a:extLst>
              <a:ext uri="{FF2B5EF4-FFF2-40B4-BE49-F238E27FC236}">
                <a16:creationId xmlns:a16="http://schemas.microsoft.com/office/drawing/2014/main" id="{F4D53D5C-8C5C-41DD-8CDE-ED14395406AC}"/>
              </a:ext>
            </a:extLst>
          </p:cNvPr>
          <p:cNvCxnSpPr>
            <a:cxnSpLocks/>
          </p:cNvCxnSpPr>
          <p:nvPr/>
        </p:nvCxnSpPr>
        <p:spPr>
          <a:xfrm flipV="1">
            <a:off x="4882854" y="4530392"/>
            <a:ext cx="1" cy="781233"/>
          </a:xfrm>
          <a:prstGeom prst="straightConnector1">
            <a:avLst/>
          </a:prstGeom>
          <a:ln w="285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27CAA9B9-2C04-4154-84BA-1E98CA22BC1F}"/>
              </a:ext>
            </a:extLst>
          </p:cNvPr>
          <p:cNvCxnSpPr>
            <a:cxnSpLocks/>
          </p:cNvCxnSpPr>
          <p:nvPr/>
        </p:nvCxnSpPr>
        <p:spPr>
          <a:xfrm flipV="1">
            <a:off x="7118371" y="4530392"/>
            <a:ext cx="0" cy="11339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3">
            <a:extLst>
              <a:ext uri="{FF2B5EF4-FFF2-40B4-BE49-F238E27FC236}">
                <a16:creationId xmlns:a16="http://schemas.microsoft.com/office/drawing/2014/main" id="{B3EEB171-D7A3-4465-9658-1F34ECD7D69B}"/>
              </a:ext>
            </a:extLst>
          </p:cNvPr>
          <p:cNvSpPr txBox="1"/>
          <p:nvPr/>
        </p:nvSpPr>
        <p:spPr>
          <a:xfrm>
            <a:off x="1070166" y="5611434"/>
            <a:ext cx="7905807" cy="646331"/>
          </a:xfrm>
          <a:prstGeom prst="rect">
            <a:avLst/>
          </a:prstGeom>
          <a:noFill/>
        </p:spPr>
        <p:txBody>
          <a:bodyPr wrap="square" rtlCol="0" anchor="ctr">
            <a:spAutoFit/>
          </a:bodyPr>
          <a:lstStyle/>
          <a:p>
            <a:pPr algn="just"/>
            <a:r>
              <a:rPr lang="fr-FR" altLang="ko-KR"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Si en réalité l’élève est difficulté depuis l’action 5, une détection du WS en 6 est plus meilleure qu’en 9.</a:t>
            </a:r>
          </a:p>
        </p:txBody>
      </p:sp>
      <p:sp>
        <p:nvSpPr>
          <p:cNvPr id="16" name="ZoneTexte 15">
            <a:extLst>
              <a:ext uri="{FF2B5EF4-FFF2-40B4-BE49-F238E27FC236}">
                <a16:creationId xmlns:a16="http://schemas.microsoft.com/office/drawing/2014/main" id="{243B7ACB-7B27-40CF-95EB-B09FA448DD87}"/>
              </a:ext>
            </a:extLst>
          </p:cNvPr>
          <p:cNvSpPr txBox="1"/>
          <p:nvPr/>
        </p:nvSpPr>
        <p:spPr>
          <a:xfrm>
            <a:off x="11406683" y="6303523"/>
            <a:ext cx="1190017" cy="461665"/>
          </a:xfrm>
          <a:prstGeom prst="rect">
            <a:avLst/>
          </a:prstGeom>
          <a:noFill/>
        </p:spPr>
        <p:txBody>
          <a:bodyPr wrap="square" rtlCol="0">
            <a:spAutoFit/>
          </a:bodyPr>
          <a:lstStyle/>
          <a:p>
            <a:r>
              <a:rPr lang="fr-FR" sz="2400" b="1" dirty="0"/>
              <a:t>8</a:t>
            </a:r>
          </a:p>
        </p:txBody>
      </p:sp>
    </p:spTree>
    <p:extLst>
      <p:ext uri="{BB962C8B-B14F-4D97-AF65-F5344CB8AC3E}">
        <p14:creationId xmlns:p14="http://schemas.microsoft.com/office/powerpoint/2010/main" val="27981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1000"/>
                                        <p:tgtEl>
                                          <p:spTgt spid="14">
                                            <p:txEl>
                                              <p:pRg st="1" end="1"/>
                                            </p:txEl>
                                          </p:spTgt>
                                        </p:tgtEl>
                                      </p:cBhvr>
                                    </p:animEffect>
                                    <p:anim calcmode="lin" valueType="num">
                                      <p:cBhvr>
                                        <p:cTn id="13"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3">
                                            <p:txEl>
                                              <p:pRg st="0" end="0"/>
                                            </p:txEl>
                                          </p:spTgt>
                                        </p:tgtEl>
                                        <p:attrNameLst>
                                          <p:attrName>style.visibility</p:attrName>
                                        </p:attrNameLst>
                                      </p:cBhvr>
                                      <p:to>
                                        <p:strVal val="visible"/>
                                      </p:to>
                                    </p:set>
                                    <p:animEffect transition="in" filter="fade">
                                      <p:cBhvr>
                                        <p:cTn id="19" dur="1000"/>
                                        <p:tgtEl>
                                          <p:spTgt spid="33">
                                            <p:txEl>
                                              <p:pRg st="0" end="0"/>
                                            </p:txEl>
                                          </p:spTgt>
                                        </p:tgtEl>
                                      </p:cBhvr>
                                    </p:animEffect>
                                    <p:anim calcmode="lin" valueType="num">
                                      <p:cBhvr>
                                        <p:cTn id="20"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3">
                                            <p:txEl>
                                              <p:pRg st="2" end="2"/>
                                            </p:txEl>
                                          </p:spTgt>
                                        </p:tgtEl>
                                        <p:attrNameLst>
                                          <p:attrName>style.visibility</p:attrName>
                                        </p:attrNameLst>
                                      </p:cBhvr>
                                      <p:to>
                                        <p:strVal val="visible"/>
                                      </p:to>
                                    </p:set>
                                    <p:animEffect transition="in" filter="fade">
                                      <p:cBhvr>
                                        <p:cTn id="26" dur="1000"/>
                                        <p:tgtEl>
                                          <p:spTgt spid="33">
                                            <p:txEl>
                                              <p:pRg st="2" end="2"/>
                                            </p:txEl>
                                          </p:spTgt>
                                        </p:tgtEl>
                                      </p:cBhvr>
                                    </p:animEffect>
                                    <p:anim calcmode="lin" valueType="num">
                                      <p:cBhvr>
                                        <p:cTn id="27" dur="1000" fill="hold"/>
                                        <p:tgtEl>
                                          <p:spTgt spid="3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barn(inVertical)">
                                      <p:cBhvr>
                                        <p:cTn id="4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nts Slide Master">
  <a:themeElements>
    <a:clrScheme name="ALLPPT-411">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11">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4801</TotalTime>
  <Words>986</Words>
  <Application>Microsoft Office PowerPoint</Application>
  <PresentationFormat>Grand écran</PresentationFormat>
  <Paragraphs>146</Paragraphs>
  <Slides>19</Slides>
  <Notes>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19</vt:i4>
      </vt:variant>
    </vt:vector>
  </HeadingPairs>
  <TitlesOfParts>
    <vt:vector size="27" baseType="lpstr">
      <vt:lpstr>Arial</vt:lpstr>
      <vt:lpstr>Calibri</vt:lpstr>
      <vt:lpstr>Cambria Math</vt:lpstr>
      <vt:lpstr>Tahoma</vt:lpstr>
      <vt:lpstr>Times New Roman</vt:lpstr>
      <vt:lpstr>Verdana</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ESSOH Lasme Ephrem</cp:lastModifiedBy>
  <cp:revision>107</cp:revision>
  <dcterms:created xsi:type="dcterms:W3CDTF">2020-01-20T05:08:25Z</dcterms:created>
  <dcterms:modified xsi:type="dcterms:W3CDTF">2021-09-17T06:55:35Z</dcterms:modified>
</cp:coreProperties>
</file>