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8"/>
  </p:notesMasterIdLst>
  <p:handoutMasterIdLst>
    <p:handoutMasterId r:id="rId29"/>
  </p:handoutMasterIdLst>
  <p:sldIdLst>
    <p:sldId id="283" r:id="rId5"/>
    <p:sldId id="286" r:id="rId6"/>
    <p:sldId id="285" r:id="rId7"/>
    <p:sldId id="287" r:id="rId8"/>
    <p:sldId id="289" r:id="rId9"/>
    <p:sldId id="290" r:id="rId10"/>
    <p:sldId id="291" r:id="rId11"/>
    <p:sldId id="292" r:id="rId12"/>
    <p:sldId id="293" r:id="rId13"/>
    <p:sldId id="294" r:id="rId14"/>
    <p:sldId id="295" r:id="rId15"/>
    <p:sldId id="304" r:id="rId16"/>
    <p:sldId id="288" r:id="rId17"/>
    <p:sldId id="296" r:id="rId18"/>
    <p:sldId id="297" r:id="rId19"/>
    <p:sldId id="298" r:id="rId20"/>
    <p:sldId id="302" r:id="rId21"/>
    <p:sldId id="299" r:id="rId22"/>
    <p:sldId id="300" r:id="rId23"/>
    <p:sldId id="301" r:id="rId24"/>
    <p:sldId id="303" r:id="rId25"/>
    <p:sldId id="305" r:id="rId26"/>
    <p:sldId id="284"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ＭＳ Ｐゴシック" charset="-128"/>
        <a:cs typeface="+mn-cs"/>
      </a:defRPr>
    </a:lvl5pPr>
    <a:lvl6pPr marL="2286000" algn="l" defTabSz="914400" rtl="0" eaLnBrk="1" latinLnBrk="0" hangingPunct="1">
      <a:defRPr sz="2400" kern="1200">
        <a:solidFill>
          <a:schemeClr val="tx1"/>
        </a:solidFill>
        <a:latin typeface="Arial" pitchFamily="34" charset="0"/>
        <a:ea typeface="ＭＳ Ｐゴシック" charset="-128"/>
        <a:cs typeface="+mn-cs"/>
      </a:defRPr>
    </a:lvl6pPr>
    <a:lvl7pPr marL="2743200" algn="l" defTabSz="914400" rtl="0" eaLnBrk="1" latinLnBrk="0" hangingPunct="1">
      <a:defRPr sz="2400" kern="1200">
        <a:solidFill>
          <a:schemeClr val="tx1"/>
        </a:solidFill>
        <a:latin typeface="Arial" pitchFamily="34" charset="0"/>
        <a:ea typeface="ＭＳ Ｐゴシック" charset="-128"/>
        <a:cs typeface="+mn-cs"/>
      </a:defRPr>
    </a:lvl7pPr>
    <a:lvl8pPr marL="3200400" algn="l" defTabSz="914400" rtl="0" eaLnBrk="1" latinLnBrk="0" hangingPunct="1">
      <a:defRPr sz="2400" kern="1200">
        <a:solidFill>
          <a:schemeClr val="tx1"/>
        </a:solidFill>
        <a:latin typeface="Arial" pitchFamily="34" charset="0"/>
        <a:ea typeface="ＭＳ Ｐゴシック" charset="-128"/>
        <a:cs typeface="+mn-cs"/>
      </a:defRPr>
    </a:lvl8pPr>
    <a:lvl9pPr marL="3657600" algn="l" defTabSz="914400" rtl="0" eaLnBrk="1" latinLnBrk="0" hangingPunct="1">
      <a:defRPr sz="24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435">
          <p15:clr>
            <a:srgbClr val="A4A3A4"/>
          </p15:clr>
        </p15:guide>
        <p15:guide id="2" pos="52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mling, Cheryl J. (GSFC-5950)" initials="G(" lastIdx="2" clrIdx="0">
    <p:extLst>
      <p:ext uri="{19B8F6BF-5375-455C-9EA6-DF929625EA0E}">
        <p15:presenceInfo xmlns:p15="http://schemas.microsoft.com/office/powerpoint/2012/main" userId="S::cgramlin@ndc.nasa.gov::9f64cd86-b70e-4353-ac52-aad91ccb74df" providerId="AD"/>
      </p:ext>
    </p:extLst>
  </p:cmAuthor>
  <p:cmAuthor id="2" name="Hughes, Steven P. (GSFC-5950)" initials="H(" lastIdx="5" clrIdx="1">
    <p:extLst>
      <p:ext uri="{19B8F6BF-5375-455C-9EA6-DF929625EA0E}">
        <p15:presenceInfo xmlns:p15="http://schemas.microsoft.com/office/powerpoint/2012/main" userId="S::sphughe1@ndc.nasa.gov::acedc787-05c3-4828-a87c-6e2cb4ba41f5" providerId="AD"/>
      </p:ext>
    </p:extLst>
  </p:cmAuthor>
  <p:cmAuthor id="3" name="Hoerbelt, Tiffany H (GSFC-5950)" initials="H(" lastIdx="15" clrIdx="2">
    <p:extLst>
      <p:ext uri="{19B8F6BF-5375-455C-9EA6-DF929625EA0E}">
        <p15:presenceInfo xmlns:p15="http://schemas.microsoft.com/office/powerpoint/2012/main" userId="S::theyd@ndc.nasa.gov::3b7554cf-73fa-41bd-b866-1e31ef251b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D54"/>
    <a:srgbClr val="E7691F"/>
    <a:srgbClr val="00FF00"/>
    <a:srgbClr val="650D88"/>
    <a:srgbClr val="FFF100"/>
    <a:srgbClr val="FF870A"/>
    <a:srgbClr val="F47A20"/>
    <a:srgbClr val="2996C3"/>
    <a:srgbClr val="E9BF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08"/>
      </p:cViewPr>
      <p:guideLst>
        <p:guide orient="horz" pos="435"/>
        <p:guide pos="52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42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542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542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6BBC0D55-5A24-4B68-8F97-7E5B74F3C5DB}" type="slidenum">
              <a:rPr lang="en-US"/>
              <a:pPr/>
              <a:t>‹#›</a:t>
            </a:fld>
            <a:endParaRPr lang="en-US"/>
          </a:p>
        </p:txBody>
      </p:sp>
    </p:spTree>
    <p:extLst>
      <p:ext uri="{BB962C8B-B14F-4D97-AF65-F5344CB8AC3E}">
        <p14:creationId xmlns:p14="http://schemas.microsoft.com/office/powerpoint/2010/main" val="892242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1F483B94-24A8-416C-B991-F41D53D5555A}" type="slidenum">
              <a:rPr lang="en-US"/>
              <a:pPr/>
              <a:t>‹#›</a:t>
            </a:fld>
            <a:endParaRPr lang="en-US"/>
          </a:p>
        </p:txBody>
      </p:sp>
    </p:spTree>
    <p:extLst>
      <p:ext uri="{BB962C8B-B14F-4D97-AF65-F5344CB8AC3E}">
        <p14:creationId xmlns:p14="http://schemas.microsoft.com/office/powerpoint/2010/main" val="658449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F483B94-24A8-416C-B991-F41D53D5555A}" type="slidenum">
              <a:rPr lang="en-US" smtClean="0"/>
              <a:pPr/>
              <a:t>1</a:t>
            </a:fld>
            <a:endParaRPr lang="en-US"/>
          </a:p>
        </p:txBody>
      </p:sp>
    </p:spTree>
    <p:extLst>
      <p:ext uri="{BB962C8B-B14F-4D97-AF65-F5344CB8AC3E}">
        <p14:creationId xmlns:p14="http://schemas.microsoft.com/office/powerpoint/2010/main" val="13288009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Users/kgammage/Documents/CustomerWork/ToDo/A534%20-%20Code%20595%20Logo/595_logo_color.gif" TargetMode="External"/><Relationship Id="rId5" Type="http://schemas.openxmlformats.org/officeDocument/2006/relationships/image" Target="../media/image3.png"/><Relationship Id="rId4" Type="http://schemas.openxmlformats.org/officeDocument/2006/relationships/image" Target="/Users/kgammage/Documents/CustomerWork/ToDo/A534%20-%20Code%20595%20Logo/PPT%20Template/BWmeatball.gif"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BWmeatball.gif" descr="/Users/kgammage/Documents/CustomerWork/ToDo/A534 - Code 595 Logo/PPT Template/BWmeatball.gif"/>
          <p:cNvPicPr>
            <a:picLocks noChangeAspect="1"/>
          </p:cNvPicPr>
          <p:nvPr userDrawn="1"/>
        </p:nvPicPr>
        <p:blipFill>
          <a:blip r:embed="rId3" r:link="rId4"/>
          <a:srcRect/>
          <a:stretch>
            <a:fillRect/>
          </a:stretch>
        </p:blipFill>
        <p:spPr bwMode="auto">
          <a:xfrm>
            <a:off x="7926388" y="292100"/>
            <a:ext cx="828675" cy="685800"/>
          </a:xfrm>
          <a:prstGeom prst="rect">
            <a:avLst/>
          </a:prstGeom>
          <a:noFill/>
          <a:ln w="9525">
            <a:noFill/>
            <a:miter lim="800000"/>
            <a:headEnd/>
            <a:tailEnd/>
          </a:ln>
        </p:spPr>
      </p:pic>
      <p:sp>
        <p:nvSpPr>
          <p:cNvPr id="5" name="Text Box 16"/>
          <p:cNvSpPr txBox="1">
            <a:spLocks noChangeArrowheads="1"/>
          </p:cNvSpPr>
          <p:nvPr userDrawn="1"/>
        </p:nvSpPr>
        <p:spPr bwMode="auto">
          <a:xfrm>
            <a:off x="393700" y="522288"/>
            <a:ext cx="3830638" cy="244475"/>
          </a:xfrm>
          <a:prstGeom prst="rect">
            <a:avLst/>
          </a:prstGeom>
          <a:noFill/>
          <a:ln w="9525">
            <a:noFill/>
            <a:miter lim="800000"/>
            <a:headEnd/>
            <a:tailEnd/>
          </a:ln>
        </p:spPr>
        <p:txBody>
          <a:bodyPr>
            <a:spAutoFit/>
          </a:bodyPr>
          <a:lstStyle/>
          <a:p>
            <a:pPr>
              <a:spcBef>
                <a:spcPct val="50000"/>
              </a:spcBef>
            </a:pPr>
            <a:r>
              <a:rPr lang="en-US" sz="1000">
                <a:solidFill>
                  <a:schemeClr val="bg1"/>
                </a:solidFill>
              </a:rPr>
              <a:t>National Aeronautics and Space Administration</a:t>
            </a:r>
          </a:p>
        </p:txBody>
      </p:sp>
      <p:sp>
        <p:nvSpPr>
          <p:cNvPr id="6" name="Text Box 17"/>
          <p:cNvSpPr txBox="1">
            <a:spLocks noChangeArrowheads="1"/>
          </p:cNvSpPr>
          <p:nvPr userDrawn="1"/>
        </p:nvSpPr>
        <p:spPr bwMode="auto">
          <a:xfrm>
            <a:off x="393700" y="6443663"/>
            <a:ext cx="1173163" cy="244475"/>
          </a:xfrm>
          <a:prstGeom prst="rect">
            <a:avLst/>
          </a:prstGeom>
          <a:noFill/>
          <a:ln w="9525">
            <a:noFill/>
            <a:miter lim="800000"/>
            <a:headEnd/>
            <a:tailEnd/>
          </a:ln>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defRPr/>
            </a:pPr>
            <a:r>
              <a:rPr lang="en-US" sz="1000" b="1">
                <a:solidFill>
                  <a:srgbClr val="FFFFFF"/>
                </a:solidFill>
              </a:rPr>
              <a:t>www.nasa.gov</a:t>
            </a:r>
            <a:endParaRPr lang="en-US" sz="1000">
              <a:solidFill>
                <a:srgbClr val="FFFFFF"/>
              </a:solidFill>
            </a:endParaRPr>
          </a:p>
        </p:txBody>
      </p:sp>
      <p:sp>
        <p:nvSpPr>
          <p:cNvPr id="7" name="TextBox 6"/>
          <p:cNvSpPr txBox="1"/>
          <p:nvPr userDrawn="1"/>
        </p:nvSpPr>
        <p:spPr>
          <a:xfrm>
            <a:off x="2400300" y="5940425"/>
            <a:ext cx="3578225" cy="492125"/>
          </a:xfrm>
          <a:prstGeom prst="rect">
            <a:avLst/>
          </a:prstGeom>
          <a:noFill/>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300" b="1">
                <a:solidFill>
                  <a:schemeClr val="bg1"/>
                </a:solidFill>
              </a:rPr>
              <a:t>NAVIGATION &amp; MISSION DESIGN BRANCH</a:t>
            </a:r>
          </a:p>
          <a:p>
            <a:pPr>
              <a:defRPr/>
            </a:pPr>
            <a:r>
              <a:rPr lang="en-US" sz="1300">
                <a:solidFill>
                  <a:schemeClr val="bg1"/>
                </a:solidFill>
              </a:rPr>
              <a:t>NASA GSFC</a:t>
            </a:r>
          </a:p>
        </p:txBody>
      </p:sp>
      <p:pic>
        <p:nvPicPr>
          <p:cNvPr id="8" name="595_logo_color.gif" descr="/Users/kgammage/Documents/CustomerWork/ToDo/A534 - Code 595 Logo/595_logo_color.gif"/>
          <p:cNvPicPr>
            <a:picLocks noChangeAspect="1"/>
          </p:cNvPicPr>
          <p:nvPr userDrawn="1"/>
        </p:nvPicPr>
        <p:blipFill>
          <a:blip r:embed="rId5" r:link="rId6"/>
          <a:srcRect/>
          <a:stretch>
            <a:fillRect/>
          </a:stretch>
        </p:blipFill>
        <p:spPr bwMode="auto">
          <a:xfrm>
            <a:off x="7712075" y="5749925"/>
            <a:ext cx="974725" cy="784225"/>
          </a:xfrm>
          <a:prstGeom prst="rect">
            <a:avLst/>
          </a:prstGeom>
          <a:noFill/>
          <a:ln w="9525">
            <a:noFill/>
            <a:miter lim="800000"/>
            <a:headEnd/>
            <a:tailEnd/>
          </a:ln>
        </p:spPr>
      </p:pic>
      <p:sp>
        <p:nvSpPr>
          <p:cNvPr id="9" name="TextBox 8"/>
          <p:cNvSpPr txBox="1"/>
          <p:nvPr userDrawn="1"/>
        </p:nvSpPr>
        <p:spPr>
          <a:xfrm rot="16200000">
            <a:off x="6257925" y="2976563"/>
            <a:ext cx="4064000" cy="831850"/>
          </a:xfrm>
          <a:prstGeom prst="rect">
            <a:avLst/>
          </a:prstGeom>
          <a:noFill/>
        </p:spPr>
        <p:txBody>
          <a:bodyPr wrap="none">
            <a:spAutoFit/>
          </a:bodyPr>
          <a:lstStyle/>
          <a:p>
            <a:pPr>
              <a:defRPr/>
            </a:pPr>
            <a:r>
              <a:rPr lang="en-US" sz="4800" spc="1500">
                <a:solidFill>
                  <a:srgbClr val="FFFFFF"/>
                </a:solidFill>
                <a:latin typeface="Arial" charset="0"/>
              </a:rPr>
              <a:t>code 595</a:t>
            </a:r>
          </a:p>
        </p:txBody>
      </p:sp>
      <p:sp>
        <p:nvSpPr>
          <p:cNvPr id="12307" name="Rectangle 19"/>
          <p:cNvSpPr>
            <a:spLocks noGrp="1" noChangeArrowheads="1"/>
          </p:cNvSpPr>
          <p:nvPr>
            <p:ph type="ctrTitle" sz="quarter"/>
          </p:nvPr>
        </p:nvSpPr>
        <p:spPr>
          <a:xfrm>
            <a:off x="355600" y="950560"/>
            <a:ext cx="7264400" cy="1143000"/>
          </a:xfrm>
          <a:ln>
            <a:noFill/>
          </a:ln>
          <a:effectLst/>
        </p:spPr>
        <p:txBody>
          <a:bodyPr/>
          <a:lstStyle>
            <a:lvl1pPr algn="l">
              <a:defRPr sz="3400">
                <a:solidFill>
                  <a:srgbClr val="F47A20"/>
                </a:solidFill>
                <a:effectLst/>
                <a:latin typeface="Arial"/>
                <a:cs typeface="Arial"/>
              </a:defRPr>
            </a:lvl1pPr>
          </a:lstStyle>
          <a:p>
            <a:r>
              <a:rPr lang="en-US"/>
              <a:t>Click to edit Master title style</a:t>
            </a:r>
          </a:p>
        </p:txBody>
      </p:sp>
      <p:sp>
        <p:nvSpPr>
          <p:cNvPr id="12308" name="Rectangle 20"/>
          <p:cNvSpPr>
            <a:spLocks noGrp="1" noChangeArrowheads="1"/>
          </p:cNvSpPr>
          <p:nvPr>
            <p:ph type="subTitle" sz="quarter" idx="1"/>
          </p:nvPr>
        </p:nvSpPr>
        <p:spPr>
          <a:xfrm>
            <a:off x="3733800" y="2380803"/>
            <a:ext cx="3911600" cy="1565275"/>
          </a:xfrm>
        </p:spPr>
        <p:txBody>
          <a:bodyPr/>
          <a:lstStyle>
            <a:lvl1pPr marL="0" indent="0" algn="l">
              <a:buFontTx/>
              <a:buNone/>
              <a:defRPr b="1">
                <a:solidFill>
                  <a:srgbClr val="FFFFFF"/>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122238"/>
            <a:ext cx="2116137" cy="57165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22238"/>
            <a:ext cx="6196013" cy="57165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fld id="{B4CF6374-A586-4609-9086-FCB561C8AA8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443913" cy="1143000"/>
          </a:xfrm>
        </p:spPr>
        <p:txBody>
          <a:bodyPr/>
          <a:lstStyle/>
          <a:p>
            <a:r>
              <a:rPr lang="en-US"/>
              <a:t>Click to edit Master title style</a:t>
            </a:r>
          </a:p>
        </p:txBody>
      </p:sp>
      <p:sp>
        <p:nvSpPr>
          <p:cNvPr id="3" name="Table Placeholder 2"/>
          <p:cNvSpPr>
            <a:spLocks noGrp="1"/>
          </p:cNvSpPr>
          <p:nvPr>
            <p:ph type="tbl" idx="1"/>
          </p:nvPr>
        </p:nvSpPr>
        <p:spPr>
          <a:xfrm>
            <a:off x="315913" y="1273175"/>
            <a:ext cx="8453437" cy="4565650"/>
          </a:xfrm>
        </p:spPr>
        <p:txBody>
          <a:bodyPr/>
          <a:lstStyle/>
          <a:p>
            <a:pPr lvl="0"/>
            <a:endParaRPr lang="en-US" noProof="0"/>
          </a:p>
        </p:txBody>
      </p:sp>
      <p:sp>
        <p:nvSpPr>
          <p:cNvPr id="4" name="Rectangle 13"/>
          <p:cNvSpPr>
            <a:spLocks noGrp="1" noChangeArrowheads="1"/>
          </p:cNvSpPr>
          <p:nvPr>
            <p:ph type="sldNum" sz="quarter" idx="10"/>
          </p:nvPr>
        </p:nvSpPr>
        <p:spPr>
          <a:ln/>
        </p:spPr>
        <p:txBody>
          <a:bodyPr/>
          <a:lstStyle>
            <a:lvl1pPr>
              <a:defRPr/>
            </a:lvl1pPr>
          </a:lstStyle>
          <a:p>
            <a:fld id="{144BAD7C-7477-4F94-99DD-B307030A460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fld id="{E312C274-FA09-4A0D-B849-B3511F55F67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5913" y="1273175"/>
            <a:ext cx="4149725" cy="4565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8038" y="1273175"/>
            <a:ext cx="4151312" cy="4565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fld id="{8BC4F457-482B-4703-A8EC-1C3944903E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fld id="{DA1CABDE-21FD-4739-A0B8-99DFDAA6BE7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fld id="{10F7DFC9-BCA8-472F-9701-D783032CEA7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03DD8B7C-19AA-443E-A769-62CE28B6F9B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AD569E09-A10B-4935-84A8-3E36A332301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868F1601-90D2-4F58-A1C4-9F17276BCD1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fld id="{10701ADC-A08E-4B6C-95FF-8F6B0F8654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Text Box 21"/>
          <p:cNvSpPr txBox="1">
            <a:spLocks noChangeArrowheads="1"/>
          </p:cNvSpPr>
          <p:nvPr userDrawn="1"/>
        </p:nvSpPr>
        <p:spPr bwMode="auto">
          <a:xfrm>
            <a:off x="315913" y="6080125"/>
            <a:ext cx="8523287" cy="584200"/>
          </a:xfrm>
          <a:prstGeom prst="rect">
            <a:avLst/>
          </a:prstGeom>
          <a:noFill/>
          <a:ln w="9525">
            <a:noFill/>
            <a:miter lim="800000"/>
            <a:headEnd/>
            <a:tailEnd/>
          </a:ln>
          <a:effec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600" b="1" dirty="0">
                <a:solidFill>
                  <a:srgbClr val="0B2D54"/>
                </a:solidFill>
              </a:rPr>
              <a:t>NAVIGATION &amp; MISSION DESIGN BRANCH, CODE 595</a:t>
            </a:r>
          </a:p>
          <a:p>
            <a:pPr>
              <a:defRPr/>
            </a:pPr>
            <a:r>
              <a:rPr lang="en-US" sz="1600" dirty="0">
                <a:solidFill>
                  <a:srgbClr val="0B2D54"/>
                </a:solidFill>
              </a:rPr>
              <a:t>NASA GSFC</a:t>
            </a:r>
          </a:p>
        </p:txBody>
      </p:sp>
      <p:sp>
        <p:nvSpPr>
          <p:cNvPr id="1026" name="Rectangle 19"/>
          <p:cNvSpPr>
            <a:spLocks noChangeArrowheads="1"/>
          </p:cNvSpPr>
          <p:nvPr userDrawn="1"/>
        </p:nvSpPr>
        <p:spPr bwMode="auto">
          <a:xfrm>
            <a:off x="241300" y="203200"/>
            <a:ext cx="8712200" cy="1143000"/>
          </a:xfrm>
          <a:prstGeom prst="rect">
            <a:avLst/>
          </a:prstGeom>
          <a:gradFill rotWithShape="1">
            <a:gsLst>
              <a:gs pos="0">
                <a:srgbClr val="0B2D54"/>
              </a:gs>
              <a:gs pos="100000">
                <a:srgbClr val="2996C3"/>
              </a:gs>
            </a:gsLst>
            <a:lin ang="0" scaled="1"/>
          </a:gradFill>
          <a:ln w="9525">
            <a:noFill/>
            <a:round/>
            <a:headEnd/>
            <a:tailEnd/>
          </a:ln>
        </p:spPr>
        <p:txBody>
          <a:bodyPr/>
          <a:lstStyle/>
          <a:p>
            <a:endParaRPr lang="en-US"/>
          </a:p>
        </p:txBody>
      </p:sp>
      <p:sp>
        <p:nvSpPr>
          <p:cNvPr id="1027" name="Rectangle 3"/>
          <p:cNvSpPr>
            <a:spLocks noGrp="1" noChangeArrowheads="1"/>
          </p:cNvSpPr>
          <p:nvPr>
            <p:ph type="body" idx="1"/>
          </p:nvPr>
        </p:nvSpPr>
        <p:spPr bwMode="auto">
          <a:xfrm>
            <a:off x="315913" y="1498600"/>
            <a:ext cx="8453437" cy="4406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7" name="Rectangle 13"/>
          <p:cNvSpPr>
            <a:spLocks noGrp="1" noChangeArrowheads="1"/>
          </p:cNvSpPr>
          <p:nvPr>
            <p:ph type="sldNum" sz="quarter" idx="4"/>
          </p:nvPr>
        </p:nvSpPr>
        <p:spPr bwMode="auto">
          <a:xfrm>
            <a:off x="8343900" y="6286500"/>
            <a:ext cx="35877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b="1">
                <a:solidFill>
                  <a:srgbClr val="2996C3"/>
                </a:solidFill>
              </a:defRPr>
            </a:lvl1pPr>
          </a:lstStyle>
          <a:p>
            <a:fld id="{2EAFCFBA-D7A4-43D7-88DE-23AA27B98B40}" type="slidenum">
              <a:rPr lang="en-US"/>
              <a:pPr/>
              <a:t>‹#›</a:t>
            </a:fld>
            <a:endParaRPr lang="en-US"/>
          </a:p>
        </p:txBody>
      </p:sp>
      <p:sp>
        <p:nvSpPr>
          <p:cNvPr id="1030" name="Rectangle 2"/>
          <p:cNvSpPr>
            <a:spLocks noGrp="1" noChangeArrowheads="1"/>
          </p:cNvSpPr>
          <p:nvPr>
            <p:ph type="title"/>
          </p:nvPr>
        </p:nvSpPr>
        <p:spPr bwMode="auto">
          <a:xfrm>
            <a:off x="304800" y="241300"/>
            <a:ext cx="8661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br>
              <a:rPr lang="en-US"/>
            </a:br>
            <a:r>
              <a:rPr lang="en-US"/>
              <a:t>Click to edit Master title style</a:t>
            </a:r>
            <a:br>
              <a:rPr lang="en-US"/>
            </a:br>
            <a:endParaRPr lang="en-US"/>
          </a:p>
        </p:txBody>
      </p:sp>
      <p:sp>
        <p:nvSpPr>
          <p:cNvPr id="1031" name="Rectangle 18"/>
          <p:cNvSpPr>
            <a:spLocks noChangeArrowheads="1"/>
          </p:cNvSpPr>
          <p:nvPr userDrawn="1"/>
        </p:nvSpPr>
        <p:spPr bwMode="auto">
          <a:xfrm>
            <a:off x="317500" y="6037263"/>
            <a:ext cx="8496300" cy="46037"/>
          </a:xfrm>
          <a:prstGeom prst="rect">
            <a:avLst/>
          </a:prstGeom>
          <a:solidFill>
            <a:srgbClr val="2996C3"/>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4011"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hf hdr="0" dt="0"/>
  <p:txStyles>
    <p:titleStyle>
      <a:lvl1pPr algn="l" rtl="0" eaLnBrk="0" fontAlgn="base" hangingPunct="0">
        <a:lnSpc>
          <a:spcPct val="90000"/>
        </a:lnSpc>
        <a:spcBef>
          <a:spcPct val="0"/>
        </a:spcBef>
        <a:spcAft>
          <a:spcPct val="0"/>
        </a:spcAft>
        <a:defRPr sz="3200" b="1">
          <a:solidFill>
            <a:srgbClr val="F47A20"/>
          </a:solidFill>
          <a:latin typeface="+mj-lt"/>
          <a:ea typeface="+mj-ea"/>
          <a:cs typeface="+mj-cs"/>
        </a:defRPr>
      </a:lvl1pPr>
      <a:lvl2pPr algn="l" rtl="0" eaLnBrk="0" fontAlgn="base" hangingPunct="0">
        <a:lnSpc>
          <a:spcPct val="90000"/>
        </a:lnSpc>
        <a:spcBef>
          <a:spcPct val="0"/>
        </a:spcBef>
        <a:spcAft>
          <a:spcPct val="0"/>
        </a:spcAft>
        <a:defRPr sz="3200" b="1">
          <a:solidFill>
            <a:srgbClr val="F47A20"/>
          </a:solidFill>
          <a:latin typeface="Arial" pitchFamily="-108" charset="0"/>
          <a:ea typeface="ＭＳ Ｐゴシック" pitchFamily="-108" charset="-128"/>
          <a:cs typeface="ＭＳ Ｐゴシック" pitchFamily="-108" charset="-128"/>
        </a:defRPr>
      </a:lvl2pPr>
      <a:lvl3pPr algn="l" rtl="0" eaLnBrk="0" fontAlgn="base" hangingPunct="0">
        <a:lnSpc>
          <a:spcPct val="90000"/>
        </a:lnSpc>
        <a:spcBef>
          <a:spcPct val="0"/>
        </a:spcBef>
        <a:spcAft>
          <a:spcPct val="0"/>
        </a:spcAft>
        <a:defRPr sz="3200" b="1">
          <a:solidFill>
            <a:srgbClr val="F47A20"/>
          </a:solidFill>
          <a:latin typeface="Arial" pitchFamily="-108" charset="0"/>
          <a:ea typeface="ＭＳ Ｐゴシック" pitchFamily="-108" charset="-128"/>
          <a:cs typeface="ＭＳ Ｐゴシック" pitchFamily="-108" charset="-128"/>
        </a:defRPr>
      </a:lvl3pPr>
      <a:lvl4pPr algn="l" rtl="0" eaLnBrk="0" fontAlgn="base" hangingPunct="0">
        <a:lnSpc>
          <a:spcPct val="90000"/>
        </a:lnSpc>
        <a:spcBef>
          <a:spcPct val="0"/>
        </a:spcBef>
        <a:spcAft>
          <a:spcPct val="0"/>
        </a:spcAft>
        <a:defRPr sz="3200" b="1">
          <a:solidFill>
            <a:srgbClr val="F47A20"/>
          </a:solidFill>
          <a:latin typeface="Arial" pitchFamily="-108" charset="0"/>
          <a:ea typeface="ＭＳ Ｐゴシック" pitchFamily="-108" charset="-128"/>
          <a:cs typeface="ＭＳ Ｐゴシック" pitchFamily="-108" charset="-128"/>
        </a:defRPr>
      </a:lvl4pPr>
      <a:lvl5pPr algn="l" rtl="0" eaLnBrk="0" fontAlgn="base" hangingPunct="0">
        <a:lnSpc>
          <a:spcPct val="90000"/>
        </a:lnSpc>
        <a:spcBef>
          <a:spcPct val="0"/>
        </a:spcBef>
        <a:spcAft>
          <a:spcPct val="0"/>
        </a:spcAft>
        <a:defRPr sz="3200" b="1">
          <a:solidFill>
            <a:srgbClr val="F47A20"/>
          </a:solidFill>
          <a:latin typeface="Arial" pitchFamily="-108" charset="0"/>
          <a:ea typeface="ＭＳ Ｐゴシック" pitchFamily="-108" charset="-128"/>
          <a:cs typeface="ＭＳ Ｐゴシック" pitchFamily="-108" charset="-128"/>
        </a:defRPr>
      </a:lvl5pPr>
      <a:lvl6pPr marL="457200" algn="l" rtl="0" fontAlgn="base">
        <a:lnSpc>
          <a:spcPct val="90000"/>
        </a:lnSpc>
        <a:spcBef>
          <a:spcPct val="0"/>
        </a:spcBef>
        <a:spcAft>
          <a:spcPct val="0"/>
        </a:spcAft>
        <a:defRPr sz="2800" b="1">
          <a:solidFill>
            <a:srgbClr val="FFF10C"/>
          </a:solidFill>
          <a:latin typeface="Arial" pitchFamily="-108" charset="0"/>
          <a:ea typeface="ＭＳ Ｐゴシック" pitchFamily="-108" charset="-128"/>
          <a:cs typeface="ＭＳ Ｐゴシック" pitchFamily="-108" charset="-128"/>
        </a:defRPr>
      </a:lvl6pPr>
      <a:lvl7pPr marL="914400" algn="l" rtl="0" fontAlgn="base">
        <a:lnSpc>
          <a:spcPct val="90000"/>
        </a:lnSpc>
        <a:spcBef>
          <a:spcPct val="0"/>
        </a:spcBef>
        <a:spcAft>
          <a:spcPct val="0"/>
        </a:spcAft>
        <a:defRPr sz="2800" b="1">
          <a:solidFill>
            <a:srgbClr val="FFF10C"/>
          </a:solidFill>
          <a:latin typeface="Arial" pitchFamily="-108" charset="0"/>
          <a:ea typeface="ＭＳ Ｐゴシック" pitchFamily="-108" charset="-128"/>
          <a:cs typeface="ＭＳ Ｐゴシック" pitchFamily="-108" charset="-128"/>
        </a:defRPr>
      </a:lvl7pPr>
      <a:lvl8pPr marL="1371600" algn="l" rtl="0" fontAlgn="base">
        <a:lnSpc>
          <a:spcPct val="90000"/>
        </a:lnSpc>
        <a:spcBef>
          <a:spcPct val="0"/>
        </a:spcBef>
        <a:spcAft>
          <a:spcPct val="0"/>
        </a:spcAft>
        <a:defRPr sz="2800" b="1">
          <a:solidFill>
            <a:srgbClr val="FFF10C"/>
          </a:solidFill>
          <a:latin typeface="Arial" pitchFamily="-108" charset="0"/>
          <a:ea typeface="ＭＳ Ｐゴシック" pitchFamily="-108" charset="-128"/>
          <a:cs typeface="ＭＳ Ｐゴシック" pitchFamily="-108" charset="-128"/>
        </a:defRPr>
      </a:lvl8pPr>
      <a:lvl9pPr marL="1828800" algn="l" rtl="0" fontAlgn="base">
        <a:lnSpc>
          <a:spcPct val="90000"/>
        </a:lnSpc>
        <a:spcBef>
          <a:spcPct val="0"/>
        </a:spcBef>
        <a:spcAft>
          <a:spcPct val="0"/>
        </a:spcAft>
        <a:defRPr sz="2800" b="1">
          <a:solidFill>
            <a:srgbClr val="FFF10C"/>
          </a:solidFill>
          <a:latin typeface="Arial" pitchFamily="-108" charset="0"/>
          <a:ea typeface="ＭＳ Ｐゴシック" pitchFamily="-108" charset="-128"/>
          <a:cs typeface="ＭＳ Ｐゴシック" pitchFamily="-108" charset="-128"/>
        </a:defRPr>
      </a:lvl9pPr>
    </p:titleStyle>
    <p:bodyStyle>
      <a:lvl1pPr marL="177800" indent="-177800" algn="l" rtl="0" eaLnBrk="0" fontAlgn="base" hangingPunct="0">
        <a:spcBef>
          <a:spcPct val="20000"/>
        </a:spcBef>
        <a:spcAft>
          <a:spcPct val="0"/>
        </a:spcAft>
        <a:buClr>
          <a:srgbClr val="2996C3"/>
        </a:buClr>
        <a:buFont typeface="Wingdings" pitchFamily="2" charset="2"/>
        <a:buChar char="§"/>
        <a:tabLst>
          <a:tab pos="1600200" algn="l"/>
        </a:tabLst>
        <a:defRPr sz="2000">
          <a:solidFill>
            <a:srgbClr val="0B2D54"/>
          </a:solidFill>
          <a:latin typeface="+mn-lt"/>
          <a:ea typeface="+mn-ea"/>
          <a:cs typeface="+mn-cs"/>
        </a:defRPr>
      </a:lvl1pPr>
      <a:lvl2pPr marL="342900" indent="-165100" algn="l" rtl="0" eaLnBrk="0" fontAlgn="base" hangingPunct="0">
        <a:spcBef>
          <a:spcPct val="20000"/>
        </a:spcBef>
        <a:spcAft>
          <a:spcPct val="0"/>
        </a:spcAft>
        <a:buClr>
          <a:srgbClr val="2996C3"/>
        </a:buClr>
        <a:buFont typeface="Lucida Grande" charset="0"/>
        <a:buChar char="-"/>
        <a:tabLst>
          <a:tab pos="1600200" algn="l"/>
        </a:tabLst>
        <a:defRPr sz="1800">
          <a:solidFill>
            <a:srgbClr val="0B2D54"/>
          </a:solidFill>
          <a:latin typeface="+mn-lt"/>
          <a:ea typeface="+mn-ea"/>
        </a:defRPr>
      </a:lvl2pPr>
      <a:lvl3pPr marL="520700" indent="-177800" algn="l" rtl="0" eaLnBrk="0" fontAlgn="base" hangingPunct="0">
        <a:spcBef>
          <a:spcPct val="20000"/>
        </a:spcBef>
        <a:spcAft>
          <a:spcPct val="0"/>
        </a:spcAft>
        <a:buClr>
          <a:srgbClr val="2996C3"/>
        </a:buClr>
        <a:buFont typeface="Wingdings" pitchFamily="2" charset="2"/>
        <a:buChar char="§"/>
        <a:tabLst>
          <a:tab pos="1600200" algn="l"/>
        </a:tabLst>
        <a:defRPr sz="1600">
          <a:solidFill>
            <a:srgbClr val="0B2D54"/>
          </a:solidFill>
          <a:latin typeface="+mn-lt"/>
          <a:ea typeface="+mn-ea"/>
        </a:defRPr>
      </a:lvl3pPr>
      <a:lvl4pPr marL="685800" indent="-165100" algn="l" rtl="0" eaLnBrk="0" fontAlgn="base" hangingPunct="0">
        <a:spcBef>
          <a:spcPct val="20000"/>
        </a:spcBef>
        <a:spcAft>
          <a:spcPct val="0"/>
        </a:spcAft>
        <a:buClr>
          <a:srgbClr val="2996C3"/>
        </a:buClr>
        <a:buFont typeface="Lucida Grande" charset="0"/>
        <a:buChar char="-"/>
        <a:tabLst>
          <a:tab pos="1600200" algn="l"/>
        </a:tabLst>
        <a:defRPr sz="1400">
          <a:solidFill>
            <a:srgbClr val="0B2D54"/>
          </a:solidFill>
          <a:latin typeface="+mn-lt"/>
          <a:ea typeface="+mn-ea"/>
        </a:defRPr>
      </a:lvl4pPr>
      <a:lvl5pPr marL="863600" indent="-177800" algn="l" rtl="0" eaLnBrk="0" fontAlgn="base" hangingPunct="0">
        <a:spcBef>
          <a:spcPct val="20000"/>
        </a:spcBef>
        <a:spcAft>
          <a:spcPct val="0"/>
        </a:spcAft>
        <a:buClr>
          <a:srgbClr val="2996C3"/>
        </a:buClr>
        <a:buFont typeface="Wingdings" pitchFamily="2" charset="2"/>
        <a:buChar char="§"/>
        <a:tabLst>
          <a:tab pos="1600200" algn="l"/>
        </a:tabLst>
        <a:defRPr sz="1200">
          <a:solidFill>
            <a:srgbClr val="0B2D54"/>
          </a:solidFill>
          <a:latin typeface="+mn-lt"/>
          <a:ea typeface="+mn-ea"/>
        </a:defRPr>
      </a:lvl5pPr>
      <a:lvl6pPr marL="1655763" indent="-111125" algn="l" rtl="0" fontAlgn="base">
        <a:spcBef>
          <a:spcPct val="20000"/>
        </a:spcBef>
        <a:spcAft>
          <a:spcPct val="0"/>
        </a:spcAft>
        <a:buClr>
          <a:srgbClr val="258848"/>
        </a:buClr>
        <a:buChar char="»"/>
        <a:defRPr sz="2000">
          <a:solidFill>
            <a:schemeClr val="tx1"/>
          </a:solidFill>
          <a:latin typeface="+mn-lt"/>
          <a:ea typeface="+mn-ea"/>
        </a:defRPr>
      </a:lvl6pPr>
      <a:lvl7pPr marL="2112963" indent="-111125" algn="l" rtl="0" fontAlgn="base">
        <a:spcBef>
          <a:spcPct val="20000"/>
        </a:spcBef>
        <a:spcAft>
          <a:spcPct val="0"/>
        </a:spcAft>
        <a:buClr>
          <a:srgbClr val="258848"/>
        </a:buClr>
        <a:buChar char="»"/>
        <a:defRPr sz="2000">
          <a:solidFill>
            <a:schemeClr val="tx1"/>
          </a:solidFill>
          <a:latin typeface="+mn-lt"/>
          <a:ea typeface="+mn-ea"/>
        </a:defRPr>
      </a:lvl7pPr>
      <a:lvl8pPr marL="2570163" indent="-111125" algn="l" rtl="0" fontAlgn="base">
        <a:spcBef>
          <a:spcPct val="20000"/>
        </a:spcBef>
        <a:spcAft>
          <a:spcPct val="0"/>
        </a:spcAft>
        <a:buClr>
          <a:srgbClr val="258848"/>
        </a:buClr>
        <a:buChar char="»"/>
        <a:defRPr sz="2000">
          <a:solidFill>
            <a:schemeClr val="tx1"/>
          </a:solidFill>
          <a:latin typeface="+mn-lt"/>
          <a:ea typeface="+mn-ea"/>
        </a:defRPr>
      </a:lvl8pPr>
      <a:lvl9pPr marL="3027363" indent="-111125" algn="l" rtl="0" fontAlgn="base">
        <a:spcBef>
          <a:spcPct val="20000"/>
        </a:spcBef>
        <a:spcAft>
          <a:spcPct val="0"/>
        </a:spcAft>
        <a:buClr>
          <a:srgbClr val="258848"/>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55600" y="825054"/>
            <a:ext cx="7264400" cy="1143000"/>
          </a:xfrm>
        </p:spPr>
        <p:txBody>
          <a:bodyPr/>
          <a:lstStyle/>
          <a:p>
            <a:pPr eaLnBrk="1" hangingPunct="1"/>
            <a:r>
              <a:rPr lang="en-US" dirty="0"/>
              <a:t>Nonlinear Programming: Theory and Practice in EMTG</a:t>
            </a:r>
          </a:p>
        </p:txBody>
      </p:sp>
      <p:sp>
        <p:nvSpPr>
          <p:cNvPr id="3" name="Subtitle 2"/>
          <p:cNvSpPr>
            <a:spLocks noGrp="1"/>
          </p:cNvSpPr>
          <p:nvPr>
            <p:ph type="subTitle" idx="1"/>
          </p:nvPr>
        </p:nvSpPr>
        <p:spPr>
          <a:xfrm>
            <a:off x="3948017" y="2054557"/>
            <a:ext cx="3911600" cy="1565275"/>
          </a:xfrm>
        </p:spPr>
        <p:txBody>
          <a:bodyPr rtlCol="0">
            <a:normAutofit/>
          </a:bodyPr>
          <a:lstStyle/>
          <a:p>
            <a:pPr eaLnBrk="1" fontAlgn="auto" hangingPunct="1">
              <a:spcAft>
                <a:spcPts val="0"/>
              </a:spcAft>
              <a:defRPr/>
            </a:pPr>
            <a:r>
              <a:rPr lang="en-US" sz="2800" dirty="0"/>
              <a:t>Noble Hatten</a:t>
            </a:r>
          </a:p>
          <a:p>
            <a:pPr eaLnBrk="1" fontAlgn="auto" hangingPunct="1">
              <a:spcAft>
                <a:spcPts val="0"/>
              </a:spcAft>
              <a:defRPr/>
            </a:pPr>
            <a:r>
              <a:rPr lang="en-US" sz="2800" dirty="0"/>
              <a:t>02/17/022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8B4C-DCDB-420B-9D12-636ABE7547B2}"/>
              </a:ext>
            </a:extLst>
          </p:cNvPr>
          <p:cNvSpPr>
            <a:spLocks noGrp="1"/>
          </p:cNvSpPr>
          <p:nvPr>
            <p:ph type="title"/>
          </p:nvPr>
        </p:nvSpPr>
        <p:spPr/>
        <p:txBody>
          <a:bodyPr/>
          <a:lstStyle/>
          <a:p>
            <a:r>
              <a:rPr lang="en-US" dirty="0"/>
              <a:t>Parallel Shooting</a:t>
            </a:r>
          </a:p>
        </p:txBody>
      </p:sp>
      <p:sp>
        <p:nvSpPr>
          <p:cNvPr id="3" name="Content Placeholder 2">
            <a:extLst>
              <a:ext uri="{FF2B5EF4-FFF2-40B4-BE49-F238E27FC236}">
                <a16:creationId xmlns:a16="http://schemas.microsoft.com/office/drawing/2014/main" id="{F615C614-79E6-4237-9AF4-0D37E9578B8C}"/>
              </a:ext>
            </a:extLst>
          </p:cNvPr>
          <p:cNvSpPr>
            <a:spLocks noGrp="1"/>
          </p:cNvSpPr>
          <p:nvPr>
            <p:ph idx="1"/>
          </p:nvPr>
        </p:nvSpPr>
        <p:spPr/>
        <p:txBody>
          <a:bodyPr/>
          <a:lstStyle/>
          <a:p>
            <a:r>
              <a:rPr lang="en-US" dirty="0"/>
              <a:t>Skip for now</a:t>
            </a:r>
          </a:p>
        </p:txBody>
      </p:sp>
      <p:sp>
        <p:nvSpPr>
          <p:cNvPr id="4" name="Slide Number Placeholder 3">
            <a:extLst>
              <a:ext uri="{FF2B5EF4-FFF2-40B4-BE49-F238E27FC236}">
                <a16:creationId xmlns:a16="http://schemas.microsoft.com/office/drawing/2014/main" id="{0C2403D8-FB70-4230-BDE0-D4A9C6EA332D}"/>
              </a:ext>
            </a:extLst>
          </p:cNvPr>
          <p:cNvSpPr>
            <a:spLocks noGrp="1"/>
          </p:cNvSpPr>
          <p:nvPr>
            <p:ph type="sldNum" sz="quarter" idx="10"/>
          </p:nvPr>
        </p:nvSpPr>
        <p:spPr/>
        <p:txBody>
          <a:bodyPr/>
          <a:lstStyle/>
          <a:p>
            <a:fld id="{E312C274-FA09-4A0D-B849-B3511F55F67A}" type="slidenum">
              <a:rPr lang="en-US" smtClean="0"/>
              <a:pPr/>
              <a:t>10</a:t>
            </a:fld>
            <a:endParaRPr lang="en-US"/>
          </a:p>
        </p:txBody>
      </p:sp>
    </p:spTree>
    <p:extLst>
      <p:ext uri="{BB962C8B-B14F-4D97-AF65-F5344CB8AC3E}">
        <p14:creationId xmlns:p14="http://schemas.microsoft.com/office/powerpoint/2010/main" val="174109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7CAB-309A-4839-8DD7-2E6B89395E91}"/>
              </a:ext>
            </a:extLst>
          </p:cNvPr>
          <p:cNvSpPr>
            <a:spLocks noGrp="1"/>
          </p:cNvSpPr>
          <p:nvPr>
            <p:ph type="title"/>
          </p:nvPr>
        </p:nvSpPr>
        <p:spPr/>
        <p:txBody>
          <a:bodyPr/>
          <a:lstStyle/>
          <a:p>
            <a:r>
              <a:rPr lang="en-US" dirty="0"/>
              <a:t>Decision Variables in Forward/Backward Multiple Shooting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EB55E2-ECA3-4512-A715-76C93009D615}"/>
                  </a:ext>
                </a:extLst>
              </p:cNvPr>
              <p:cNvSpPr>
                <a:spLocks noGrp="1"/>
              </p:cNvSpPr>
              <p:nvPr>
                <p:ph idx="1"/>
              </p:nvPr>
            </p:nvSpPr>
            <p:spPr/>
            <p:txBody>
              <a:bodyPr/>
              <a:lstStyle/>
              <a:p>
                <a:r>
                  <a:rPr lang="en-US" dirty="0"/>
                  <a:t>State at each boundary</a:t>
                </a:r>
              </a:p>
              <a:p>
                <a:pPr lvl="1"/>
                <a:r>
                  <a:rPr lang="en-US" dirty="0"/>
                  <a:t>I.e., from </a:t>
                </a:r>
                <a:r>
                  <a:rPr lang="en-US" i="1" dirty="0"/>
                  <a:t>where</a:t>
                </a:r>
                <a:r>
                  <a:rPr lang="en-US" dirty="0"/>
                  <a:t> do I start each propagation?</a:t>
                </a:r>
              </a:p>
              <a:p>
                <a:r>
                  <a:rPr lang="en-US" dirty="0"/>
                  <a:t>Epoch information</a:t>
                </a:r>
              </a:p>
              <a:p>
                <a:pPr lvl="1"/>
                <a:r>
                  <a:rPr lang="en-US" dirty="0"/>
                  <a:t>I.e., from </a:t>
                </a:r>
                <a:r>
                  <a:rPr lang="en-US" i="1" dirty="0"/>
                  <a:t>when</a:t>
                </a:r>
                <a:r>
                  <a:rPr lang="en-US" dirty="0"/>
                  <a:t> do I start each propagation?</a:t>
                </a:r>
              </a:p>
              <a:p>
                <a:pPr lvl="1"/>
                <a:r>
                  <a:rPr lang="en-US" dirty="0"/>
                  <a:t>Can be encoded in multiple ways.</a:t>
                </a:r>
              </a:p>
              <a:p>
                <a:pPr lvl="1"/>
                <a:r>
                  <a:rPr lang="en-US" dirty="0"/>
                  <a:t>EMTG encodes absolute epoch at the beginning of the mission and the time of flight of each phase.</a:t>
                </a:r>
              </a:p>
              <a:p>
                <a:r>
                  <a:rPr lang="en-US" dirty="0"/>
                  <a:t>Controls</a:t>
                </a:r>
              </a:p>
              <a:p>
                <a:pPr lvl="1"/>
                <a:r>
                  <a:rPr lang="en-US" dirty="0"/>
                  <a:t>Depends on model.</a:t>
                </a:r>
              </a:p>
              <a:p>
                <a:pPr lvl="1"/>
                <a:r>
                  <a:rPr lang="en-US" dirty="0" err="1"/>
                  <a:t>MGA</a:t>
                </a:r>
                <a:r>
                  <a:rPr lang="en-US" i="1" dirty="0" err="1"/>
                  <a:t>n</a:t>
                </a:r>
                <a:r>
                  <a:rPr lang="en-US" dirty="0" err="1"/>
                  <a:t>DSMs</a:t>
                </a:r>
                <a:r>
                  <a:rPr lang="en-US" dirty="0"/>
                  <a:t> and MGALT: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a14:m>
                <a:r>
                  <a:rPr lang="en-US" dirty="0"/>
                  <a:t> vectors</a:t>
                </a:r>
              </a:p>
              <a:p>
                <a:pPr lvl="1"/>
                <a:r>
                  <a:rPr lang="en-US" dirty="0"/>
                  <a:t>FBLT: Thrust vectors</a:t>
                </a:r>
              </a:p>
              <a:p>
                <a:r>
                  <a:rPr lang="en-US" dirty="0"/>
                  <a:t>Not an exhaustive list, but gets the basic point across.</a:t>
                </a:r>
              </a:p>
            </p:txBody>
          </p:sp>
        </mc:Choice>
        <mc:Fallback>
          <p:sp>
            <p:nvSpPr>
              <p:cNvPr id="3" name="Content Placeholder 2">
                <a:extLst>
                  <a:ext uri="{FF2B5EF4-FFF2-40B4-BE49-F238E27FC236}">
                    <a16:creationId xmlns:a16="http://schemas.microsoft.com/office/drawing/2014/main" id="{37EB55E2-ECA3-4512-A715-76C93009D615}"/>
                  </a:ext>
                </a:extLst>
              </p:cNvPr>
              <p:cNvSpPr>
                <a:spLocks noGrp="1" noRot="1" noChangeAspect="1" noMove="1" noResize="1" noEditPoints="1" noAdjustHandles="1" noChangeArrowheads="1" noChangeShapeType="1" noTextEdit="1"/>
              </p:cNvSpPr>
              <p:nvPr>
                <p:ph idx="1"/>
              </p:nvPr>
            </p:nvSpPr>
            <p:spPr>
              <a:blipFill>
                <a:blip r:embed="rId2"/>
                <a:stretch>
                  <a:fillRect l="-649" t="-6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0556CF-3B5C-4D69-B3EF-43233835D542}"/>
              </a:ext>
            </a:extLst>
          </p:cNvPr>
          <p:cNvSpPr>
            <a:spLocks noGrp="1"/>
          </p:cNvSpPr>
          <p:nvPr>
            <p:ph type="sldNum" sz="quarter" idx="10"/>
          </p:nvPr>
        </p:nvSpPr>
        <p:spPr/>
        <p:txBody>
          <a:bodyPr/>
          <a:lstStyle/>
          <a:p>
            <a:fld id="{E312C274-FA09-4A0D-B849-B3511F55F67A}" type="slidenum">
              <a:rPr lang="en-US" smtClean="0"/>
              <a:pPr/>
              <a:t>11</a:t>
            </a:fld>
            <a:endParaRPr lang="en-US"/>
          </a:p>
        </p:txBody>
      </p:sp>
    </p:spTree>
    <p:extLst>
      <p:ext uri="{BB962C8B-B14F-4D97-AF65-F5344CB8AC3E}">
        <p14:creationId xmlns:p14="http://schemas.microsoft.com/office/powerpoint/2010/main" val="266785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149-BD8D-4B90-8BC3-8B02CBAE7548}"/>
              </a:ext>
            </a:extLst>
          </p:cNvPr>
          <p:cNvSpPr>
            <a:spLocks noGrp="1"/>
          </p:cNvSpPr>
          <p:nvPr>
            <p:ph type="title"/>
          </p:nvPr>
        </p:nvSpPr>
        <p:spPr/>
        <p:txBody>
          <a:bodyPr/>
          <a:lstStyle/>
          <a:p>
            <a:r>
              <a:rPr lang="en-US" dirty="0"/>
              <a:t>Decision Variables and Constraints in EMTG</a:t>
            </a:r>
          </a:p>
        </p:txBody>
      </p:sp>
      <p:sp>
        <p:nvSpPr>
          <p:cNvPr id="3" name="Content Placeholder 2">
            <a:extLst>
              <a:ext uri="{FF2B5EF4-FFF2-40B4-BE49-F238E27FC236}">
                <a16:creationId xmlns:a16="http://schemas.microsoft.com/office/drawing/2014/main" id="{ECED5771-9445-4569-BDB6-D1FD74110CA3}"/>
              </a:ext>
            </a:extLst>
          </p:cNvPr>
          <p:cNvSpPr>
            <a:spLocks noGrp="1"/>
          </p:cNvSpPr>
          <p:nvPr>
            <p:ph idx="1"/>
          </p:nvPr>
        </p:nvSpPr>
        <p:spPr/>
        <p:txBody>
          <a:bodyPr/>
          <a:lstStyle/>
          <a:p>
            <a:r>
              <a:rPr lang="en-US" dirty="0"/>
              <a:t>Execute an EMTG mission.</a:t>
            </a:r>
          </a:p>
          <a:p>
            <a:r>
              <a:rPr lang="en-US" dirty="0"/>
              <a:t>The XFfile.csv produced by the execution contains a list the objective function, the decision variables, and the constraints, along with their values and lower/upper bounds.</a:t>
            </a:r>
          </a:p>
        </p:txBody>
      </p:sp>
      <p:sp>
        <p:nvSpPr>
          <p:cNvPr id="4" name="Slide Number Placeholder 3">
            <a:extLst>
              <a:ext uri="{FF2B5EF4-FFF2-40B4-BE49-F238E27FC236}">
                <a16:creationId xmlns:a16="http://schemas.microsoft.com/office/drawing/2014/main" id="{D55CF925-C37A-457C-9836-2DF5996F067C}"/>
              </a:ext>
            </a:extLst>
          </p:cNvPr>
          <p:cNvSpPr>
            <a:spLocks noGrp="1"/>
          </p:cNvSpPr>
          <p:nvPr>
            <p:ph type="sldNum" sz="quarter" idx="10"/>
          </p:nvPr>
        </p:nvSpPr>
        <p:spPr/>
        <p:txBody>
          <a:bodyPr/>
          <a:lstStyle/>
          <a:p>
            <a:fld id="{E312C274-FA09-4A0D-B849-B3511F55F67A}" type="slidenum">
              <a:rPr lang="en-US" smtClean="0"/>
              <a:pPr/>
              <a:t>12</a:t>
            </a:fld>
            <a:endParaRPr lang="en-US"/>
          </a:p>
        </p:txBody>
      </p:sp>
    </p:spTree>
    <p:extLst>
      <p:ext uri="{BB962C8B-B14F-4D97-AF65-F5344CB8AC3E}">
        <p14:creationId xmlns:p14="http://schemas.microsoft.com/office/powerpoint/2010/main" val="65876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D0D4-772D-4DD6-9679-88AD463EC4CD}"/>
              </a:ext>
            </a:extLst>
          </p:cNvPr>
          <p:cNvSpPr>
            <a:spLocks noGrp="1"/>
          </p:cNvSpPr>
          <p:nvPr>
            <p:ph type="title"/>
          </p:nvPr>
        </p:nvSpPr>
        <p:spPr/>
        <p:txBody>
          <a:bodyPr/>
          <a:lstStyle/>
          <a:p>
            <a:r>
              <a:rPr lang="en-US" dirty="0"/>
              <a:t>Solving an NLP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ECE10C-7008-4A94-BFD3-60523DABC329}"/>
                  </a:ext>
                </a:extLst>
              </p:cNvPr>
              <p:cNvSpPr>
                <a:spLocks noGrp="1"/>
              </p:cNvSpPr>
              <p:nvPr>
                <p:ph idx="1"/>
              </p:nvPr>
            </p:nvSpPr>
            <p:spPr/>
            <p:txBody>
              <a:bodyPr/>
              <a:lstStyle/>
              <a:p>
                <a:r>
                  <a:rPr lang="en-US" dirty="0"/>
                  <a:t>For most practical problems, there is not an analytical solution.</a:t>
                </a:r>
              </a:p>
              <a:p>
                <a:r>
                  <a:rPr lang="en-US" dirty="0">
                    <a:sym typeface="Wingdings" panose="05000000000000000000" pitchFamily="2" charset="2"/>
                  </a:rPr>
                  <a:t> Numerical methods</a:t>
                </a:r>
              </a:p>
              <a:p>
                <a:r>
                  <a:rPr lang="en-US" dirty="0">
                    <a:sym typeface="Wingdings" panose="05000000000000000000" pitchFamily="2" charset="2"/>
                  </a:rPr>
                  <a:t>EMTG uses a </a:t>
                </a:r>
                <a:r>
                  <a:rPr lang="en-US" i="1" dirty="0">
                    <a:sym typeface="Wingdings" panose="05000000000000000000" pitchFamily="2" charset="2"/>
                  </a:rPr>
                  <a:t>gradient-based</a:t>
                </a:r>
                <a:r>
                  <a:rPr lang="en-US" dirty="0">
                    <a:sym typeface="Wingdings" panose="05000000000000000000" pitchFamily="2" charset="2"/>
                  </a:rPr>
                  <a:t> NLP solver: SNOPT</a:t>
                </a:r>
              </a:p>
              <a:p>
                <a:pPr lvl="1"/>
                <a:r>
                  <a:rPr lang="en-US" dirty="0">
                    <a:sym typeface="Wingdings" panose="05000000000000000000" pitchFamily="2" charset="2"/>
                  </a:rPr>
                  <a:t>At an </a:t>
                </a:r>
                <a:r>
                  <a:rPr lang="en-US" i="1" dirty="0">
                    <a:sym typeface="Wingdings" panose="05000000000000000000" pitchFamily="2" charset="2"/>
                  </a:rPr>
                  <a:t>extremely</a:t>
                </a:r>
                <a:r>
                  <a:rPr lang="en-US" dirty="0">
                    <a:sym typeface="Wingdings" panose="05000000000000000000" pitchFamily="2" charset="2"/>
                  </a:rPr>
                  <a:t> high level, it uses the first-derivative test to find a min/max</a:t>
                </a:r>
              </a:p>
              <a:p>
                <a:r>
                  <a:rPr lang="en-US" dirty="0">
                    <a:sym typeface="Wingdings" panose="05000000000000000000" pitchFamily="2" charset="2"/>
                  </a:rPr>
                  <a:t>Gradient-based solvers are not the only type of NLP solvers, but that is a different topic.</a:t>
                </a:r>
              </a:p>
              <a:p>
                <a:r>
                  <a:rPr lang="en-US" dirty="0">
                    <a:sym typeface="Wingdings" panose="05000000000000000000" pitchFamily="2" charset="2"/>
                  </a:rPr>
                  <a:t>Gradient-based solvers require gradients!</a:t>
                </a:r>
              </a:p>
              <a:p>
                <a:r>
                  <a:rPr lang="en-US" dirty="0">
                    <a:sym typeface="Wingdings" panose="05000000000000000000" pitchFamily="2" charset="2"/>
                  </a:rPr>
                  <a:t>Specifically: </a:t>
                </a:r>
                <a14:m>
                  <m:oMath xmlns:m="http://schemas.openxmlformats.org/officeDocument/2006/math">
                    <m:f>
                      <m:fPr>
                        <m:ctrlPr>
                          <a:rPr lang="en-US"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𝑓</m:t>
                        </m:r>
                      </m:num>
                      <m:den>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𝑥</m:t>
                        </m:r>
                      </m:den>
                    </m:f>
                  </m:oMath>
                </a14:m>
                <a:r>
                  <a:rPr lang="en-US" dirty="0"/>
                  <a:t> and </a:t>
                </a:r>
                <a14:m>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𝑐</m:t>
                        </m:r>
                      </m:num>
                      <m:den>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𝑥</m:t>
                        </m:r>
                      </m:den>
                    </m:f>
                  </m:oMath>
                </a14:m>
                <a:endParaRPr lang="en-US" dirty="0"/>
              </a:p>
              <a:p>
                <a:r>
                  <a:rPr lang="en-US" i="1" dirty="0"/>
                  <a:t>We need the partial derivatives of our objective function and constraints with respect to our decision variables.</a:t>
                </a:r>
                <a:endParaRPr lang="en-US" dirty="0"/>
              </a:p>
              <a:p>
                <a:r>
                  <a:rPr lang="en-US" dirty="0"/>
                  <a:t>Finite differences, automatic differentiation, </a:t>
                </a:r>
                <a:r>
                  <a:rPr lang="en-US" dirty="0">
                    <a:solidFill>
                      <a:srgbClr val="00B050"/>
                    </a:solidFill>
                  </a:rPr>
                  <a:t>analytical derivatives</a:t>
                </a:r>
              </a:p>
            </p:txBody>
          </p:sp>
        </mc:Choice>
        <mc:Fallback>
          <p:sp>
            <p:nvSpPr>
              <p:cNvPr id="3" name="Content Placeholder 2">
                <a:extLst>
                  <a:ext uri="{FF2B5EF4-FFF2-40B4-BE49-F238E27FC236}">
                    <a16:creationId xmlns:a16="http://schemas.microsoft.com/office/drawing/2014/main" id="{3CECE10C-7008-4A94-BFD3-60523DABC329}"/>
                  </a:ext>
                </a:extLst>
              </p:cNvPr>
              <p:cNvSpPr>
                <a:spLocks noGrp="1" noRot="1" noChangeAspect="1" noMove="1" noResize="1" noEditPoints="1" noAdjustHandles="1" noChangeArrowheads="1" noChangeShapeType="1" noTextEdit="1"/>
              </p:cNvSpPr>
              <p:nvPr>
                <p:ph idx="1"/>
              </p:nvPr>
            </p:nvSpPr>
            <p:spPr>
              <a:blipFill>
                <a:blip r:embed="rId2"/>
                <a:stretch>
                  <a:fillRect l="-649" t="-692" r="-7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F795F5-0205-43D9-BBE4-3474AC5B6A2B}"/>
              </a:ext>
            </a:extLst>
          </p:cNvPr>
          <p:cNvSpPr>
            <a:spLocks noGrp="1"/>
          </p:cNvSpPr>
          <p:nvPr>
            <p:ph type="sldNum" sz="quarter" idx="10"/>
          </p:nvPr>
        </p:nvSpPr>
        <p:spPr/>
        <p:txBody>
          <a:bodyPr/>
          <a:lstStyle/>
          <a:p>
            <a:fld id="{E312C274-FA09-4A0D-B849-B3511F55F67A}" type="slidenum">
              <a:rPr lang="en-US" smtClean="0"/>
              <a:pPr/>
              <a:t>13</a:t>
            </a:fld>
            <a:endParaRPr lang="en-US"/>
          </a:p>
        </p:txBody>
      </p:sp>
    </p:spTree>
    <p:extLst>
      <p:ext uri="{BB962C8B-B14F-4D97-AF65-F5344CB8AC3E}">
        <p14:creationId xmlns:p14="http://schemas.microsoft.com/office/powerpoint/2010/main" val="102101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8595-CDCA-4196-B790-65C73E5A2390}"/>
              </a:ext>
            </a:extLst>
          </p:cNvPr>
          <p:cNvSpPr>
            <a:spLocks noGrp="1"/>
          </p:cNvSpPr>
          <p:nvPr>
            <p:ph type="title"/>
          </p:nvPr>
        </p:nvSpPr>
        <p:spPr/>
        <p:txBody>
          <a:bodyPr/>
          <a:lstStyle/>
          <a:p>
            <a:r>
              <a:rPr lang="en-US" dirty="0"/>
              <a:t>Adding a Boundary Constraint to EMTG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D3D8E1-64A4-497E-943B-0FEA3D387EE9}"/>
                  </a:ext>
                </a:extLst>
              </p:cNvPr>
              <p:cNvSpPr>
                <a:spLocks noGrp="1"/>
              </p:cNvSpPr>
              <p:nvPr>
                <p:ph idx="1"/>
              </p:nvPr>
            </p:nvSpPr>
            <p:spPr/>
            <p:txBody>
              <a:bodyPr/>
              <a:lstStyle/>
              <a:p>
                <a:r>
                  <a:rPr lang="en-US" dirty="0"/>
                  <a:t>Whenever we add a constraint (or an objective function), we need to be able to express:</a:t>
                </a:r>
              </a:p>
              <a:p>
                <a:pPr lvl="1"/>
                <a:r>
                  <a:rPr lang="en-US" dirty="0"/>
                  <a:t>The constraint (or objective function) as a function of the decision variables</a:t>
                </a:r>
              </a:p>
              <a:p>
                <a:pPr lvl="1"/>
                <a14:m>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𝑐</m:t>
                        </m:r>
                      </m:num>
                      <m:den>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𝑥</m:t>
                        </m:r>
                      </m:den>
                    </m:f>
                  </m:oMath>
                </a14:m>
                <a:r>
                  <a:rPr lang="en-US" dirty="0"/>
                  <a:t> (or </a:t>
                </a:r>
                <a14:m>
                  <m:oMath xmlns:m="http://schemas.openxmlformats.org/officeDocument/2006/math">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𝑓</m:t>
                        </m:r>
                      </m:num>
                      <m:den>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𝑥</m:t>
                        </m:r>
                      </m:den>
                    </m:f>
                  </m:oMath>
                </a14:m>
                <a:r>
                  <a:rPr lang="en-US" dirty="0"/>
                  <a:t> )</a:t>
                </a:r>
              </a:p>
              <a:p>
                <a:r>
                  <a:rPr lang="en-US" dirty="0"/>
                  <a:t>Sounds daunting, especially for complicated mission!</a:t>
                </a:r>
              </a:p>
              <a:p>
                <a:pPr lvl="1"/>
                <a:r>
                  <a:rPr lang="en-US" dirty="0"/>
                  <a:t>What is the derivative of the eccentricity of my Jupiter capture orbit with respect to the altitude of my first Earth flyby in an EVVE flyby sequence???</a:t>
                </a:r>
              </a:p>
              <a:p>
                <a:r>
                  <a:rPr lang="en-US" dirty="0"/>
                  <a:t>Thankfully, a lot of the necessary calculations are repetitive for every constraint, and EMTG takes care of them behind the scenes.</a:t>
                </a:r>
              </a:p>
              <a:p>
                <a:r>
                  <a:rPr lang="en-US" dirty="0"/>
                  <a:t>EMTG also makes getters available for things like the boundary state in Cartesian coordinates, so the developer does not have to manually transform from raw decision variables to a more familiar state vector.</a:t>
                </a:r>
              </a:p>
            </p:txBody>
          </p:sp>
        </mc:Choice>
        <mc:Fallback>
          <p:sp>
            <p:nvSpPr>
              <p:cNvPr id="3" name="Content Placeholder 2">
                <a:extLst>
                  <a:ext uri="{FF2B5EF4-FFF2-40B4-BE49-F238E27FC236}">
                    <a16:creationId xmlns:a16="http://schemas.microsoft.com/office/drawing/2014/main" id="{7CD3D8E1-64A4-497E-943B-0FEA3D387EE9}"/>
                  </a:ext>
                </a:extLst>
              </p:cNvPr>
              <p:cNvSpPr>
                <a:spLocks noGrp="1" noRot="1" noChangeAspect="1" noMove="1" noResize="1" noEditPoints="1" noAdjustHandles="1" noChangeArrowheads="1" noChangeShapeType="1" noTextEdit="1"/>
              </p:cNvSpPr>
              <p:nvPr>
                <p:ph idx="1"/>
              </p:nvPr>
            </p:nvSpPr>
            <p:spPr>
              <a:blipFill>
                <a:blip r:embed="rId2"/>
                <a:stretch>
                  <a:fillRect l="-649" t="-692" r="-5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5684C46-9826-4B30-ABDB-18869ED1B9D9}"/>
              </a:ext>
            </a:extLst>
          </p:cNvPr>
          <p:cNvSpPr>
            <a:spLocks noGrp="1"/>
          </p:cNvSpPr>
          <p:nvPr>
            <p:ph type="sldNum" sz="quarter" idx="10"/>
          </p:nvPr>
        </p:nvSpPr>
        <p:spPr/>
        <p:txBody>
          <a:bodyPr/>
          <a:lstStyle/>
          <a:p>
            <a:fld id="{E312C274-FA09-4A0D-B849-B3511F55F67A}" type="slidenum">
              <a:rPr lang="en-US" smtClean="0"/>
              <a:pPr/>
              <a:t>14</a:t>
            </a:fld>
            <a:endParaRPr lang="en-US"/>
          </a:p>
        </p:txBody>
      </p:sp>
    </p:spTree>
    <p:extLst>
      <p:ext uri="{BB962C8B-B14F-4D97-AF65-F5344CB8AC3E}">
        <p14:creationId xmlns:p14="http://schemas.microsoft.com/office/powerpoint/2010/main" val="280412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8136-1742-406C-8579-F85AF7806A14}"/>
              </a:ext>
            </a:extLst>
          </p:cNvPr>
          <p:cNvSpPr>
            <a:spLocks noGrp="1"/>
          </p:cNvSpPr>
          <p:nvPr>
            <p:ph type="title"/>
          </p:nvPr>
        </p:nvSpPr>
        <p:spPr/>
        <p:txBody>
          <a:bodyPr/>
          <a:lstStyle/>
          <a:p>
            <a:r>
              <a:rPr lang="en-US" dirty="0"/>
              <a:t>The Developer’s Job</a:t>
            </a:r>
          </a:p>
        </p:txBody>
      </p:sp>
      <p:sp>
        <p:nvSpPr>
          <p:cNvPr id="3" name="Content Placeholder 2">
            <a:extLst>
              <a:ext uri="{FF2B5EF4-FFF2-40B4-BE49-F238E27FC236}">
                <a16:creationId xmlns:a16="http://schemas.microsoft.com/office/drawing/2014/main" id="{2AF5C0DC-2E06-428F-A97B-92233467F221}"/>
              </a:ext>
            </a:extLst>
          </p:cNvPr>
          <p:cNvSpPr>
            <a:spLocks noGrp="1"/>
          </p:cNvSpPr>
          <p:nvPr>
            <p:ph idx="1"/>
          </p:nvPr>
        </p:nvSpPr>
        <p:spPr/>
        <p:txBody>
          <a:bodyPr/>
          <a:lstStyle/>
          <a:p>
            <a:pPr marL="457200" indent="-457200">
              <a:buFont typeface="+mj-lt"/>
              <a:buAutoNum type="arabicPeriod"/>
            </a:pPr>
            <a:r>
              <a:rPr lang="en-US" dirty="0"/>
              <a:t>Express the constraint as a function of the ICRF state and epoch at the boundary at which the constraint is applied.</a:t>
            </a:r>
          </a:p>
          <a:p>
            <a:pPr marL="457200" indent="-457200">
              <a:buFont typeface="+mj-lt"/>
              <a:buAutoNum type="arabicPeriod"/>
            </a:pPr>
            <a:r>
              <a:rPr lang="en-US" dirty="0"/>
              <a:t>Express the derivatives of the constraint with respect to the ICRF state and epoch at the boundary at which the constraint is applied as functions of the ICRF state and epoch at that boundary.</a:t>
            </a:r>
          </a:p>
          <a:p>
            <a:pPr marL="457200" indent="-457200">
              <a:buFont typeface="+mj-lt"/>
              <a:buAutoNum type="arabicPeriod"/>
            </a:pPr>
            <a:r>
              <a:rPr lang="en-US" dirty="0"/>
              <a:t>Use getters to chain-rule appropriately with behind-the-scenes calculations.</a:t>
            </a:r>
          </a:p>
          <a:p>
            <a:pPr marL="457200" indent="-457200">
              <a:buFont typeface="+mj-lt"/>
              <a:buAutoNum type="arabicPeriod"/>
            </a:pPr>
            <a:r>
              <a:rPr lang="en-US" dirty="0"/>
              <a:t>Put results in appropriate containers.</a:t>
            </a:r>
          </a:p>
          <a:p>
            <a:r>
              <a:rPr lang="en-US" dirty="0"/>
              <a:t>(3) and (4) are not easy – I </a:t>
            </a:r>
            <a:r>
              <a:rPr lang="en-US" b="1" i="1" dirty="0"/>
              <a:t>strongly </a:t>
            </a:r>
            <a:r>
              <a:rPr lang="en-US" dirty="0"/>
              <a:t>urge starting from an existing boundary constraint class and editing as necessary – don’t start from scratch!!</a:t>
            </a:r>
          </a:p>
          <a:p>
            <a:r>
              <a:rPr lang="en-US" b="1" dirty="0"/>
              <a:t>In </a:t>
            </a:r>
            <a:r>
              <a:rPr lang="en-US" b="1" dirty="0" err="1"/>
              <a:t>emtg</a:t>
            </a:r>
            <a:r>
              <a:rPr lang="en-US" b="1" dirty="0"/>
              <a:t> repo / docs / </a:t>
            </a:r>
            <a:r>
              <a:rPr lang="en-US" b="1" dirty="0" err="1"/>
              <a:t>constraint_scripting</a:t>
            </a:r>
            <a:r>
              <a:rPr lang="en-US" b="1" dirty="0"/>
              <a:t> / EMTG_constraint_scripting.pdf, there is a more detailed “How-to” guide.</a:t>
            </a:r>
          </a:p>
        </p:txBody>
      </p:sp>
      <p:sp>
        <p:nvSpPr>
          <p:cNvPr id="4" name="Slide Number Placeholder 3">
            <a:extLst>
              <a:ext uri="{FF2B5EF4-FFF2-40B4-BE49-F238E27FC236}">
                <a16:creationId xmlns:a16="http://schemas.microsoft.com/office/drawing/2014/main" id="{E7FE7089-9985-4D12-A6AC-E219B44920B1}"/>
              </a:ext>
            </a:extLst>
          </p:cNvPr>
          <p:cNvSpPr>
            <a:spLocks noGrp="1"/>
          </p:cNvSpPr>
          <p:nvPr>
            <p:ph type="sldNum" sz="quarter" idx="10"/>
          </p:nvPr>
        </p:nvSpPr>
        <p:spPr/>
        <p:txBody>
          <a:bodyPr/>
          <a:lstStyle/>
          <a:p>
            <a:fld id="{E312C274-FA09-4A0D-B849-B3511F55F67A}" type="slidenum">
              <a:rPr lang="en-US" smtClean="0"/>
              <a:pPr/>
              <a:t>15</a:t>
            </a:fld>
            <a:endParaRPr lang="en-US"/>
          </a:p>
        </p:txBody>
      </p:sp>
    </p:spTree>
    <p:extLst>
      <p:ext uri="{BB962C8B-B14F-4D97-AF65-F5344CB8AC3E}">
        <p14:creationId xmlns:p14="http://schemas.microsoft.com/office/powerpoint/2010/main" val="261835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92A4-D25E-4AE6-91A0-5D4F328147E2}"/>
              </a:ext>
            </a:extLst>
          </p:cNvPr>
          <p:cNvSpPr>
            <a:spLocks noGrp="1"/>
          </p:cNvSpPr>
          <p:nvPr>
            <p:ph type="title"/>
          </p:nvPr>
        </p:nvSpPr>
        <p:spPr/>
        <p:txBody>
          <a:bodyPr/>
          <a:lstStyle/>
          <a:p>
            <a:r>
              <a:rPr lang="en-US" dirty="0"/>
              <a:t>A “Simple” Example: Vertical Flight Path Angle</a:t>
            </a:r>
          </a:p>
        </p:txBody>
      </p:sp>
      <p:sp>
        <p:nvSpPr>
          <p:cNvPr id="3" name="Content Placeholder 2">
            <a:extLst>
              <a:ext uri="{FF2B5EF4-FFF2-40B4-BE49-F238E27FC236}">
                <a16:creationId xmlns:a16="http://schemas.microsoft.com/office/drawing/2014/main" id="{3B8DDEC2-6027-44F6-89EF-E4C2B968D936}"/>
              </a:ext>
            </a:extLst>
          </p:cNvPr>
          <p:cNvSpPr>
            <a:spLocks noGrp="1"/>
          </p:cNvSpPr>
          <p:nvPr>
            <p:ph idx="1"/>
          </p:nvPr>
        </p:nvSpPr>
        <p:spPr/>
        <p:txBody>
          <a:bodyPr/>
          <a:lstStyle/>
          <a:p>
            <a:r>
              <a:rPr lang="en-US" dirty="0"/>
              <a:t>Repo / </a:t>
            </a:r>
            <a:r>
              <a:rPr lang="en-US" dirty="0" err="1"/>
              <a:t>src</a:t>
            </a:r>
            <a:r>
              <a:rPr lang="en-US" dirty="0"/>
              <a:t> / Mission / Journey / Phase / </a:t>
            </a:r>
            <a:r>
              <a:rPr lang="en-US" dirty="0" err="1"/>
              <a:t>BoundaryEvents</a:t>
            </a:r>
            <a:r>
              <a:rPr lang="en-US" dirty="0"/>
              <a:t> / </a:t>
            </a:r>
            <a:r>
              <a:rPr lang="en-US" dirty="0" err="1"/>
              <a:t>SpecializedBoundaryConstraints</a:t>
            </a:r>
            <a:r>
              <a:rPr lang="en-US" dirty="0"/>
              <a:t> / BoundaryVelocityVFPAconstraint.cpp/h</a:t>
            </a:r>
          </a:p>
          <a:p>
            <a:r>
              <a:rPr lang="en-US" dirty="0"/>
              <a:t>I chose this example because the constraint depends on position, velocity, and epoch.</a:t>
            </a:r>
          </a:p>
          <a:p>
            <a:r>
              <a:rPr lang="en-US" dirty="0"/>
              <a:t>I am not going to repeat everything that is already in the How-To guide.</a:t>
            </a:r>
          </a:p>
          <a:p>
            <a:pPr lvl="1"/>
            <a:r>
              <a:rPr lang="en-US" dirty="0"/>
              <a:t>I am going to skip most of </a:t>
            </a:r>
            <a:r>
              <a:rPr lang="en-US" dirty="0" err="1"/>
              <a:t>calcbounds</a:t>
            </a:r>
            <a:r>
              <a:rPr lang="en-US" dirty="0"/>
              <a:t>()</a:t>
            </a:r>
          </a:p>
        </p:txBody>
      </p:sp>
      <p:sp>
        <p:nvSpPr>
          <p:cNvPr id="4" name="Slide Number Placeholder 3">
            <a:extLst>
              <a:ext uri="{FF2B5EF4-FFF2-40B4-BE49-F238E27FC236}">
                <a16:creationId xmlns:a16="http://schemas.microsoft.com/office/drawing/2014/main" id="{7AA48494-4767-44F4-9E3F-FD2215601A80}"/>
              </a:ext>
            </a:extLst>
          </p:cNvPr>
          <p:cNvSpPr>
            <a:spLocks noGrp="1"/>
          </p:cNvSpPr>
          <p:nvPr>
            <p:ph type="sldNum" sz="quarter" idx="10"/>
          </p:nvPr>
        </p:nvSpPr>
        <p:spPr/>
        <p:txBody>
          <a:bodyPr/>
          <a:lstStyle/>
          <a:p>
            <a:fld id="{E312C274-FA09-4A0D-B849-B3511F55F67A}" type="slidenum">
              <a:rPr lang="en-US" smtClean="0"/>
              <a:pPr/>
              <a:t>16</a:t>
            </a:fld>
            <a:endParaRPr lang="en-US"/>
          </a:p>
        </p:txBody>
      </p:sp>
    </p:spTree>
    <p:extLst>
      <p:ext uri="{BB962C8B-B14F-4D97-AF65-F5344CB8AC3E}">
        <p14:creationId xmlns:p14="http://schemas.microsoft.com/office/powerpoint/2010/main" val="253510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27B7-7E31-4A87-8FF4-DC9616F0C60E}"/>
              </a:ext>
            </a:extLst>
          </p:cNvPr>
          <p:cNvSpPr>
            <a:spLocks noGrp="1"/>
          </p:cNvSpPr>
          <p:nvPr>
            <p:ph type="title"/>
          </p:nvPr>
        </p:nvSpPr>
        <p:spPr/>
        <p:txBody>
          <a:bodyPr/>
          <a:lstStyle/>
          <a:p>
            <a:r>
              <a:rPr lang="en-US" dirty="0" err="1"/>
              <a:t>calcbounds</a:t>
            </a:r>
            <a:r>
              <a:rPr lang="en-US" dirty="0"/>
              <a:t>(): Set the sparsity pattern</a:t>
            </a:r>
          </a:p>
        </p:txBody>
      </p:sp>
      <p:sp>
        <p:nvSpPr>
          <p:cNvPr id="3" name="Content Placeholder 2">
            <a:extLst>
              <a:ext uri="{FF2B5EF4-FFF2-40B4-BE49-F238E27FC236}">
                <a16:creationId xmlns:a16="http://schemas.microsoft.com/office/drawing/2014/main" id="{C9DF50BA-CBD5-45E6-943A-0AEA10D6B4DE}"/>
              </a:ext>
            </a:extLst>
          </p:cNvPr>
          <p:cNvSpPr>
            <a:spLocks noGrp="1"/>
          </p:cNvSpPr>
          <p:nvPr>
            <p:ph idx="1"/>
          </p:nvPr>
        </p:nvSpPr>
        <p:spPr/>
        <p:txBody>
          <a:bodyPr/>
          <a:lstStyle/>
          <a:p>
            <a:r>
              <a:rPr lang="en-US" dirty="0"/>
              <a:t>Deep breath … Go through example in EMTG_constraint_scripting.pdf.</a:t>
            </a:r>
          </a:p>
          <a:p>
            <a:endParaRPr lang="en-US" dirty="0"/>
          </a:p>
        </p:txBody>
      </p:sp>
      <p:sp>
        <p:nvSpPr>
          <p:cNvPr id="4" name="Slide Number Placeholder 3">
            <a:extLst>
              <a:ext uri="{FF2B5EF4-FFF2-40B4-BE49-F238E27FC236}">
                <a16:creationId xmlns:a16="http://schemas.microsoft.com/office/drawing/2014/main" id="{AA975793-DC21-4C08-9908-0021932A2A6C}"/>
              </a:ext>
            </a:extLst>
          </p:cNvPr>
          <p:cNvSpPr>
            <a:spLocks noGrp="1"/>
          </p:cNvSpPr>
          <p:nvPr>
            <p:ph type="sldNum" sz="quarter" idx="10"/>
          </p:nvPr>
        </p:nvSpPr>
        <p:spPr/>
        <p:txBody>
          <a:bodyPr/>
          <a:lstStyle/>
          <a:p>
            <a:fld id="{E312C274-FA09-4A0D-B849-B3511F55F67A}" type="slidenum">
              <a:rPr lang="en-US" smtClean="0"/>
              <a:pPr/>
              <a:t>17</a:t>
            </a:fld>
            <a:endParaRPr lang="en-US"/>
          </a:p>
        </p:txBody>
      </p:sp>
    </p:spTree>
    <p:extLst>
      <p:ext uri="{BB962C8B-B14F-4D97-AF65-F5344CB8AC3E}">
        <p14:creationId xmlns:p14="http://schemas.microsoft.com/office/powerpoint/2010/main" val="98154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ACA3-37AE-4D9B-A667-7F7711C5B8D3}"/>
              </a:ext>
            </a:extLst>
          </p:cNvPr>
          <p:cNvSpPr>
            <a:spLocks noGrp="1"/>
          </p:cNvSpPr>
          <p:nvPr>
            <p:ph type="title"/>
          </p:nvPr>
        </p:nvSpPr>
        <p:spPr/>
        <p:txBody>
          <a:bodyPr/>
          <a:lstStyle/>
          <a:p>
            <a:r>
              <a:rPr lang="en-US" dirty="0" err="1"/>
              <a:t>process_constraint</a:t>
            </a:r>
            <a:r>
              <a:rPr lang="en-US" dirty="0"/>
              <a:t>(): Calculate the constraint value</a:t>
            </a:r>
          </a:p>
        </p:txBody>
      </p:sp>
      <p:sp>
        <p:nvSpPr>
          <p:cNvPr id="3" name="Content Placeholder 2">
            <a:extLst>
              <a:ext uri="{FF2B5EF4-FFF2-40B4-BE49-F238E27FC236}">
                <a16:creationId xmlns:a16="http://schemas.microsoft.com/office/drawing/2014/main" id="{A1FF3353-D5C5-4760-B682-FA8ED01A2166}"/>
              </a:ext>
            </a:extLst>
          </p:cNvPr>
          <p:cNvSpPr>
            <a:spLocks noGrp="1"/>
          </p:cNvSpPr>
          <p:nvPr>
            <p:ph idx="1"/>
          </p:nvPr>
        </p:nvSpPr>
        <p:spPr/>
        <p:txBody>
          <a:bodyPr/>
          <a:lstStyle/>
          <a:p>
            <a:r>
              <a:rPr lang="en-US" dirty="0"/>
              <a:t>Grab behind-the-scenes info:</a:t>
            </a:r>
          </a:p>
          <a:p>
            <a:endParaRPr lang="en-US" dirty="0"/>
          </a:p>
          <a:p>
            <a:endParaRPr lang="en-US" dirty="0"/>
          </a:p>
          <a:p>
            <a:r>
              <a:rPr lang="en-US" dirty="0"/>
              <a:t>Math … math … math …</a:t>
            </a:r>
          </a:p>
          <a:p>
            <a:r>
              <a:rPr lang="en-US" dirty="0"/>
              <a:t>Put in container:</a:t>
            </a:r>
          </a:p>
          <a:p>
            <a:endParaRPr lang="en-US" dirty="0"/>
          </a:p>
        </p:txBody>
      </p:sp>
      <p:sp>
        <p:nvSpPr>
          <p:cNvPr id="4" name="Slide Number Placeholder 3">
            <a:extLst>
              <a:ext uri="{FF2B5EF4-FFF2-40B4-BE49-F238E27FC236}">
                <a16:creationId xmlns:a16="http://schemas.microsoft.com/office/drawing/2014/main" id="{6786AA76-FDEA-4CF4-9765-EC4039A2DF36}"/>
              </a:ext>
            </a:extLst>
          </p:cNvPr>
          <p:cNvSpPr>
            <a:spLocks noGrp="1"/>
          </p:cNvSpPr>
          <p:nvPr>
            <p:ph type="sldNum" sz="quarter" idx="10"/>
          </p:nvPr>
        </p:nvSpPr>
        <p:spPr/>
        <p:txBody>
          <a:bodyPr/>
          <a:lstStyle/>
          <a:p>
            <a:fld id="{E312C274-FA09-4A0D-B849-B3511F55F67A}" type="slidenum">
              <a:rPr lang="en-US" smtClean="0"/>
              <a:pPr/>
              <a:t>18</a:t>
            </a:fld>
            <a:endParaRPr lang="en-US"/>
          </a:p>
        </p:txBody>
      </p:sp>
      <p:pic>
        <p:nvPicPr>
          <p:cNvPr id="6" name="Picture 5">
            <a:extLst>
              <a:ext uri="{FF2B5EF4-FFF2-40B4-BE49-F238E27FC236}">
                <a16:creationId xmlns:a16="http://schemas.microsoft.com/office/drawing/2014/main" id="{7215E9FF-7909-40C3-96AD-728C53157F19}"/>
              </a:ext>
            </a:extLst>
          </p:cNvPr>
          <p:cNvPicPr>
            <a:picLocks noChangeAspect="1"/>
          </p:cNvPicPr>
          <p:nvPr/>
        </p:nvPicPr>
        <p:blipFill>
          <a:blip r:embed="rId2"/>
          <a:stretch>
            <a:fillRect/>
          </a:stretch>
        </p:blipFill>
        <p:spPr>
          <a:xfrm>
            <a:off x="413327" y="3394364"/>
            <a:ext cx="2602620" cy="337127"/>
          </a:xfrm>
          <a:prstGeom prst="rect">
            <a:avLst/>
          </a:prstGeom>
        </p:spPr>
      </p:pic>
      <p:pic>
        <p:nvPicPr>
          <p:cNvPr id="8" name="Picture 7">
            <a:extLst>
              <a:ext uri="{FF2B5EF4-FFF2-40B4-BE49-F238E27FC236}">
                <a16:creationId xmlns:a16="http://schemas.microsoft.com/office/drawing/2014/main" id="{A5EE80E2-B02F-459D-9247-9269B32ACB02}"/>
              </a:ext>
            </a:extLst>
          </p:cNvPr>
          <p:cNvPicPr>
            <a:picLocks noChangeAspect="1"/>
          </p:cNvPicPr>
          <p:nvPr/>
        </p:nvPicPr>
        <p:blipFill>
          <a:blip r:embed="rId3"/>
          <a:stretch>
            <a:fillRect/>
          </a:stretch>
        </p:blipFill>
        <p:spPr>
          <a:xfrm>
            <a:off x="413327" y="2139895"/>
            <a:ext cx="8552873" cy="256074"/>
          </a:xfrm>
          <a:prstGeom prst="rect">
            <a:avLst/>
          </a:prstGeom>
        </p:spPr>
      </p:pic>
    </p:spTree>
    <p:extLst>
      <p:ext uri="{BB962C8B-B14F-4D97-AF65-F5344CB8AC3E}">
        <p14:creationId xmlns:p14="http://schemas.microsoft.com/office/powerpoint/2010/main" val="321040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7F9C-AF25-4C72-8D3B-508FE81A32DE}"/>
              </a:ext>
            </a:extLst>
          </p:cNvPr>
          <p:cNvSpPr>
            <a:spLocks noGrp="1"/>
          </p:cNvSpPr>
          <p:nvPr>
            <p:ph type="title"/>
          </p:nvPr>
        </p:nvSpPr>
        <p:spPr/>
        <p:txBody>
          <a:bodyPr/>
          <a:lstStyle/>
          <a:p>
            <a:r>
              <a:rPr lang="en-US" dirty="0" err="1"/>
              <a:t>process_constraint</a:t>
            </a:r>
            <a:r>
              <a:rPr lang="en-US" dirty="0"/>
              <a:t>(): Calculate the constraint derivatives</a:t>
            </a:r>
          </a:p>
        </p:txBody>
      </p:sp>
      <p:sp>
        <p:nvSpPr>
          <p:cNvPr id="3" name="Content Placeholder 2">
            <a:extLst>
              <a:ext uri="{FF2B5EF4-FFF2-40B4-BE49-F238E27FC236}">
                <a16:creationId xmlns:a16="http://schemas.microsoft.com/office/drawing/2014/main" id="{AC52B20F-8CBD-4E35-AA13-97D0D49A3917}"/>
              </a:ext>
            </a:extLst>
          </p:cNvPr>
          <p:cNvSpPr>
            <a:spLocks noGrp="1"/>
          </p:cNvSpPr>
          <p:nvPr>
            <p:ph idx="1"/>
          </p:nvPr>
        </p:nvSpPr>
        <p:spPr/>
        <p:txBody>
          <a:bodyPr/>
          <a:lstStyle/>
          <a:p>
            <a:r>
              <a:rPr lang="en-US" dirty="0"/>
              <a:t>The math is the “simple” part – basically makes sense whether you know EMTG or not.</a:t>
            </a:r>
          </a:p>
          <a:p>
            <a:r>
              <a:rPr lang="en-US" dirty="0"/>
              <a:t>Calculate derivatives in BCF frame, use chain rule to get into ICRF</a:t>
            </a:r>
          </a:p>
          <a:p>
            <a:r>
              <a:rPr lang="en-US" dirty="0"/>
              <a:t>For epoch derivatives – how does the orientation of the BCF frame change w/r/t/ ICRF if the epoch changes?</a:t>
            </a:r>
          </a:p>
          <a:p>
            <a:endParaRPr lang="en-US" dirty="0"/>
          </a:p>
        </p:txBody>
      </p:sp>
      <p:sp>
        <p:nvSpPr>
          <p:cNvPr id="4" name="Slide Number Placeholder 3">
            <a:extLst>
              <a:ext uri="{FF2B5EF4-FFF2-40B4-BE49-F238E27FC236}">
                <a16:creationId xmlns:a16="http://schemas.microsoft.com/office/drawing/2014/main" id="{458FEDE9-F832-4096-8DF8-EF18EF60F01D}"/>
              </a:ext>
            </a:extLst>
          </p:cNvPr>
          <p:cNvSpPr>
            <a:spLocks noGrp="1"/>
          </p:cNvSpPr>
          <p:nvPr>
            <p:ph type="sldNum" sz="quarter" idx="10"/>
          </p:nvPr>
        </p:nvSpPr>
        <p:spPr/>
        <p:txBody>
          <a:bodyPr/>
          <a:lstStyle/>
          <a:p>
            <a:fld id="{E312C274-FA09-4A0D-B849-B3511F55F67A}" type="slidenum">
              <a:rPr lang="en-US" smtClean="0"/>
              <a:pPr/>
              <a:t>19</a:t>
            </a:fld>
            <a:endParaRPr lang="en-US"/>
          </a:p>
        </p:txBody>
      </p:sp>
    </p:spTree>
    <p:extLst>
      <p:ext uri="{BB962C8B-B14F-4D97-AF65-F5344CB8AC3E}">
        <p14:creationId xmlns:p14="http://schemas.microsoft.com/office/powerpoint/2010/main" val="24944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C66E-33E1-4FEE-AF17-AEA1A2DB3B8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3134BFB-054A-4AE3-82B6-44D7160ADA9D}"/>
              </a:ext>
            </a:extLst>
          </p:cNvPr>
          <p:cNvSpPr>
            <a:spLocks noGrp="1"/>
          </p:cNvSpPr>
          <p:nvPr>
            <p:ph idx="1"/>
          </p:nvPr>
        </p:nvSpPr>
        <p:spPr/>
        <p:txBody>
          <a:bodyPr/>
          <a:lstStyle/>
          <a:p>
            <a:r>
              <a:rPr lang="en-US" dirty="0"/>
              <a:t>Theoretical structure of a nonlinear programming (NLP) problem</a:t>
            </a:r>
          </a:p>
          <a:p>
            <a:r>
              <a:rPr lang="en-US" dirty="0"/>
              <a:t>Solving an NLP problem</a:t>
            </a:r>
          </a:p>
          <a:p>
            <a:r>
              <a:rPr lang="en-US" dirty="0"/>
              <a:t>How this relates to adding a boundary constraint to EMTG</a:t>
            </a:r>
          </a:p>
          <a:p>
            <a:r>
              <a:rPr lang="en-US" dirty="0"/>
              <a:t>References/suggested reading</a:t>
            </a:r>
          </a:p>
        </p:txBody>
      </p:sp>
      <p:sp>
        <p:nvSpPr>
          <p:cNvPr id="4" name="Slide Number Placeholder 3">
            <a:extLst>
              <a:ext uri="{FF2B5EF4-FFF2-40B4-BE49-F238E27FC236}">
                <a16:creationId xmlns:a16="http://schemas.microsoft.com/office/drawing/2014/main" id="{B2FE675F-4A6A-485E-A60E-985CE4EBE61C}"/>
              </a:ext>
            </a:extLst>
          </p:cNvPr>
          <p:cNvSpPr>
            <a:spLocks noGrp="1"/>
          </p:cNvSpPr>
          <p:nvPr>
            <p:ph type="sldNum" sz="quarter" idx="10"/>
          </p:nvPr>
        </p:nvSpPr>
        <p:spPr/>
        <p:txBody>
          <a:bodyPr/>
          <a:lstStyle/>
          <a:p>
            <a:fld id="{E312C274-FA09-4A0D-B849-B3511F55F67A}" type="slidenum">
              <a:rPr lang="en-US" smtClean="0"/>
              <a:pPr/>
              <a:t>2</a:t>
            </a:fld>
            <a:endParaRPr lang="en-US"/>
          </a:p>
        </p:txBody>
      </p:sp>
    </p:spTree>
    <p:extLst>
      <p:ext uri="{BB962C8B-B14F-4D97-AF65-F5344CB8AC3E}">
        <p14:creationId xmlns:p14="http://schemas.microsoft.com/office/powerpoint/2010/main" val="4244527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16D1-F940-4D61-B767-195B4912440A}"/>
              </a:ext>
            </a:extLst>
          </p:cNvPr>
          <p:cNvSpPr>
            <a:spLocks noGrp="1"/>
          </p:cNvSpPr>
          <p:nvPr>
            <p:ph type="title"/>
          </p:nvPr>
        </p:nvSpPr>
        <p:spPr/>
        <p:txBody>
          <a:bodyPr/>
          <a:lstStyle/>
          <a:p>
            <a:r>
              <a:rPr lang="en-US" dirty="0" err="1"/>
              <a:t>process_constraint</a:t>
            </a:r>
            <a:r>
              <a:rPr lang="en-US" dirty="0"/>
              <a:t>(): Chain Rule to Decision Variables</a:t>
            </a:r>
          </a:p>
        </p:txBody>
      </p:sp>
      <p:sp>
        <p:nvSpPr>
          <p:cNvPr id="3" name="Content Placeholder 2">
            <a:extLst>
              <a:ext uri="{FF2B5EF4-FFF2-40B4-BE49-F238E27FC236}">
                <a16:creationId xmlns:a16="http://schemas.microsoft.com/office/drawing/2014/main" id="{03760370-32A8-4BC4-88E0-0101BD1A98E7}"/>
              </a:ext>
            </a:extLst>
          </p:cNvPr>
          <p:cNvSpPr>
            <a:spLocks noGrp="1"/>
          </p:cNvSpPr>
          <p:nvPr>
            <p:ph idx="1"/>
          </p:nvPr>
        </p:nvSpPr>
        <p:spPr/>
        <p:txBody>
          <a:bodyPr/>
          <a:lstStyle/>
          <a:p>
            <a:r>
              <a:rPr lang="en-US" dirty="0"/>
              <a:t>The brain-breaking part!</a:t>
            </a:r>
          </a:p>
          <a:p>
            <a:r>
              <a:rPr lang="en-US" dirty="0"/>
              <a:t>See instructions in EMTG_constraint_scripting.pdf.</a:t>
            </a:r>
          </a:p>
          <a:p>
            <a:r>
              <a:rPr lang="en-US" dirty="0"/>
              <a:t>In particular, this is broken into 3 parts:</a:t>
            </a:r>
          </a:p>
          <a:p>
            <a:pPr lvl="1"/>
            <a:r>
              <a:rPr lang="en-US" dirty="0"/>
              <a:t>Derivatives with respect to the boundary state</a:t>
            </a:r>
          </a:p>
          <a:p>
            <a:pPr lvl="1"/>
            <a:r>
              <a:rPr lang="en-US" dirty="0"/>
              <a:t>Derivatives with respect to time variables that affect the boundary state (i.e., implicit time derivatives)</a:t>
            </a:r>
          </a:p>
          <a:p>
            <a:pPr lvl="2"/>
            <a:r>
              <a:rPr lang="en-US" dirty="0"/>
              <a:t>See next slide</a:t>
            </a:r>
          </a:p>
          <a:p>
            <a:pPr lvl="1"/>
            <a:r>
              <a:rPr lang="en-US" dirty="0"/>
              <a:t>Explicit time derivatives</a:t>
            </a:r>
          </a:p>
          <a:p>
            <a:endParaRPr lang="en-US" dirty="0"/>
          </a:p>
        </p:txBody>
      </p:sp>
      <p:sp>
        <p:nvSpPr>
          <p:cNvPr id="4" name="Slide Number Placeholder 3">
            <a:extLst>
              <a:ext uri="{FF2B5EF4-FFF2-40B4-BE49-F238E27FC236}">
                <a16:creationId xmlns:a16="http://schemas.microsoft.com/office/drawing/2014/main" id="{97A6BEE2-67A8-40F6-A6C4-DF76EBCFD2DC}"/>
              </a:ext>
            </a:extLst>
          </p:cNvPr>
          <p:cNvSpPr>
            <a:spLocks noGrp="1"/>
          </p:cNvSpPr>
          <p:nvPr>
            <p:ph type="sldNum" sz="quarter" idx="10"/>
          </p:nvPr>
        </p:nvSpPr>
        <p:spPr/>
        <p:txBody>
          <a:bodyPr/>
          <a:lstStyle/>
          <a:p>
            <a:fld id="{E312C274-FA09-4A0D-B849-B3511F55F67A}" type="slidenum">
              <a:rPr lang="en-US" smtClean="0"/>
              <a:pPr/>
              <a:t>20</a:t>
            </a:fld>
            <a:endParaRPr lang="en-US"/>
          </a:p>
        </p:txBody>
      </p:sp>
    </p:spTree>
    <p:extLst>
      <p:ext uri="{BB962C8B-B14F-4D97-AF65-F5344CB8AC3E}">
        <p14:creationId xmlns:p14="http://schemas.microsoft.com/office/powerpoint/2010/main" val="370932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1BE0-DB6A-4C84-B5A1-6B4B5AC98429}"/>
              </a:ext>
            </a:extLst>
          </p:cNvPr>
          <p:cNvSpPr>
            <a:spLocks noGrp="1"/>
          </p:cNvSpPr>
          <p:nvPr>
            <p:ph type="title"/>
          </p:nvPr>
        </p:nvSpPr>
        <p:spPr/>
        <p:txBody>
          <a:bodyPr/>
          <a:lstStyle/>
          <a:p>
            <a:r>
              <a:rPr lang="en-US" dirty="0" err="1"/>
              <a:t>process_constraint</a:t>
            </a:r>
            <a:r>
              <a:rPr lang="en-US" dirty="0"/>
              <a:t>(): Implicit Time Derivatives</a:t>
            </a:r>
          </a:p>
        </p:txBody>
      </p:sp>
      <p:sp>
        <p:nvSpPr>
          <p:cNvPr id="3" name="Content Placeholder 2">
            <a:extLst>
              <a:ext uri="{FF2B5EF4-FFF2-40B4-BE49-F238E27FC236}">
                <a16:creationId xmlns:a16="http://schemas.microsoft.com/office/drawing/2014/main" id="{7E57F939-53DC-4F06-A883-0E68377849E3}"/>
              </a:ext>
            </a:extLst>
          </p:cNvPr>
          <p:cNvSpPr>
            <a:spLocks noGrp="1"/>
          </p:cNvSpPr>
          <p:nvPr>
            <p:ph idx="1"/>
          </p:nvPr>
        </p:nvSpPr>
        <p:spPr/>
        <p:txBody>
          <a:bodyPr/>
          <a:lstStyle/>
          <a:p>
            <a:r>
              <a:rPr lang="en-US" dirty="0"/>
              <a:t>This is where things like derivatives w/r/t/ times of flight are taken care of.</a:t>
            </a:r>
          </a:p>
          <a:p>
            <a:r>
              <a:rPr lang="en-US" dirty="0"/>
              <a:t>EMTG makes it easy.</a:t>
            </a:r>
          </a:p>
          <a:p>
            <a:r>
              <a:rPr lang="en-US" dirty="0"/>
              <a:t>These derivatives are exactly the same as the state derivatives </a:t>
            </a:r>
            <a:r>
              <a:rPr lang="en-US" i="1" dirty="0"/>
              <a:t>except</a:t>
            </a:r>
            <a:r>
              <a:rPr lang="en-US" dirty="0"/>
              <a:t> for the last step of the chain rule – which you just grab using a different EMTG getter.</a:t>
            </a:r>
          </a:p>
          <a:p>
            <a:r>
              <a:rPr lang="en-US" dirty="0"/>
              <a:t>See How-To and examples.</a:t>
            </a:r>
          </a:p>
        </p:txBody>
      </p:sp>
      <p:sp>
        <p:nvSpPr>
          <p:cNvPr id="4" name="Slide Number Placeholder 3">
            <a:extLst>
              <a:ext uri="{FF2B5EF4-FFF2-40B4-BE49-F238E27FC236}">
                <a16:creationId xmlns:a16="http://schemas.microsoft.com/office/drawing/2014/main" id="{5C7A5262-FF85-40EC-A41A-27C3F684886E}"/>
              </a:ext>
            </a:extLst>
          </p:cNvPr>
          <p:cNvSpPr>
            <a:spLocks noGrp="1"/>
          </p:cNvSpPr>
          <p:nvPr>
            <p:ph type="sldNum" sz="quarter" idx="10"/>
          </p:nvPr>
        </p:nvSpPr>
        <p:spPr/>
        <p:txBody>
          <a:bodyPr/>
          <a:lstStyle/>
          <a:p>
            <a:fld id="{E312C274-FA09-4A0D-B849-B3511F55F67A}" type="slidenum">
              <a:rPr lang="en-US" smtClean="0"/>
              <a:pPr/>
              <a:t>21</a:t>
            </a:fld>
            <a:endParaRPr lang="en-US"/>
          </a:p>
        </p:txBody>
      </p:sp>
    </p:spTree>
    <p:extLst>
      <p:ext uri="{BB962C8B-B14F-4D97-AF65-F5344CB8AC3E}">
        <p14:creationId xmlns:p14="http://schemas.microsoft.com/office/powerpoint/2010/main" val="94604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8CEB-4EB7-4FBB-B19A-A4D74EB3B4F4}"/>
              </a:ext>
            </a:extLst>
          </p:cNvPr>
          <p:cNvSpPr>
            <a:spLocks noGrp="1"/>
          </p:cNvSpPr>
          <p:nvPr>
            <p:ph type="title"/>
          </p:nvPr>
        </p:nvSpPr>
        <p:spPr/>
        <p:txBody>
          <a:bodyPr/>
          <a:lstStyle/>
          <a:p>
            <a:r>
              <a:rPr lang="en-US" dirty="0"/>
              <a:t>Checking Derivatives of Constraints in EMTG</a:t>
            </a:r>
          </a:p>
        </p:txBody>
      </p:sp>
      <p:sp>
        <p:nvSpPr>
          <p:cNvPr id="3" name="Content Placeholder 2">
            <a:extLst>
              <a:ext uri="{FF2B5EF4-FFF2-40B4-BE49-F238E27FC236}">
                <a16:creationId xmlns:a16="http://schemas.microsoft.com/office/drawing/2014/main" id="{2F43851E-0B63-4BA1-B46B-53A446F0F5E3}"/>
              </a:ext>
            </a:extLst>
          </p:cNvPr>
          <p:cNvSpPr>
            <a:spLocks noGrp="1"/>
          </p:cNvSpPr>
          <p:nvPr>
            <p:ph idx="1"/>
          </p:nvPr>
        </p:nvSpPr>
        <p:spPr/>
        <p:txBody>
          <a:bodyPr/>
          <a:lstStyle/>
          <a:p>
            <a:r>
              <a:rPr lang="en-US" dirty="0"/>
              <a:t>EMTG variables of type “</a:t>
            </a:r>
            <a:r>
              <a:rPr lang="en-US" dirty="0" err="1"/>
              <a:t>doubleType</a:t>
            </a:r>
            <a:r>
              <a:rPr lang="en-US" dirty="0"/>
              <a:t>” are hooked up to an automatic differentiation package called GSAD.</a:t>
            </a:r>
          </a:p>
          <a:p>
            <a:r>
              <a:rPr lang="en-US" dirty="0"/>
              <a:t>By default, GSAD is turned OFF because it makes EMTG slow.</a:t>
            </a:r>
          </a:p>
          <a:p>
            <a:r>
              <a:rPr lang="en-US" dirty="0"/>
              <a:t>However, the EMTG </a:t>
            </a:r>
            <a:r>
              <a:rPr lang="en-US" dirty="0" err="1"/>
              <a:t>mission_testbed</a:t>
            </a:r>
            <a:r>
              <a:rPr lang="en-US" dirty="0"/>
              <a:t> project allows a user to run a mission in </a:t>
            </a:r>
            <a:r>
              <a:rPr lang="en-US" dirty="0" err="1"/>
              <a:t>TrialX</a:t>
            </a:r>
            <a:r>
              <a:rPr lang="en-US" dirty="0"/>
              <a:t> mode with GSAD turned ON.</a:t>
            </a:r>
          </a:p>
          <a:p>
            <a:r>
              <a:rPr lang="en-US" dirty="0"/>
              <a:t>Further, </a:t>
            </a:r>
            <a:r>
              <a:rPr lang="en-US" dirty="0" err="1"/>
              <a:t>mission_testbed</a:t>
            </a:r>
            <a:r>
              <a:rPr lang="en-US" dirty="0"/>
              <a:t> produces csv files (analogous to XFfile.csv) that compare analytical derivatives of constraints with their AD counterparts in order to test the accuracy of the </a:t>
            </a:r>
            <a:r>
              <a:rPr lang="en-US"/>
              <a:t>analytical derivatives.</a:t>
            </a:r>
            <a:endParaRPr lang="en-US" dirty="0"/>
          </a:p>
          <a:p>
            <a:r>
              <a:rPr lang="en-US" dirty="0"/>
              <a:t>I’ll add more details on this later.</a:t>
            </a:r>
          </a:p>
        </p:txBody>
      </p:sp>
      <p:sp>
        <p:nvSpPr>
          <p:cNvPr id="4" name="Slide Number Placeholder 3">
            <a:extLst>
              <a:ext uri="{FF2B5EF4-FFF2-40B4-BE49-F238E27FC236}">
                <a16:creationId xmlns:a16="http://schemas.microsoft.com/office/drawing/2014/main" id="{F4C9738C-5051-4D75-90FC-73645C9BBB19}"/>
              </a:ext>
            </a:extLst>
          </p:cNvPr>
          <p:cNvSpPr>
            <a:spLocks noGrp="1"/>
          </p:cNvSpPr>
          <p:nvPr>
            <p:ph type="sldNum" sz="quarter" idx="10"/>
          </p:nvPr>
        </p:nvSpPr>
        <p:spPr/>
        <p:txBody>
          <a:bodyPr/>
          <a:lstStyle/>
          <a:p>
            <a:fld id="{E312C274-FA09-4A0D-B849-B3511F55F67A}" type="slidenum">
              <a:rPr lang="en-US" smtClean="0"/>
              <a:pPr/>
              <a:t>22</a:t>
            </a:fld>
            <a:endParaRPr lang="en-US"/>
          </a:p>
        </p:txBody>
      </p:sp>
    </p:spTree>
    <p:extLst>
      <p:ext uri="{BB962C8B-B14F-4D97-AF65-F5344CB8AC3E}">
        <p14:creationId xmlns:p14="http://schemas.microsoft.com/office/powerpoint/2010/main" val="128901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BEFE-84BF-4C12-98DC-F0AC3B474367}"/>
              </a:ext>
            </a:extLst>
          </p:cNvPr>
          <p:cNvSpPr>
            <a:spLocks noGrp="1"/>
          </p:cNvSpPr>
          <p:nvPr>
            <p:ph type="title"/>
          </p:nvPr>
        </p:nvSpPr>
        <p:spPr/>
        <p:txBody>
          <a:bodyPr/>
          <a:lstStyle/>
          <a:p>
            <a:r>
              <a:rPr lang="en-US" dirty="0"/>
              <a:t>References/Suggested Reading</a:t>
            </a:r>
          </a:p>
        </p:txBody>
      </p:sp>
      <p:sp>
        <p:nvSpPr>
          <p:cNvPr id="3" name="Content Placeholder 2">
            <a:extLst>
              <a:ext uri="{FF2B5EF4-FFF2-40B4-BE49-F238E27FC236}">
                <a16:creationId xmlns:a16="http://schemas.microsoft.com/office/drawing/2014/main" id="{DA90EB04-28BA-4DE3-B12E-11EA12F14105}"/>
              </a:ext>
            </a:extLst>
          </p:cNvPr>
          <p:cNvSpPr>
            <a:spLocks noGrp="1"/>
          </p:cNvSpPr>
          <p:nvPr>
            <p:ph idx="1"/>
          </p:nvPr>
        </p:nvSpPr>
        <p:spPr/>
        <p:txBody>
          <a:bodyPr/>
          <a:lstStyle/>
          <a:p>
            <a:r>
              <a:rPr lang="en-US" dirty="0"/>
              <a:t>Number-one resource for theory is Donald Ellison’s PhD dissertation</a:t>
            </a:r>
          </a:p>
          <a:p>
            <a:pPr lvl="1"/>
            <a:r>
              <a:rPr lang="en-US" dirty="0"/>
              <a:t>Robust Preliminary Design for Multiple Gravity Assist Spacecraft Trajectories, University of Illinois at Urbana-Champaign, 2018.</a:t>
            </a:r>
          </a:p>
          <a:p>
            <a:r>
              <a:rPr lang="en-US" dirty="0"/>
              <a:t>EMTG constraint scripting documentation has a “How to” guide.</a:t>
            </a:r>
          </a:p>
          <a:p>
            <a:pPr lvl="1"/>
            <a:r>
              <a:rPr lang="en-US" dirty="0" err="1"/>
              <a:t>Emtg</a:t>
            </a:r>
            <a:r>
              <a:rPr lang="en-US" dirty="0"/>
              <a:t> repo/docs/</a:t>
            </a:r>
            <a:r>
              <a:rPr lang="en-US" dirty="0" err="1"/>
              <a:t>constraint_scripting</a:t>
            </a:r>
            <a:r>
              <a:rPr lang="en-US" dirty="0"/>
              <a:t>/EMTG_constraint_scripting.pdf</a:t>
            </a:r>
          </a:p>
        </p:txBody>
      </p:sp>
      <p:sp>
        <p:nvSpPr>
          <p:cNvPr id="4" name="Slide Number Placeholder 3">
            <a:extLst>
              <a:ext uri="{FF2B5EF4-FFF2-40B4-BE49-F238E27FC236}">
                <a16:creationId xmlns:a16="http://schemas.microsoft.com/office/drawing/2014/main" id="{6D3C1D73-FB77-460B-96EB-EF38AB7D7EC6}"/>
              </a:ext>
            </a:extLst>
          </p:cNvPr>
          <p:cNvSpPr>
            <a:spLocks noGrp="1"/>
          </p:cNvSpPr>
          <p:nvPr>
            <p:ph type="sldNum" sz="quarter" idx="10"/>
          </p:nvPr>
        </p:nvSpPr>
        <p:spPr/>
        <p:txBody>
          <a:bodyPr/>
          <a:lstStyle/>
          <a:p>
            <a:fld id="{E312C274-FA09-4A0D-B849-B3511F55F67A}" type="slidenum">
              <a:rPr lang="en-US" smtClean="0"/>
              <a:pPr/>
              <a:t>23</a:t>
            </a:fld>
            <a:endParaRPr lang="en-US"/>
          </a:p>
        </p:txBody>
      </p:sp>
    </p:spTree>
    <p:extLst>
      <p:ext uri="{BB962C8B-B14F-4D97-AF65-F5344CB8AC3E}">
        <p14:creationId xmlns:p14="http://schemas.microsoft.com/office/powerpoint/2010/main" val="191487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9455-64A8-427E-A142-D618389C1C9B}"/>
              </a:ext>
            </a:extLst>
          </p:cNvPr>
          <p:cNvSpPr>
            <a:spLocks noGrp="1"/>
          </p:cNvSpPr>
          <p:nvPr>
            <p:ph type="title"/>
          </p:nvPr>
        </p:nvSpPr>
        <p:spPr/>
        <p:txBody>
          <a:bodyPr/>
          <a:lstStyle/>
          <a:p>
            <a:r>
              <a:rPr lang="en-US" dirty="0"/>
              <a:t>NLP Problem</a:t>
            </a:r>
          </a:p>
        </p:txBody>
      </p:sp>
      <p:pic>
        <p:nvPicPr>
          <p:cNvPr id="6" name="Content Placeholder 5">
            <a:extLst>
              <a:ext uri="{FF2B5EF4-FFF2-40B4-BE49-F238E27FC236}">
                <a16:creationId xmlns:a16="http://schemas.microsoft.com/office/drawing/2014/main" id="{374B9A33-DBC0-4358-9FBA-3F4AF31E5B21}"/>
              </a:ext>
            </a:extLst>
          </p:cNvPr>
          <p:cNvPicPr>
            <a:picLocks noGrp="1" noChangeAspect="1"/>
          </p:cNvPicPr>
          <p:nvPr>
            <p:ph idx="1"/>
          </p:nvPr>
        </p:nvPicPr>
        <p:blipFill>
          <a:blip r:embed="rId2"/>
          <a:stretch>
            <a:fillRect/>
          </a:stretch>
        </p:blipFill>
        <p:spPr>
          <a:xfrm>
            <a:off x="0" y="1396381"/>
            <a:ext cx="6428581" cy="3015878"/>
          </a:xfrm>
        </p:spPr>
      </p:pic>
      <p:sp>
        <p:nvSpPr>
          <p:cNvPr id="4" name="Slide Number Placeholder 3">
            <a:extLst>
              <a:ext uri="{FF2B5EF4-FFF2-40B4-BE49-F238E27FC236}">
                <a16:creationId xmlns:a16="http://schemas.microsoft.com/office/drawing/2014/main" id="{E112C43B-0688-4554-8208-F810BC650B72}"/>
              </a:ext>
            </a:extLst>
          </p:cNvPr>
          <p:cNvSpPr>
            <a:spLocks noGrp="1"/>
          </p:cNvSpPr>
          <p:nvPr>
            <p:ph type="sldNum" sz="quarter" idx="10"/>
          </p:nvPr>
        </p:nvSpPr>
        <p:spPr/>
        <p:txBody>
          <a:bodyPr/>
          <a:lstStyle/>
          <a:p>
            <a:fld id="{E312C274-FA09-4A0D-B849-B3511F55F67A}" type="slidenum">
              <a:rPr lang="en-US" smtClean="0"/>
              <a:pPr/>
              <a:t>3</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FE1E1C8-B63F-4124-85D3-A289B5A3ABCB}"/>
                  </a:ext>
                </a:extLst>
              </p:cNvPr>
              <p:cNvSpPr txBox="1"/>
              <p:nvPr/>
            </p:nvSpPr>
            <p:spPr>
              <a:xfrm>
                <a:off x="6165621" y="1384300"/>
                <a:ext cx="297837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𝑥</m:t>
                    </m:r>
                  </m:oMath>
                </a14:m>
                <a:r>
                  <a:rPr lang="en-US" dirty="0"/>
                  <a:t>: decision variables</a:t>
                </a:r>
              </a:p>
              <a:p>
                <a14:m>
                  <m:oMath xmlns:m="http://schemas.openxmlformats.org/officeDocument/2006/math">
                    <m:r>
                      <a:rPr lang="en-US" b="0" i="1" smtClean="0">
                        <a:latin typeface="Cambria Math" panose="02040503050406030204" pitchFamily="18" charset="0"/>
                      </a:rPr>
                      <m:t>𝑓</m:t>
                    </m:r>
                  </m:oMath>
                </a14:m>
                <a:r>
                  <a:rPr lang="en-US" dirty="0"/>
                  <a:t>: objective function</a:t>
                </a:r>
              </a:p>
              <a:p>
                <a14:m>
                  <m:oMath xmlns:m="http://schemas.openxmlformats.org/officeDocument/2006/math">
                    <m:r>
                      <a:rPr lang="en-US" b="0" i="1" smtClean="0">
                        <a:latin typeface="Cambria Math" panose="02040503050406030204" pitchFamily="18" charset="0"/>
                      </a:rPr>
                      <m:t>𝑐</m:t>
                    </m:r>
                  </m:oMath>
                </a14:m>
                <a:r>
                  <a:rPr lang="en-US" dirty="0"/>
                  <a:t>: constraints</a:t>
                </a:r>
              </a:p>
            </p:txBody>
          </p:sp>
        </mc:Choice>
        <mc:Fallback>
          <p:sp>
            <p:nvSpPr>
              <p:cNvPr id="7" name="TextBox 6">
                <a:extLst>
                  <a:ext uri="{FF2B5EF4-FFF2-40B4-BE49-F238E27FC236}">
                    <a16:creationId xmlns:a16="http://schemas.microsoft.com/office/drawing/2014/main" id="{5FE1E1C8-B63F-4124-85D3-A289B5A3ABCB}"/>
                  </a:ext>
                </a:extLst>
              </p:cNvPr>
              <p:cNvSpPr txBox="1">
                <a:spLocks noRot="1" noChangeAspect="1" noMove="1" noResize="1" noEditPoints="1" noAdjustHandles="1" noChangeArrowheads="1" noChangeShapeType="1" noTextEdit="1"/>
              </p:cNvSpPr>
              <p:nvPr/>
            </p:nvSpPr>
            <p:spPr>
              <a:xfrm>
                <a:off x="6165621" y="1384300"/>
                <a:ext cx="2978379" cy="1200329"/>
              </a:xfrm>
              <a:prstGeom prst="rect">
                <a:avLst/>
              </a:prstGeom>
              <a:blipFill>
                <a:blip r:embed="rId3"/>
                <a:stretch>
                  <a:fillRect l="-1636" t="-3553" r="-2658" b="-111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FAF1B1B-FB10-4F12-A7E6-D7D3E0761E36}"/>
                  </a:ext>
                </a:extLst>
              </p:cNvPr>
              <p:cNvSpPr txBox="1"/>
              <p:nvPr/>
            </p:nvSpPr>
            <p:spPr>
              <a:xfrm>
                <a:off x="304800" y="4855338"/>
                <a:ext cx="8506691" cy="1200329"/>
              </a:xfrm>
              <a:prstGeom prst="rect">
                <a:avLst/>
              </a:prstGeom>
              <a:noFill/>
            </p:spPr>
            <p:txBody>
              <a:bodyPr wrap="square" rtlCol="0">
                <a:spAutoFit/>
              </a:bodyPr>
              <a:lstStyle/>
              <a:p>
                <a:r>
                  <a:rPr lang="en-US" sz="3600" dirty="0"/>
                  <a:t>In words: Find </a:t>
                </a:r>
                <a14:m>
                  <m:oMath xmlns:m="http://schemas.openxmlformats.org/officeDocument/2006/math">
                    <m:r>
                      <a:rPr lang="en-US" sz="3600" b="0" i="1" smtClean="0">
                        <a:latin typeface="Cambria Math" panose="02040503050406030204" pitchFamily="18" charset="0"/>
                      </a:rPr>
                      <m:t>𝑥</m:t>
                    </m:r>
                  </m:oMath>
                </a14:m>
                <a:r>
                  <a:rPr lang="en-US" sz="3600" dirty="0"/>
                  <a:t> that minimizes </a:t>
                </a:r>
                <a14:m>
                  <m:oMath xmlns:m="http://schemas.openxmlformats.org/officeDocument/2006/math">
                    <m:r>
                      <a:rPr lang="en-US" sz="3600" b="0" i="1" smtClean="0">
                        <a:latin typeface="Cambria Math" panose="02040503050406030204" pitchFamily="18" charset="0"/>
                      </a:rPr>
                      <m:t>𝑓</m:t>
                    </m:r>
                  </m:oMath>
                </a14:m>
                <a:r>
                  <a:rPr lang="en-US" sz="3600" dirty="0"/>
                  <a:t>, while also satisfying all </a:t>
                </a:r>
                <a14:m>
                  <m:oMath xmlns:m="http://schemas.openxmlformats.org/officeDocument/2006/math">
                    <m:r>
                      <a:rPr lang="en-US" sz="3600" b="0" i="1" smtClean="0">
                        <a:latin typeface="Cambria Math" panose="02040503050406030204" pitchFamily="18" charset="0"/>
                      </a:rPr>
                      <m:t>𝑐</m:t>
                    </m:r>
                  </m:oMath>
                </a14:m>
                <a:r>
                  <a:rPr lang="en-US" sz="3600" dirty="0"/>
                  <a:t>.</a:t>
                </a:r>
              </a:p>
            </p:txBody>
          </p:sp>
        </mc:Choice>
        <mc:Fallback>
          <p:sp>
            <p:nvSpPr>
              <p:cNvPr id="8" name="TextBox 7">
                <a:extLst>
                  <a:ext uri="{FF2B5EF4-FFF2-40B4-BE49-F238E27FC236}">
                    <a16:creationId xmlns:a16="http://schemas.microsoft.com/office/drawing/2014/main" id="{8FAF1B1B-FB10-4F12-A7E6-D7D3E0761E36}"/>
                  </a:ext>
                </a:extLst>
              </p:cNvPr>
              <p:cNvSpPr txBox="1">
                <a:spLocks noRot="1" noChangeAspect="1" noMove="1" noResize="1" noEditPoints="1" noAdjustHandles="1" noChangeArrowheads="1" noChangeShapeType="1" noTextEdit="1"/>
              </p:cNvSpPr>
              <p:nvPr/>
            </p:nvSpPr>
            <p:spPr>
              <a:xfrm>
                <a:off x="304800" y="4855338"/>
                <a:ext cx="8506691" cy="1200329"/>
              </a:xfrm>
              <a:prstGeom prst="rect">
                <a:avLst/>
              </a:prstGeom>
              <a:blipFill>
                <a:blip r:embed="rId4"/>
                <a:stretch>
                  <a:fillRect l="-2151" t="-7614" b="-18274"/>
                </a:stretch>
              </a:blipFill>
            </p:spPr>
            <p:txBody>
              <a:bodyPr/>
              <a:lstStyle/>
              <a:p>
                <a:r>
                  <a:rPr lang="en-US">
                    <a:noFill/>
                  </a:rPr>
                  <a:t> </a:t>
                </a:r>
              </a:p>
            </p:txBody>
          </p:sp>
        </mc:Fallback>
      </mc:AlternateContent>
    </p:spTree>
    <p:extLst>
      <p:ext uri="{BB962C8B-B14F-4D97-AF65-F5344CB8AC3E}">
        <p14:creationId xmlns:p14="http://schemas.microsoft.com/office/powerpoint/2010/main" val="18064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55B1-3F83-4ECB-8BC5-79A176B5BACC}"/>
              </a:ext>
            </a:extLst>
          </p:cNvPr>
          <p:cNvSpPr>
            <a:spLocks noGrp="1"/>
          </p:cNvSpPr>
          <p:nvPr>
            <p:ph type="title"/>
          </p:nvPr>
        </p:nvSpPr>
        <p:spPr/>
        <p:txBody>
          <a:bodyPr/>
          <a:lstStyle/>
          <a:p>
            <a:r>
              <a:rPr lang="en-US" dirty="0"/>
              <a:t>Posing an NLP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C044EB-990E-445C-8A49-437FF50DB0DD}"/>
                  </a:ext>
                </a:extLst>
              </p:cNvPr>
              <p:cNvSpPr>
                <a:spLocks noGrp="1"/>
              </p:cNvSpPr>
              <p:nvPr>
                <p:ph idx="1"/>
              </p:nvPr>
            </p:nvSpPr>
            <p:spPr/>
            <p:txBody>
              <a:bodyPr/>
              <a:lstStyle/>
              <a:p>
                <a:r>
                  <a:rPr lang="en-US" sz="3200" dirty="0"/>
                  <a:t>What are </a:t>
                </a:r>
                <a14:m>
                  <m:oMath xmlns:m="http://schemas.openxmlformats.org/officeDocument/2006/math">
                    <m:r>
                      <a:rPr lang="en-US" sz="3200" b="0" i="1" smtClean="0">
                        <a:latin typeface="Cambria Math" panose="02040503050406030204" pitchFamily="18" charset="0"/>
                      </a:rPr>
                      <m:t>𝑓</m:t>
                    </m:r>
                  </m:oMath>
                </a14:m>
                <a:r>
                  <a:rPr lang="en-US" sz="3200" dirty="0"/>
                  <a:t>, </a:t>
                </a:r>
                <a14:m>
                  <m:oMath xmlns:m="http://schemas.openxmlformats.org/officeDocument/2006/math">
                    <m:r>
                      <a:rPr lang="en-US" sz="3200" b="0" i="1" smtClean="0">
                        <a:latin typeface="Cambria Math" panose="02040503050406030204" pitchFamily="18" charset="0"/>
                      </a:rPr>
                      <m:t>𝑐</m:t>
                    </m:r>
                  </m:oMath>
                </a14:m>
                <a:r>
                  <a:rPr lang="en-US" sz="3200" dirty="0"/>
                  <a:t>, and </a:t>
                </a:r>
                <a14:m>
                  <m:oMath xmlns:m="http://schemas.openxmlformats.org/officeDocument/2006/math">
                    <m:r>
                      <a:rPr lang="en-US" sz="3200" b="0" i="1" smtClean="0">
                        <a:latin typeface="Cambria Math" panose="02040503050406030204" pitchFamily="18" charset="0"/>
                      </a:rPr>
                      <m:t>𝑥</m:t>
                    </m:r>
                  </m:oMath>
                </a14:m>
                <a:r>
                  <a:rPr lang="en-US" sz="3200" dirty="0"/>
                  <a:t>?</a:t>
                </a:r>
              </a:p>
              <a:p>
                <a:r>
                  <a:rPr lang="en-US" sz="3200" dirty="0"/>
                  <a:t>How do I express </a:t>
                </a:r>
                <a14:m>
                  <m:oMath xmlns:m="http://schemas.openxmlformats.org/officeDocument/2006/math">
                    <m:r>
                      <a:rPr lang="en-US" sz="3200" b="0" i="1" smtClean="0">
                        <a:latin typeface="Cambria Math" panose="02040503050406030204" pitchFamily="18" charset="0"/>
                      </a:rPr>
                      <m:t>𝑓</m:t>
                    </m:r>
                  </m:oMath>
                </a14:m>
                <a:r>
                  <a:rPr lang="en-US" sz="3200" dirty="0"/>
                  <a:t> and </a:t>
                </a:r>
                <a14:m>
                  <m:oMath xmlns:m="http://schemas.openxmlformats.org/officeDocument/2006/math">
                    <m:r>
                      <a:rPr lang="en-US" sz="3200" b="0" i="1" smtClean="0">
                        <a:latin typeface="Cambria Math" panose="02040503050406030204" pitchFamily="18" charset="0"/>
                      </a:rPr>
                      <m:t>𝑐</m:t>
                    </m:r>
                  </m:oMath>
                </a14:m>
                <a:r>
                  <a:rPr lang="en-US" sz="3200" dirty="0"/>
                  <a:t> as functions of </a:t>
                </a:r>
                <a14:m>
                  <m:oMath xmlns:m="http://schemas.openxmlformats.org/officeDocument/2006/math">
                    <m:r>
                      <a:rPr lang="en-US" sz="3200" b="0" i="1" smtClean="0">
                        <a:latin typeface="Cambria Math" panose="02040503050406030204" pitchFamily="18" charset="0"/>
                      </a:rPr>
                      <m:t>𝑥</m:t>
                    </m:r>
                  </m:oMath>
                </a14:m>
                <a:r>
                  <a:rPr lang="en-US" sz="3200" dirty="0"/>
                  <a:t>?</a:t>
                </a:r>
              </a:p>
              <a:p>
                <a:r>
                  <a:rPr lang="en-US" sz="3200" dirty="0"/>
                  <a:t>What are my lower and upper bounds on </a:t>
                </a:r>
                <a14:m>
                  <m:oMath xmlns:m="http://schemas.openxmlformats.org/officeDocument/2006/math">
                    <m:r>
                      <a:rPr lang="en-US" sz="3200" b="0" i="1" smtClean="0">
                        <a:latin typeface="Cambria Math" panose="02040503050406030204" pitchFamily="18" charset="0"/>
                      </a:rPr>
                      <m:t>𝑥</m:t>
                    </m:r>
                  </m:oMath>
                </a14:m>
                <a:r>
                  <a:rPr lang="en-US" sz="3200" dirty="0"/>
                  <a:t> and </a:t>
                </a:r>
                <a14:m>
                  <m:oMath xmlns:m="http://schemas.openxmlformats.org/officeDocument/2006/math">
                    <m:r>
                      <a:rPr lang="en-US" sz="3200" i="1">
                        <a:latin typeface="Cambria Math" panose="02040503050406030204" pitchFamily="18" charset="0"/>
                      </a:rPr>
                      <m:t>𝑐</m:t>
                    </m:r>
                  </m:oMath>
                </a14:m>
                <a:r>
                  <a:rPr lang="en-US" sz="3200" dirty="0"/>
                  <a:t>?</a:t>
                </a:r>
              </a:p>
            </p:txBody>
          </p:sp>
        </mc:Choice>
        <mc:Fallback>
          <p:sp>
            <p:nvSpPr>
              <p:cNvPr id="3" name="Content Placeholder 2">
                <a:extLst>
                  <a:ext uri="{FF2B5EF4-FFF2-40B4-BE49-F238E27FC236}">
                    <a16:creationId xmlns:a16="http://schemas.microsoft.com/office/drawing/2014/main" id="{46C044EB-990E-445C-8A49-437FF50DB0DD}"/>
                  </a:ext>
                </a:extLst>
              </p:cNvPr>
              <p:cNvSpPr>
                <a:spLocks noGrp="1" noRot="1" noChangeAspect="1" noMove="1" noResize="1" noEditPoints="1" noAdjustHandles="1" noChangeArrowheads="1" noChangeShapeType="1" noTextEdit="1"/>
              </p:cNvSpPr>
              <p:nvPr>
                <p:ph idx="1"/>
              </p:nvPr>
            </p:nvSpPr>
            <p:spPr>
              <a:blipFill>
                <a:blip r:embed="rId2"/>
                <a:stretch>
                  <a:fillRect l="-1658" t="-17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FB502C-D224-416F-AA88-75CE5390B9AA}"/>
              </a:ext>
            </a:extLst>
          </p:cNvPr>
          <p:cNvSpPr>
            <a:spLocks noGrp="1"/>
          </p:cNvSpPr>
          <p:nvPr>
            <p:ph type="sldNum" sz="quarter" idx="10"/>
          </p:nvPr>
        </p:nvSpPr>
        <p:spPr/>
        <p:txBody>
          <a:bodyPr/>
          <a:lstStyle/>
          <a:p>
            <a:fld id="{E312C274-FA09-4A0D-B849-B3511F55F67A}" type="slidenum">
              <a:rPr lang="en-US" smtClean="0"/>
              <a:pPr/>
              <a:t>4</a:t>
            </a:fld>
            <a:endParaRPr lang="en-US"/>
          </a:p>
        </p:txBody>
      </p:sp>
    </p:spTree>
    <p:extLst>
      <p:ext uri="{BB962C8B-B14F-4D97-AF65-F5344CB8AC3E}">
        <p14:creationId xmlns:p14="http://schemas.microsoft.com/office/powerpoint/2010/main" val="50282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D7AB-DFE6-4245-BBA4-E22AB9CE22F9}"/>
              </a:ext>
            </a:extLst>
          </p:cNvPr>
          <p:cNvSpPr>
            <a:spLocks noGrp="1"/>
          </p:cNvSpPr>
          <p:nvPr>
            <p:ph type="title"/>
          </p:nvPr>
        </p:nvSpPr>
        <p:spPr/>
        <p:txBody>
          <a:bodyPr/>
          <a:lstStyle/>
          <a:p>
            <a:r>
              <a:rPr lang="en-US" dirty="0"/>
              <a:t>Transcriptions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750EC5-1B4B-4BD5-B7B4-B5463E0642A4}"/>
                  </a:ext>
                </a:extLst>
              </p:cNvPr>
              <p:cNvSpPr>
                <a:spLocks noGrp="1"/>
              </p:cNvSpPr>
              <p:nvPr>
                <p:ph idx="1"/>
              </p:nvPr>
            </p:nvSpPr>
            <p:spPr/>
            <p:txBody>
              <a:bodyPr/>
              <a:lstStyle/>
              <a:p>
                <a:r>
                  <a:rPr lang="en-US" dirty="0"/>
                  <a:t>In spacecraft trajectory optimization, we are dealing with a system (i.e., the state of the spacecraft) that changes continuously over time based on equations of motion.</a:t>
                </a:r>
              </a:p>
              <a:p>
                <a:r>
                  <a:rPr lang="en-US" dirty="0"/>
                  <a:t>In order to make our NLP problem tractable, we need to define our problem using finite-dimensioned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𝑐</m:t>
                    </m:r>
                  </m:oMath>
                </a14:m>
                <a:r>
                  <a:rPr lang="en-US" dirty="0"/>
                  <a:t>.</a:t>
                </a:r>
              </a:p>
              <a:p>
                <a:r>
                  <a:rPr lang="en-US" dirty="0"/>
                  <a:t>There are many ways to do this. They are called </a:t>
                </a:r>
                <a:r>
                  <a:rPr lang="en-US" i="1" dirty="0"/>
                  <a:t>transcriptions</a:t>
                </a:r>
                <a:r>
                  <a:rPr lang="en-US" dirty="0"/>
                  <a:t>.</a:t>
                </a:r>
              </a:p>
              <a:p>
                <a:r>
                  <a:rPr lang="en-US" dirty="0"/>
                  <a:t>Different transcriptions have different advantages and disadvantages.</a:t>
                </a:r>
              </a:p>
              <a:p>
                <a:r>
                  <a:rPr lang="en-US" dirty="0"/>
                  <a:t>Examples:</a:t>
                </a:r>
              </a:p>
              <a:p>
                <a:pPr lvl="1"/>
                <a:r>
                  <a:rPr lang="en-US" dirty="0"/>
                  <a:t>Shooting</a:t>
                </a:r>
              </a:p>
              <a:p>
                <a:pPr lvl="2"/>
                <a:r>
                  <a:rPr lang="en-US" dirty="0"/>
                  <a:t>Single shooting </a:t>
                </a:r>
                <a:r>
                  <a:rPr lang="en-US" dirty="0">
                    <a:solidFill>
                      <a:srgbClr val="FF0000"/>
                    </a:solidFill>
                  </a:rPr>
                  <a:t>(not in EMTG)</a:t>
                </a:r>
              </a:p>
              <a:p>
                <a:pPr lvl="2"/>
                <a:r>
                  <a:rPr lang="en-US" dirty="0"/>
                  <a:t>Multiple shooting</a:t>
                </a:r>
              </a:p>
              <a:p>
                <a:pPr lvl="3"/>
                <a:r>
                  <a:rPr lang="en-US" dirty="0"/>
                  <a:t>Forward/backward shooting </a:t>
                </a:r>
                <a:r>
                  <a:rPr lang="en-US" dirty="0">
                    <a:solidFill>
                      <a:srgbClr val="00B050"/>
                    </a:solidFill>
                  </a:rPr>
                  <a:t>(in EMTG)</a:t>
                </a:r>
              </a:p>
              <a:p>
                <a:pPr lvl="3"/>
                <a:r>
                  <a:rPr lang="en-US" dirty="0"/>
                  <a:t>Parallel shooting </a:t>
                </a:r>
                <a:r>
                  <a:rPr lang="en-US" dirty="0">
                    <a:solidFill>
                      <a:srgbClr val="00B050"/>
                    </a:solidFill>
                  </a:rPr>
                  <a:t>(in EMTG)</a:t>
                </a:r>
              </a:p>
              <a:p>
                <a:pPr lvl="1"/>
                <a:r>
                  <a:rPr lang="en-US" dirty="0"/>
                  <a:t>Collocation </a:t>
                </a:r>
                <a:r>
                  <a:rPr lang="en-US" dirty="0">
                    <a:solidFill>
                      <a:srgbClr val="FF0000"/>
                    </a:solidFill>
                  </a:rPr>
                  <a:t>(not in EMTG)</a:t>
                </a:r>
              </a:p>
            </p:txBody>
          </p:sp>
        </mc:Choice>
        <mc:Fallback>
          <p:sp>
            <p:nvSpPr>
              <p:cNvPr id="3" name="Content Placeholder 2">
                <a:extLst>
                  <a:ext uri="{FF2B5EF4-FFF2-40B4-BE49-F238E27FC236}">
                    <a16:creationId xmlns:a16="http://schemas.microsoft.com/office/drawing/2014/main" id="{94750EC5-1B4B-4BD5-B7B4-B5463E0642A4}"/>
                  </a:ext>
                </a:extLst>
              </p:cNvPr>
              <p:cNvSpPr>
                <a:spLocks noGrp="1" noRot="1" noChangeAspect="1" noMove="1" noResize="1" noEditPoints="1" noAdjustHandles="1" noChangeArrowheads="1" noChangeShapeType="1" noTextEdit="1"/>
              </p:cNvSpPr>
              <p:nvPr>
                <p:ph idx="1"/>
              </p:nvPr>
            </p:nvSpPr>
            <p:spPr>
              <a:blipFill>
                <a:blip r:embed="rId2"/>
                <a:stretch>
                  <a:fillRect l="-649" t="-692" b="-53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D47314-C80A-4390-A06A-3F1E3227A09F}"/>
              </a:ext>
            </a:extLst>
          </p:cNvPr>
          <p:cNvSpPr>
            <a:spLocks noGrp="1"/>
          </p:cNvSpPr>
          <p:nvPr>
            <p:ph type="sldNum" sz="quarter" idx="10"/>
          </p:nvPr>
        </p:nvSpPr>
        <p:spPr/>
        <p:txBody>
          <a:bodyPr/>
          <a:lstStyle/>
          <a:p>
            <a:fld id="{E312C274-FA09-4A0D-B849-B3511F55F67A}" type="slidenum">
              <a:rPr lang="en-US" smtClean="0"/>
              <a:pPr/>
              <a:t>5</a:t>
            </a:fld>
            <a:endParaRPr lang="en-US"/>
          </a:p>
        </p:txBody>
      </p:sp>
    </p:spTree>
    <p:extLst>
      <p:ext uri="{BB962C8B-B14F-4D97-AF65-F5344CB8AC3E}">
        <p14:creationId xmlns:p14="http://schemas.microsoft.com/office/powerpoint/2010/main" val="195154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DC7F-F58B-44B1-AB77-4417C3944356}"/>
              </a:ext>
            </a:extLst>
          </p:cNvPr>
          <p:cNvSpPr>
            <a:spLocks noGrp="1"/>
          </p:cNvSpPr>
          <p:nvPr>
            <p:ph type="title"/>
          </p:nvPr>
        </p:nvSpPr>
        <p:spPr/>
        <p:txBody>
          <a:bodyPr/>
          <a:lstStyle/>
          <a:p>
            <a:r>
              <a:rPr lang="en-US" dirty="0"/>
              <a:t>Generic Forward/Backward Shooting</a:t>
            </a:r>
          </a:p>
        </p:txBody>
      </p:sp>
      <p:pic>
        <p:nvPicPr>
          <p:cNvPr id="6" name="Content Placeholder 5">
            <a:extLst>
              <a:ext uri="{FF2B5EF4-FFF2-40B4-BE49-F238E27FC236}">
                <a16:creationId xmlns:a16="http://schemas.microsoft.com/office/drawing/2014/main" id="{6DE61A43-F8C6-46E8-81B1-06BC00C5565A}"/>
              </a:ext>
            </a:extLst>
          </p:cNvPr>
          <p:cNvPicPr>
            <a:picLocks noGrp="1" noChangeAspect="1"/>
          </p:cNvPicPr>
          <p:nvPr>
            <p:ph idx="1"/>
          </p:nvPr>
        </p:nvPicPr>
        <p:blipFill>
          <a:blip r:embed="rId2"/>
          <a:stretch>
            <a:fillRect/>
          </a:stretch>
        </p:blipFill>
        <p:spPr>
          <a:xfrm>
            <a:off x="315913" y="1749820"/>
            <a:ext cx="8453437" cy="3904460"/>
          </a:xfrm>
        </p:spPr>
      </p:pic>
      <p:sp>
        <p:nvSpPr>
          <p:cNvPr id="4" name="Slide Number Placeholder 3">
            <a:extLst>
              <a:ext uri="{FF2B5EF4-FFF2-40B4-BE49-F238E27FC236}">
                <a16:creationId xmlns:a16="http://schemas.microsoft.com/office/drawing/2014/main" id="{83EEDD0C-BCEE-4843-936B-3C28B0E301F7}"/>
              </a:ext>
            </a:extLst>
          </p:cNvPr>
          <p:cNvSpPr>
            <a:spLocks noGrp="1"/>
          </p:cNvSpPr>
          <p:nvPr>
            <p:ph type="sldNum" sz="quarter" idx="10"/>
          </p:nvPr>
        </p:nvSpPr>
        <p:spPr/>
        <p:txBody>
          <a:bodyPr/>
          <a:lstStyle/>
          <a:p>
            <a:fld id="{E312C274-FA09-4A0D-B849-B3511F55F67A}" type="slidenum">
              <a:rPr lang="en-US" smtClean="0"/>
              <a:pPr/>
              <a:t>6</a:t>
            </a:fld>
            <a:endParaRPr lang="en-US"/>
          </a:p>
        </p:txBody>
      </p:sp>
    </p:spTree>
    <p:extLst>
      <p:ext uri="{BB962C8B-B14F-4D97-AF65-F5344CB8AC3E}">
        <p14:creationId xmlns:p14="http://schemas.microsoft.com/office/powerpoint/2010/main" val="233853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CFEB-4507-4E76-BB7A-06BC56DDB63F}"/>
              </a:ext>
            </a:extLst>
          </p:cNvPr>
          <p:cNvSpPr>
            <a:spLocks noGrp="1"/>
          </p:cNvSpPr>
          <p:nvPr>
            <p:ph type="title"/>
          </p:nvPr>
        </p:nvSpPr>
        <p:spPr/>
        <p:txBody>
          <a:bodyPr/>
          <a:lstStyle/>
          <a:p>
            <a:r>
              <a:rPr lang="en-US" dirty="0"/>
              <a:t>Forward/Backward Shooting: Multiple Gravity Assist Low-Thrust (MGALT) Phase</a:t>
            </a:r>
          </a:p>
        </p:txBody>
      </p:sp>
      <p:sp>
        <p:nvSpPr>
          <p:cNvPr id="3" name="Content Placeholder 2">
            <a:extLst>
              <a:ext uri="{FF2B5EF4-FFF2-40B4-BE49-F238E27FC236}">
                <a16:creationId xmlns:a16="http://schemas.microsoft.com/office/drawing/2014/main" id="{AC5F21DD-08A2-4159-A5C2-339CD03472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BF12F69-CC27-4B28-A2C6-8C9982E422A1}"/>
              </a:ext>
            </a:extLst>
          </p:cNvPr>
          <p:cNvSpPr>
            <a:spLocks noGrp="1"/>
          </p:cNvSpPr>
          <p:nvPr>
            <p:ph type="sldNum" sz="quarter" idx="10"/>
          </p:nvPr>
        </p:nvSpPr>
        <p:spPr/>
        <p:txBody>
          <a:bodyPr/>
          <a:lstStyle/>
          <a:p>
            <a:fld id="{E312C274-FA09-4A0D-B849-B3511F55F67A}" type="slidenum">
              <a:rPr lang="en-US" smtClean="0"/>
              <a:pPr/>
              <a:t>7</a:t>
            </a:fld>
            <a:endParaRPr lang="en-US"/>
          </a:p>
        </p:txBody>
      </p:sp>
      <p:pic>
        <p:nvPicPr>
          <p:cNvPr id="6" name="Picture 5">
            <a:extLst>
              <a:ext uri="{FF2B5EF4-FFF2-40B4-BE49-F238E27FC236}">
                <a16:creationId xmlns:a16="http://schemas.microsoft.com/office/drawing/2014/main" id="{D71E1A85-2DAE-418B-98D9-94E3FF2CFA34}"/>
              </a:ext>
            </a:extLst>
          </p:cNvPr>
          <p:cNvPicPr>
            <a:picLocks noChangeAspect="1"/>
          </p:cNvPicPr>
          <p:nvPr/>
        </p:nvPicPr>
        <p:blipFill>
          <a:blip r:embed="rId2"/>
          <a:stretch>
            <a:fillRect/>
          </a:stretch>
        </p:blipFill>
        <p:spPr>
          <a:xfrm>
            <a:off x="630646" y="1384300"/>
            <a:ext cx="7823969" cy="4406900"/>
          </a:xfrm>
          <a:prstGeom prst="rect">
            <a:avLst/>
          </a:prstGeom>
        </p:spPr>
      </p:pic>
    </p:spTree>
    <p:extLst>
      <p:ext uri="{BB962C8B-B14F-4D97-AF65-F5344CB8AC3E}">
        <p14:creationId xmlns:p14="http://schemas.microsoft.com/office/powerpoint/2010/main" val="103968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9FB4-725C-417F-A653-625BA514632B}"/>
              </a:ext>
            </a:extLst>
          </p:cNvPr>
          <p:cNvSpPr>
            <a:spLocks noGrp="1"/>
          </p:cNvSpPr>
          <p:nvPr>
            <p:ph type="title"/>
          </p:nvPr>
        </p:nvSpPr>
        <p:spPr/>
        <p:txBody>
          <a:bodyPr/>
          <a:lstStyle/>
          <a:p>
            <a:r>
              <a:rPr lang="en-US" dirty="0"/>
              <a:t>Forward/Backward Shooting: Multiple Gravity Assist </a:t>
            </a:r>
            <a:r>
              <a:rPr lang="en-US" i="1" dirty="0"/>
              <a:t>n</a:t>
            </a:r>
            <a:r>
              <a:rPr lang="en-US" dirty="0"/>
              <a:t> Deep Space Maneuvers (</a:t>
            </a:r>
            <a:r>
              <a:rPr lang="en-US" dirty="0" err="1"/>
              <a:t>MGA</a:t>
            </a:r>
            <a:r>
              <a:rPr lang="en-US" i="1" dirty="0" err="1"/>
              <a:t>n</a:t>
            </a:r>
            <a:r>
              <a:rPr lang="en-US" dirty="0" err="1"/>
              <a:t>DSMs</a:t>
            </a:r>
            <a:r>
              <a:rPr lang="en-US" dirty="0"/>
              <a:t>) Phase</a:t>
            </a:r>
          </a:p>
        </p:txBody>
      </p:sp>
      <p:sp>
        <p:nvSpPr>
          <p:cNvPr id="3" name="Content Placeholder 2">
            <a:extLst>
              <a:ext uri="{FF2B5EF4-FFF2-40B4-BE49-F238E27FC236}">
                <a16:creationId xmlns:a16="http://schemas.microsoft.com/office/drawing/2014/main" id="{519AEED2-FA4C-4C2B-A981-1CDDF99E090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C7F4D1-8750-4E26-9DFD-46D74291A29C}"/>
              </a:ext>
            </a:extLst>
          </p:cNvPr>
          <p:cNvSpPr>
            <a:spLocks noGrp="1"/>
          </p:cNvSpPr>
          <p:nvPr>
            <p:ph type="sldNum" sz="quarter" idx="10"/>
          </p:nvPr>
        </p:nvSpPr>
        <p:spPr/>
        <p:txBody>
          <a:bodyPr/>
          <a:lstStyle/>
          <a:p>
            <a:fld id="{E312C274-FA09-4A0D-B849-B3511F55F67A}" type="slidenum">
              <a:rPr lang="en-US" smtClean="0"/>
              <a:pPr/>
              <a:t>8</a:t>
            </a:fld>
            <a:endParaRPr lang="en-US"/>
          </a:p>
        </p:txBody>
      </p:sp>
      <p:pic>
        <p:nvPicPr>
          <p:cNvPr id="6" name="Picture 5">
            <a:extLst>
              <a:ext uri="{FF2B5EF4-FFF2-40B4-BE49-F238E27FC236}">
                <a16:creationId xmlns:a16="http://schemas.microsoft.com/office/drawing/2014/main" id="{5B9BD9D7-8AFD-4E4D-8DD9-ACF495804925}"/>
              </a:ext>
            </a:extLst>
          </p:cNvPr>
          <p:cNvPicPr>
            <a:picLocks noChangeAspect="1"/>
          </p:cNvPicPr>
          <p:nvPr/>
        </p:nvPicPr>
        <p:blipFill>
          <a:blip r:embed="rId2"/>
          <a:stretch>
            <a:fillRect/>
          </a:stretch>
        </p:blipFill>
        <p:spPr>
          <a:xfrm>
            <a:off x="1049484" y="1498600"/>
            <a:ext cx="7172032" cy="4169786"/>
          </a:xfrm>
          <a:prstGeom prst="rect">
            <a:avLst/>
          </a:prstGeom>
        </p:spPr>
      </p:pic>
    </p:spTree>
    <p:extLst>
      <p:ext uri="{BB962C8B-B14F-4D97-AF65-F5344CB8AC3E}">
        <p14:creationId xmlns:p14="http://schemas.microsoft.com/office/powerpoint/2010/main" val="410218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1A29-11B5-49D0-B8CB-61C06CAE519E}"/>
              </a:ext>
            </a:extLst>
          </p:cNvPr>
          <p:cNvSpPr>
            <a:spLocks noGrp="1"/>
          </p:cNvSpPr>
          <p:nvPr>
            <p:ph type="title"/>
          </p:nvPr>
        </p:nvSpPr>
        <p:spPr/>
        <p:txBody>
          <a:bodyPr/>
          <a:lstStyle/>
          <a:p>
            <a:r>
              <a:rPr lang="en-US"/>
              <a:t>Forward/Backward Shooting: Finite Burn Low Thrust (FBLT) Phase</a:t>
            </a:r>
            <a:endParaRPr lang="en-US" dirty="0"/>
          </a:p>
        </p:txBody>
      </p:sp>
      <p:sp>
        <p:nvSpPr>
          <p:cNvPr id="3" name="Content Placeholder 2">
            <a:extLst>
              <a:ext uri="{FF2B5EF4-FFF2-40B4-BE49-F238E27FC236}">
                <a16:creationId xmlns:a16="http://schemas.microsoft.com/office/drawing/2014/main" id="{03CD2086-E01A-4E13-9511-76EDCFD7103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DB93953-87A1-499B-A081-DC27407A92D1}"/>
              </a:ext>
            </a:extLst>
          </p:cNvPr>
          <p:cNvSpPr>
            <a:spLocks noGrp="1"/>
          </p:cNvSpPr>
          <p:nvPr>
            <p:ph type="sldNum" sz="quarter" idx="10"/>
          </p:nvPr>
        </p:nvSpPr>
        <p:spPr/>
        <p:txBody>
          <a:bodyPr/>
          <a:lstStyle/>
          <a:p>
            <a:fld id="{E312C274-FA09-4A0D-B849-B3511F55F67A}" type="slidenum">
              <a:rPr lang="en-US" smtClean="0"/>
              <a:pPr/>
              <a:t>9</a:t>
            </a:fld>
            <a:endParaRPr lang="en-US"/>
          </a:p>
        </p:txBody>
      </p:sp>
      <p:pic>
        <p:nvPicPr>
          <p:cNvPr id="6" name="Picture 5">
            <a:extLst>
              <a:ext uri="{FF2B5EF4-FFF2-40B4-BE49-F238E27FC236}">
                <a16:creationId xmlns:a16="http://schemas.microsoft.com/office/drawing/2014/main" id="{DB778BE4-8BC5-4038-AF87-0B4241327A6E}"/>
              </a:ext>
            </a:extLst>
          </p:cNvPr>
          <p:cNvPicPr>
            <a:picLocks noChangeAspect="1"/>
          </p:cNvPicPr>
          <p:nvPr/>
        </p:nvPicPr>
        <p:blipFill>
          <a:blip r:embed="rId2"/>
          <a:stretch>
            <a:fillRect/>
          </a:stretch>
        </p:blipFill>
        <p:spPr>
          <a:xfrm>
            <a:off x="203200" y="1597025"/>
            <a:ext cx="8763000" cy="4210050"/>
          </a:xfrm>
          <a:prstGeom prst="rect">
            <a:avLst/>
          </a:prstGeom>
        </p:spPr>
      </p:pic>
    </p:spTree>
    <p:extLst>
      <p:ext uri="{BB962C8B-B14F-4D97-AF65-F5344CB8AC3E}">
        <p14:creationId xmlns:p14="http://schemas.microsoft.com/office/powerpoint/2010/main" val="196447751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ntainsCUI xmlns="9fa486a1-3a1e-4d08-a878-e8532c191a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53C888352654E4BAFF79E93438DAAAC" ma:contentTypeVersion="9" ma:contentTypeDescription="Create a new document." ma:contentTypeScope="" ma:versionID="8d9317ee46142dacb60ffc9d4f4db874">
  <xsd:schema xmlns:xsd="http://www.w3.org/2001/XMLSchema" xmlns:xs="http://www.w3.org/2001/XMLSchema" xmlns:p="http://schemas.microsoft.com/office/2006/metadata/properties" xmlns:ns2="3dba58d7-e80b-4119-8dfe-5a23d230afee" xmlns:ns3="9fa486a1-3a1e-4d08-a878-e8532c191a25" targetNamespace="http://schemas.microsoft.com/office/2006/metadata/properties" ma:root="true" ma:fieldsID="f50f7765a13a6550d1f87fe33a95287f" ns2:_="" ns3:_="">
    <xsd:import namespace="3dba58d7-e80b-4119-8dfe-5a23d230afee"/>
    <xsd:import namespace="9fa486a1-3a1e-4d08-a878-e8532c191a2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ContainsCU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ba58d7-e80b-4119-8dfe-5a23d230afe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a486a1-3a1e-4d08-a878-e8532c191a2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ContainsCUI" ma:index="16" nillable="true" ma:displayName="Contains CUI" ma:format="Dropdown" ma:internalName="ContainsCUI">
      <xsd:simpleType>
        <xsd:restriction base="dms:Choice">
          <xsd:enumeration value="CUI"/>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5354D-74DD-4F25-92E1-75F7C5E072AF}">
  <ds:schemaRefs>
    <ds:schemaRef ds:uri="http://schemas.microsoft.com/sharepoint/v3/contenttype/forms"/>
  </ds:schemaRefs>
</ds:datastoreItem>
</file>

<file path=customXml/itemProps2.xml><?xml version="1.0" encoding="utf-8"?>
<ds:datastoreItem xmlns:ds="http://schemas.openxmlformats.org/officeDocument/2006/customXml" ds:itemID="{76B07BC2-9239-43E4-83CC-64A107470B0E}">
  <ds:schemaRefs>
    <ds:schemaRef ds:uri="3dba58d7-e80b-4119-8dfe-5a23d230afee"/>
    <ds:schemaRef ds:uri="9fa486a1-3a1e-4d08-a878-e8532c191a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05A504-C05F-4436-8FD4-42B2D1327FA3}">
  <ds:schemaRefs>
    <ds:schemaRef ds:uri="3dba58d7-e80b-4119-8dfe-5a23d230afee"/>
    <ds:schemaRef ds:uri="9fa486a1-3a1e-4d08-a878-e8532c191a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292</TotalTime>
  <Words>1269</Words>
  <Application>Microsoft Office PowerPoint</Application>
  <PresentationFormat>On-screen Show (4:3)</PresentationFormat>
  <Paragraphs>139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Cambria Math</vt:lpstr>
      <vt:lpstr>Lucida Grande</vt:lpstr>
      <vt:lpstr>Wingdings</vt:lpstr>
      <vt:lpstr>Blank Presentation</vt:lpstr>
      <vt:lpstr>Nonlinear Programming: Theory and Practice in EMTG</vt:lpstr>
      <vt:lpstr>Contents</vt:lpstr>
      <vt:lpstr>NLP Problem</vt:lpstr>
      <vt:lpstr>Posing an NLP Problem</vt:lpstr>
      <vt:lpstr>Transcriptions</vt:lpstr>
      <vt:lpstr>Generic Forward/Backward Shooting</vt:lpstr>
      <vt:lpstr>Forward/Backward Shooting: Multiple Gravity Assist Low-Thrust (MGALT) Phase</vt:lpstr>
      <vt:lpstr>Forward/Backward Shooting: Multiple Gravity Assist n Deep Space Maneuvers (MGAnDSMs) Phase</vt:lpstr>
      <vt:lpstr>Forward/Backward Shooting: Finite Burn Low Thrust (FBLT) Phase</vt:lpstr>
      <vt:lpstr>Parallel Shooting</vt:lpstr>
      <vt:lpstr>Decision Variables in Forward/Backward Multiple Shooting</vt:lpstr>
      <vt:lpstr>Decision Variables and Constraints in EMTG</vt:lpstr>
      <vt:lpstr>Solving an NLP Problem</vt:lpstr>
      <vt:lpstr>Adding a Boundary Constraint to EMTG</vt:lpstr>
      <vt:lpstr>The Developer’s Job</vt:lpstr>
      <vt:lpstr>A “Simple” Example: Vertical Flight Path Angle</vt:lpstr>
      <vt:lpstr>calcbounds(): Set the sparsity pattern</vt:lpstr>
      <vt:lpstr>process_constraint(): Calculate the constraint value</vt:lpstr>
      <vt:lpstr>process_constraint(): Calculate the constraint derivatives</vt:lpstr>
      <vt:lpstr>process_constraint(): Chain Rule to Decision Variables</vt:lpstr>
      <vt:lpstr>process_constraint(): Implicit Time Derivatives</vt:lpstr>
      <vt:lpstr>Checking Derivatives of Constraints in EMTG</vt:lpstr>
      <vt:lpstr>References/Suggested Reading</vt:lpstr>
    </vt:vector>
  </TitlesOfParts>
  <Company>LMIT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NASA ODIN</dc:creator>
  <cp:lastModifiedBy>Hatten, Noble (GSFC-5950)</cp:lastModifiedBy>
  <cp:revision>289</cp:revision>
  <cp:lastPrinted>2018-02-27T16:41:44Z</cp:lastPrinted>
  <dcterms:created xsi:type="dcterms:W3CDTF">2011-08-30T15:15:11Z</dcterms:created>
  <dcterms:modified xsi:type="dcterms:W3CDTF">2022-02-17T18:45:58Z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0x010100853C888352654E4BAFF79E93438DAAAC</vt:lpwstr>
  </property>
</Properties>
</file>