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5" r:id="rId2"/>
    <p:sldId id="299" r:id="rId3"/>
    <p:sldId id="292" r:id="rId4"/>
    <p:sldId id="280" r:id="rId5"/>
    <p:sldId id="300" r:id="rId6"/>
    <p:sldId id="301" r:id="rId7"/>
    <p:sldId id="30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7DC"/>
    <a:srgbClr val="D195DC"/>
    <a:srgbClr val="EFF5FA"/>
    <a:srgbClr val="C872DC"/>
    <a:srgbClr val="D3B1DC"/>
    <a:srgbClr val="DC6AD1"/>
    <a:srgbClr val="DC8FC0"/>
    <a:srgbClr val="DC6AB3"/>
    <a:srgbClr val="DCB3BF"/>
    <a:srgbClr val="DC8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95473"/>
  </p:normalViewPr>
  <p:slideViewPr>
    <p:cSldViewPr snapToGrid="0" snapToObjects="1">
      <p:cViewPr varScale="1">
        <p:scale>
          <a:sx n="120" d="100"/>
          <a:sy n="120" d="100"/>
        </p:scale>
        <p:origin x="2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80F4A-28D5-2347-BEB9-5D375EF5541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13184-A2BD-EF48-992A-D98FD692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is the Adamant architecture laid</a:t>
            </a:r>
            <a:r>
              <a:rPr lang="en-US" baseline="0" dirty="0"/>
              <a:t> out for an assembly consisting of 3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13184-A2BD-EF48-992A-D98FD692F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371D-1B7D-7E41-9BAB-10D60832FA9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7AC1-A6C5-D441-84D5-7FF9DBB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757" y="47055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3407" y="47055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02047" y="5162764"/>
            <a:ext cx="811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2304" y="479343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4544" y="4037744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Traditional Approach</a:t>
            </a:r>
          </a:p>
          <a:p>
            <a:pPr algn="ctr"/>
            <a:r>
              <a:rPr lang="en-US" i="1" dirty="0"/>
              <a:t>A depends on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9789" y="47055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9439" y="47055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57898" y="564575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63481" y="4059233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Adamant Approach</a:t>
            </a:r>
          </a:p>
          <a:p>
            <a:pPr algn="ctr"/>
            <a:r>
              <a:rPr lang="en-US" i="1" dirty="0"/>
              <a:t>A and B depend on C</a:t>
            </a:r>
          </a:p>
        </p:txBody>
      </p:sp>
      <p:sp>
        <p:nvSpPr>
          <p:cNvPr id="20" name="Can 19"/>
          <p:cNvSpPr/>
          <p:nvPr/>
        </p:nvSpPr>
        <p:spPr>
          <a:xfrm rot="5400000">
            <a:off x="6239522" y="5635799"/>
            <a:ext cx="368929" cy="799596"/>
          </a:xfrm>
          <a:prstGeom prst="can">
            <a:avLst>
              <a:gd name="adj" fmla="val 30570"/>
            </a:avLst>
          </a:prstGeom>
          <a:solidFill>
            <a:srgbClr val="00206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3" name="Elbow Connector 22"/>
          <p:cNvCxnSpPr>
            <a:stCxn id="13" idx="2"/>
            <a:endCxn id="20" idx="3"/>
          </p:cNvCxnSpPr>
          <p:nvPr/>
        </p:nvCxnSpPr>
        <p:spPr>
          <a:xfrm rot="16200000" flipH="1">
            <a:off x="5587772" y="5599181"/>
            <a:ext cx="415634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1"/>
            <a:endCxn id="14" idx="2"/>
          </p:cNvCxnSpPr>
          <p:nvPr/>
        </p:nvCxnSpPr>
        <p:spPr>
          <a:xfrm flipV="1">
            <a:off x="6823785" y="5619964"/>
            <a:ext cx="482854" cy="4156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5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/>
        </p:nvSpPr>
        <p:spPr>
          <a:xfrm>
            <a:off x="771486" y="4307709"/>
            <a:ext cx="1527496" cy="1850834"/>
          </a:xfrm>
          <a:prstGeom prst="snip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Text-based Models </a:t>
            </a:r>
          </a:p>
          <a:p>
            <a:pPr algn="ctr"/>
            <a:r>
              <a:rPr lang="en-US" dirty="0"/>
              <a:t>(YAML files)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2941502" y="4936741"/>
            <a:ext cx="2313543" cy="592770"/>
          </a:xfrm>
          <a:prstGeom prst="parallelogra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Generators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(Python)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6235201" y="3427947"/>
            <a:ext cx="2208536" cy="51505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 Source Code (Ada)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253487" y="5270949"/>
            <a:ext cx="2208536" cy="639682"/>
            <a:chOff x="6339027" y="4918304"/>
            <a:chExt cx="1894901" cy="87518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387" y="4930814"/>
              <a:ext cx="1861851" cy="847972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6339027" y="4918304"/>
              <a:ext cx="1894901" cy="87518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Design Diagrams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35201" y="5985064"/>
            <a:ext cx="2208536" cy="790422"/>
            <a:chOff x="6388749" y="5830733"/>
            <a:chExt cx="1894901" cy="106477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54"/>
            <a:stretch/>
          </p:blipFill>
          <p:spPr>
            <a:xfrm>
              <a:off x="6388749" y="5897350"/>
              <a:ext cx="1894901" cy="99815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388749" y="5830733"/>
              <a:ext cx="1894901" cy="1064772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Latex &amp; HTML Documentation</a:t>
              </a:r>
            </a:p>
          </p:txBody>
        </p:sp>
      </p:grpSp>
      <p:sp>
        <p:nvSpPr>
          <p:cNvPr id="19" name="Snip Diagonal Corner Rectangle 18"/>
          <p:cNvSpPr/>
          <p:nvPr/>
        </p:nvSpPr>
        <p:spPr>
          <a:xfrm>
            <a:off x="6235201" y="4598245"/>
            <a:ext cx="2208536" cy="614988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System Interface</a:t>
            </a:r>
          </a:p>
        </p:txBody>
      </p:sp>
      <p:sp>
        <p:nvSpPr>
          <p:cNvPr id="22" name="Snip Diagonal Corner Rectangle 21"/>
          <p:cNvSpPr/>
          <p:nvPr/>
        </p:nvSpPr>
        <p:spPr>
          <a:xfrm>
            <a:off x="6235201" y="4013096"/>
            <a:ext cx="2208536" cy="515059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 Harness (Ada)</a:t>
            </a:r>
          </a:p>
        </p:txBody>
      </p:sp>
      <p:cxnSp>
        <p:nvCxnSpPr>
          <p:cNvPr id="24" name="Straight Arrow Connector 23"/>
          <p:cNvCxnSpPr>
            <a:stCxn id="6" idx="0"/>
            <a:endCxn id="7" idx="5"/>
          </p:cNvCxnSpPr>
          <p:nvPr/>
        </p:nvCxnSpPr>
        <p:spPr>
          <a:xfrm>
            <a:off x="2298982" y="5233126"/>
            <a:ext cx="716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8" idx="2"/>
          </p:cNvCxnSpPr>
          <p:nvPr/>
        </p:nvCxnSpPr>
        <p:spPr>
          <a:xfrm flipV="1">
            <a:off x="5180949" y="3685477"/>
            <a:ext cx="1054252" cy="15476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22" idx="2"/>
          </p:cNvCxnSpPr>
          <p:nvPr/>
        </p:nvCxnSpPr>
        <p:spPr>
          <a:xfrm flipV="1">
            <a:off x="5180949" y="4270626"/>
            <a:ext cx="1054252" cy="962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19" idx="2"/>
          </p:cNvCxnSpPr>
          <p:nvPr/>
        </p:nvCxnSpPr>
        <p:spPr>
          <a:xfrm flipV="1">
            <a:off x="5180949" y="4905739"/>
            <a:ext cx="1054252" cy="3273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10" idx="1"/>
          </p:cNvCxnSpPr>
          <p:nvPr/>
        </p:nvCxnSpPr>
        <p:spPr>
          <a:xfrm>
            <a:off x="5180949" y="5233126"/>
            <a:ext cx="1092771" cy="356862"/>
          </a:xfrm>
          <a:prstGeom prst="bentConnector3">
            <a:avLst>
              <a:gd name="adj1" fmla="val 48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2"/>
            <a:endCxn id="13" idx="1"/>
          </p:cNvCxnSpPr>
          <p:nvPr/>
        </p:nvCxnSpPr>
        <p:spPr>
          <a:xfrm>
            <a:off x="5180949" y="5233126"/>
            <a:ext cx="1054252" cy="11471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93548" y="1417440"/>
            <a:ext cx="1563624" cy="1444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47647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Architecture Layer Diagram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780282" y="1412773"/>
            <a:ext cx="3891534" cy="1089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Software Documentation System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3548" y="3205997"/>
            <a:ext cx="3208020" cy="1057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Software Modeling System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80282" y="4263841"/>
            <a:ext cx="3891534" cy="2228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Software Embedded System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0282" y="2629339"/>
            <a:ext cx="3891534" cy="149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Software Testing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2578" y="6088933"/>
            <a:ext cx="3699510" cy="27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2578" y="5732317"/>
            <a:ext cx="3699510" cy="271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Framework’s Small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2578" y="5348269"/>
            <a:ext cx="1194054" cy="306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8072" y="5348269"/>
            <a:ext cx="1170432" cy="306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 Structure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7564" y="5348269"/>
            <a:ext cx="1144524" cy="303313"/>
          </a:xfrm>
          <a:prstGeom prst="rect">
            <a:avLst/>
          </a:prstGeom>
          <a:solidFill>
            <a:srgbClr val="D195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 Structure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62578" y="4974127"/>
            <a:ext cx="1194054" cy="30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Behavior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8928" y="4967158"/>
            <a:ext cx="1179576" cy="29997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Behavior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7564" y="4965644"/>
            <a:ext cx="1144524" cy="297281"/>
          </a:xfrm>
          <a:prstGeom prst="rect">
            <a:avLst/>
          </a:prstGeom>
          <a:solidFill>
            <a:schemeClr val="bg1"/>
          </a:solidFill>
          <a:ln w="19050">
            <a:solidFill>
              <a:srgbClr val="D19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 Behavior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62578" y="3729512"/>
            <a:ext cx="1194054" cy="3175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 Harness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8928" y="3729511"/>
            <a:ext cx="1179576" cy="317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 Harness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7564" y="3729511"/>
            <a:ext cx="1144524" cy="317508"/>
          </a:xfrm>
          <a:prstGeom prst="rect">
            <a:avLst/>
          </a:prstGeom>
          <a:solidFill>
            <a:srgbClr val="C872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 Harness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68674" y="2116030"/>
            <a:ext cx="1187958" cy="302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Docs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48072" y="2116030"/>
            <a:ext cx="1170432" cy="302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 Docs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7564" y="2116030"/>
            <a:ext cx="1144524" cy="302304"/>
          </a:xfrm>
          <a:prstGeom prst="rect">
            <a:avLst/>
          </a:prstGeom>
          <a:solidFill>
            <a:srgbClr val="D3B1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 Docs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53434" y="4589845"/>
            <a:ext cx="3708654" cy="298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Assembly Structure &amp; Initialization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674" y="1713820"/>
            <a:ext cx="3693414" cy="298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Assembly Documentation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62578" y="2964317"/>
            <a:ext cx="3699510" cy="2982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Assembly Ground System Interface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2672" y="6038526"/>
            <a:ext cx="1856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Priority Preemptive Scheduling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2672" y="4982658"/>
            <a:ext cx="1856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Component Behavior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2672" y="5361148"/>
            <a:ext cx="1856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Component Structure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2672" y="5739638"/>
            <a:ext cx="1253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Common Objects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2672" y="4608133"/>
            <a:ext cx="1738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Component Integration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62578" y="3354079"/>
            <a:ext cx="1194054" cy="296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Unit Tests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38928" y="3354079"/>
            <a:ext cx="1179576" cy="296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Unit Tests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00800" y="3354079"/>
            <a:ext cx="1161288" cy="296952"/>
          </a:xfrm>
          <a:prstGeom prst="rect">
            <a:avLst/>
          </a:prstGeom>
          <a:solidFill>
            <a:schemeClr val="bg1"/>
          </a:solidFill>
          <a:ln w="19050">
            <a:solidFill>
              <a:srgbClr val="C872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 Unit Tests</a:t>
            </a:r>
          </a:p>
        </p:txBody>
      </p:sp>
      <p:sp>
        <p:nvSpPr>
          <p:cNvPr id="53" name="Snip Single Corner Rectangle 52"/>
          <p:cNvSpPr/>
          <p:nvPr/>
        </p:nvSpPr>
        <p:spPr>
          <a:xfrm>
            <a:off x="295656" y="3865562"/>
            <a:ext cx="954786" cy="31444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Model</a:t>
            </a:r>
          </a:p>
        </p:txBody>
      </p:sp>
      <p:sp>
        <p:nvSpPr>
          <p:cNvPr id="55" name="Snip Single Corner Rectangle 54"/>
          <p:cNvSpPr/>
          <p:nvPr/>
        </p:nvSpPr>
        <p:spPr>
          <a:xfrm>
            <a:off x="1352550" y="3874440"/>
            <a:ext cx="966978" cy="30556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Model</a:t>
            </a:r>
          </a:p>
        </p:txBody>
      </p:sp>
      <p:sp>
        <p:nvSpPr>
          <p:cNvPr id="56" name="Snip Single Corner Rectangle 55"/>
          <p:cNvSpPr/>
          <p:nvPr/>
        </p:nvSpPr>
        <p:spPr>
          <a:xfrm>
            <a:off x="2401824" y="3886021"/>
            <a:ext cx="917448" cy="293983"/>
          </a:xfrm>
          <a:prstGeom prst="snip1Rect">
            <a:avLst/>
          </a:prstGeom>
          <a:solidFill>
            <a:schemeClr val="bg1"/>
          </a:solidFill>
          <a:ln w="19050">
            <a:solidFill>
              <a:srgbClr val="C872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 Model</a:t>
            </a:r>
          </a:p>
        </p:txBody>
      </p:sp>
      <p:sp>
        <p:nvSpPr>
          <p:cNvPr id="57" name="Snip Single Corner Rectangle 56"/>
          <p:cNvSpPr/>
          <p:nvPr/>
        </p:nvSpPr>
        <p:spPr>
          <a:xfrm>
            <a:off x="295656" y="3528092"/>
            <a:ext cx="3023616" cy="28100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Assembly Model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2796" y="1730055"/>
            <a:ext cx="1408176" cy="296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User Defined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2796" y="2116030"/>
            <a:ext cx="1408176" cy="3023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Generated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72796" y="2480761"/>
            <a:ext cx="1408176" cy="302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Provided</a:t>
            </a:r>
          </a:p>
        </p:txBody>
      </p:sp>
      <p:cxnSp>
        <p:nvCxnSpPr>
          <p:cNvPr id="71" name="Elbow Connector 70"/>
          <p:cNvCxnSpPr>
            <a:stCxn id="62" idx="3"/>
            <a:endCxn id="6" idx="1"/>
          </p:cNvCxnSpPr>
          <p:nvPr/>
        </p:nvCxnSpPr>
        <p:spPr>
          <a:xfrm>
            <a:off x="3401568" y="3734919"/>
            <a:ext cx="461010" cy="17666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2" idx="3"/>
            <a:endCxn id="12" idx="1"/>
          </p:cNvCxnSpPr>
          <p:nvPr/>
        </p:nvCxnSpPr>
        <p:spPr>
          <a:xfrm>
            <a:off x="3401568" y="3734919"/>
            <a:ext cx="461010" cy="15334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2" idx="3"/>
            <a:endCxn id="24" idx="1"/>
          </p:cNvCxnSpPr>
          <p:nvPr/>
        </p:nvCxnSpPr>
        <p:spPr>
          <a:xfrm flipV="1">
            <a:off x="3401568" y="3113443"/>
            <a:ext cx="461010" cy="6214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16" idx="1"/>
          </p:cNvCxnSpPr>
          <p:nvPr/>
        </p:nvCxnSpPr>
        <p:spPr>
          <a:xfrm flipV="1">
            <a:off x="3401568" y="2267182"/>
            <a:ext cx="467106" cy="1467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2" idx="3"/>
            <a:endCxn id="23" idx="1"/>
          </p:cNvCxnSpPr>
          <p:nvPr/>
        </p:nvCxnSpPr>
        <p:spPr>
          <a:xfrm flipV="1">
            <a:off x="3401568" y="1862946"/>
            <a:ext cx="467106" cy="18719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3"/>
            <a:endCxn id="22" idx="1"/>
          </p:cNvCxnSpPr>
          <p:nvPr/>
        </p:nvCxnSpPr>
        <p:spPr>
          <a:xfrm>
            <a:off x="3401568" y="3734919"/>
            <a:ext cx="451866" cy="100405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2" grpId="0" animBg="1"/>
      <p:bldP spid="63" grpId="0" animBg="1"/>
      <p:bldP spid="2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42" grpId="0"/>
      <p:bldP spid="43" grpId="0"/>
      <p:bldP spid="44" grpId="0"/>
      <p:bldP spid="45" grpId="0"/>
      <p:bldP spid="46" grpId="0"/>
      <p:bldP spid="48" grpId="0" animBg="1"/>
      <p:bldP spid="49" grpId="0" animBg="1"/>
      <p:bldP spid="50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Component Class Layout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2487328" y="2761668"/>
            <a:ext cx="2897436" cy="561860"/>
          </a:xfrm>
          <a:prstGeom prst="snip1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2487328" y="3633305"/>
            <a:ext cx="2897436" cy="56186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component-science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436105"/>
            <a:ext cx="694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is a class diagram for a component called “science” using probably-incorrect UML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478" y="2324902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Hierarchy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2487328" y="4916482"/>
            <a:ext cx="2897436" cy="65036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component-science-implementation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530" y="2761668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530" y="3633305"/>
            <a:ext cx="11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530" y="4916482"/>
            <a:ext cx="131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coded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176" y="2254984"/>
            <a:ext cx="103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3130" y="2761668"/>
            <a:ext cx="220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framework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3130" y="3633305"/>
            <a:ext cx="298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Structural code </a:t>
            </a:r>
            <a:r>
              <a:rPr lang="en-US" dirty="0" err="1"/>
              <a:t>ie</a:t>
            </a:r>
            <a:r>
              <a:rPr lang="en-US" dirty="0"/>
              <a:t>. Connectors, abstract connector/command handlers, queues, 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3130" y="4916482"/>
            <a:ext cx="2985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Behavioral code implementing abstract handlers </a:t>
            </a:r>
            <a:r>
              <a:rPr lang="en-US" dirty="0" err="1"/>
              <a:t>ie</a:t>
            </a:r>
            <a:r>
              <a:rPr lang="en-US" dirty="0"/>
              <a:t>. What does the component do when it receives command or when a connector is invoked?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530" y="23286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Source</a:t>
            </a:r>
          </a:p>
        </p:txBody>
      </p:sp>
      <p:cxnSp>
        <p:nvCxnSpPr>
          <p:cNvPr id="19" name="Straight Arrow Connector 18"/>
          <p:cNvCxnSpPr>
            <a:stCxn id="9" idx="3"/>
            <a:endCxn id="5" idx="1"/>
          </p:cNvCxnSpPr>
          <p:nvPr/>
        </p:nvCxnSpPr>
        <p:spPr>
          <a:xfrm flipV="1">
            <a:off x="3936046" y="4195165"/>
            <a:ext cx="0" cy="72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1"/>
          </p:cNvCxnSpPr>
          <p:nvPr/>
        </p:nvCxnSpPr>
        <p:spPr>
          <a:xfrm flipV="1">
            <a:off x="3936046" y="3323528"/>
            <a:ext cx="0" cy="30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1723872" y="2734331"/>
            <a:ext cx="3972840" cy="561860"/>
          </a:xfrm>
          <a:prstGeom prst="snip1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Component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“framework core package”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1723872" y="3653081"/>
            <a:ext cx="3972840" cy="56186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Component.Example_Component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“generated base package”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9548" y="2218998"/>
            <a:ext cx="19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Package Hierarchy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1723872" y="4571831"/>
            <a:ext cx="3972840" cy="650360"/>
          </a:xfrm>
          <a:prstGeom prst="snip1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Component.Example_Component.Implementation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“hand-coded implementation package”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519" y="2725187"/>
            <a:ext cx="1007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Framework</a:t>
            </a:r>
          </a:p>
          <a:p>
            <a:pPr algn="ctr"/>
            <a:r>
              <a:rPr lang="en-US" sz="1400" i="1" dirty="0"/>
              <a:t>Provided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66" y="3689933"/>
            <a:ext cx="95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Model</a:t>
            </a:r>
          </a:p>
          <a:p>
            <a:pPr algn="ctr"/>
            <a:r>
              <a:rPr lang="en-US" sz="1400" i="1" dirty="0"/>
              <a:t>Generated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767" y="4735375"/>
            <a:ext cx="106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Hand-coded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642" y="2218998"/>
            <a:ext cx="103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Contents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4968" y="2734331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Core Code: Framework definitions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4968" y="3648242"/>
            <a:ext cx="298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Structural Code: Connectors, queues, abstract subprograms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968" y="4527679"/>
            <a:ext cx="2985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Behavioral Code: User defined implementation of abstract subprograms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877" y="22189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Code Source</a:t>
            </a:r>
          </a:p>
        </p:txBody>
      </p:sp>
      <p:cxnSp>
        <p:nvCxnSpPr>
          <p:cNvPr id="19" name="Straight Arrow Connector 18"/>
          <p:cNvCxnSpPr>
            <a:stCxn id="9" idx="3"/>
            <a:endCxn id="5" idx="1"/>
          </p:cNvCxnSpPr>
          <p:nvPr/>
        </p:nvCxnSpPr>
        <p:spPr>
          <a:xfrm flipV="1">
            <a:off x="3710292" y="4214941"/>
            <a:ext cx="0" cy="35689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4" idx="1"/>
          </p:cNvCxnSpPr>
          <p:nvPr/>
        </p:nvCxnSpPr>
        <p:spPr>
          <a:xfrm flipV="1">
            <a:off x="3710292" y="3296191"/>
            <a:ext cx="0" cy="35689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>
            <a:off x="491567" y="6276092"/>
            <a:ext cx="295910" cy="159088"/>
          </a:xfrm>
          <a:prstGeom prst="snip1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477" y="6229393"/>
            <a:ext cx="2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Component Hand-coded Package</a:t>
            </a:r>
          </a:p>
        </p:txBody>
      </p:sp>
      <p:sp>
        <p:nvSpPr>
          <p:cNvPr id="31" name="Snip Single Corner Rectangle 30"/>
          <p:cNvSpPr/>
          <p:nvPr/>
        </p:nvSpPr>
        <p:spPr>
          <a:xfrm>
            <a:off x="491567" y="5991669"/>
            <a:ext cx="295910" cy="15908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7477" y="5945212"/>
            <a:ext cx="2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Component Autocoded Package</a:t>
            </a:r>
          </a:p>
        </p:txBody>
      </p:sp>
      <p:sp>
        <p:nvSpPr>
          <p:cNvPr id="33" name="Snip Single Corner Rectangle 32"/>
          <p:cNvSpPr/>
          <p:nvPr/>
        </p:nvSpPr>
        <p:spPr>
          <a:xfrm>
            <a:off x="491567" y="5715264"/>
            <a:ext cx="295910" cy="159088"/>
          </a:xfrm>
          <a:prstGeom prst="snip1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7477" y="5668565"/>
            <a:ext cx="2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Framework Package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8767" y="5433114"/>
            <a:ext cx="278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1737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12" grpId="0"/>
      <p:bldP spid="15" grpId="0"/>
      <p:bldP spid="16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567152" y="529611"/>
            <a:ext cx="3972840" cy="561860"/>
          </a:xfrm>
          <a:prstGeom prst="snip1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Component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“framework core package”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191770" y="1455772"/>
            <a:ext cx="3972840" cy="56186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Component.Example_Component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“generated base package”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2829" y="56568"/>
            <a:ext cx="31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Unit Testing Package </a:t>
            </a:r>
            <a:r>
              <a:rPr lang="en-US" b="1" u="sng" dirty="0"/>
              <a:t>Hierarchy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191770" y="2372766"/>
            <a:ext cx="3972840" cy="650360"/>
          </a:xfrm>
          <a:prstGeom prst="snip1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Component.Example_Component.Implementation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“hand-coded implementation package”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9" idx="3"/>
            <a:endCxn id="5" idx="1"/>
          </p:cNvCxnSpPr>
          <p:nvPr/>
        </p:nvCxnSpPr>
        <p:spPr>
          <a:xfrm flipV="1">
            <a:off x="2178190" y="2017632"/>
            <a:ext cx="0" cy="35513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ingle Corner Rectangle 17"/>
          <p:cNvSpPr/>
          <p:nvPr/>
        </p:nvSpPr>
        <p:spPr>
          <a:xfrm>
            <a:off x="5005552" y="1455772"/>
            <a:ext cx="3972840" cy="561860"/>
          </a:xfrm>
          <a:prstGeom prst="snip1Rect">
            <a:avLst/>
          </a:prstGeom>
          <a:solidFill>
            <a:srgbClr val="9387DC">
              <a:alpha val="5921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Component.Example_Component_Reciprocal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“generated reciprocal base package”</a:t>
            </a:r>
          </a:p>
        </p:txBody>
      </p:sp>
      <p:cxnSp>
        <p:nvCxnSpPr>
          <p:cNvPr id="24" name="Elbow Connector 23"/>
          <p:cNvCxnSpPr>
            <a:stCxn id="18" idx="3"/>
            <a:endCxn id="4" idx="1"/>
          </p:cNvCxnSpPr>
          <p:nvPr/>
        </p:nvCxnSpPr>
        <p:spPr>
          <a:xfrm rot="16200000" flipV="1">
            <a:off x="5590622" y="54422"/>
            <a:ext cx="364301" cy="24384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/>
          <p:cNvSpPr/>
          <p:nvPr/>
        </p:nvSpPr>
        <p:spPr>
          <a:xfrm>
            <a:off x="5005552" y="2372766"/>
            <a:ext cx="3972840" cy="650360"/>
          </a:xfrm>
          <a:prstGeom prst="snip1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Component.Example_Component.Implementation.Tester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“implementation tester package”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8" idx="1"/>
          </p:cNvCxnSpPr>
          <p:nvPr/>
        </p:nvCxnSpPr>
        <p:spPr>
          <a:xfrm flipV="1">
            <a:off x="6991972" y="2017632"/>
            <a:ext cx="0" cy="35513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2"/>
            <a:endCxn id="9" idx="0"/>
          </p:cNvCxnSpPr>
          <p:nvPr/>
        </p:nvCxnSpPr>
        <p:spPr>
          <a:xfrm flipH="1">
            <a:off x="4164610" y="2697946"/>
            <a:ext cx="84094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3556" y="2439323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includes</a:t>
            </a:r>
          </a:p>
        </p:txBody>
      </p:sp>
      <p:sp>
        <p:nvSpPr>
          <p:cNvPr id="36" name="Snip Single Corner Rectangle 35"/>
          <p:cNvSpPr/>
          <p:nvPr/>
        </p:nvSpPr>
        <p:spPr>
          <a:xfrm>
            <a:off x="5005552" y="3448230"/>
            <a:ext cx="3972840" cy="56186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Example_Component_Tests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“generated unit test base package”</a:t>
            </a:r>
          </a:p>
        </p:txBody>
      </p:sp>
      <p:sp>
        <p:nvSpPr>
          <p:cNvPr id="37" name="Snip Single Corner Rectangle 36"/>
          <p:cNvSpPr/>
          <p:nvPr/>
        </p:nvSpPr>
        <p:spPr>
          <a:xfrm>
            <a:off x="5005552" y="4365224"/>
            <a:ext cx="3972840" cy="65036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Example_Component_Tests.Implementation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“hand-coded implementation unit test package”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991972" y="4010090"/>
            <a:ext cx="0" cy="34947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3"/>
            <a:endCxn id="27" idx="1"/>
          </p:cNvCxnSpPr>
          <p:nvPr/>
        </p:nvCxnSpPr>
        <p:spPr>
          <a:xfrm flipV="1">
            <a:off x="6991972" y="3023126"/>
            <a:ext cx="0" cy="42510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9244" y="310974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includes</a:t>
            </a:r>
          </a:p>
        </p:txBody>
      </p:sp>
      <p:sp>
        <p:nvSpPr>
          <p:cNvPr id="45" name="Snip Single Corner Rectangle 44"/>
          <p:cNvSpPr/>
          <p:nvPr/>
        </p:nvSpPr>
        <p:spPr>
          <a:xfrm>
            <a:off x="5005552" y="5359408"/>
            <a:ext cx="3972840" cy="56186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Example_Component_Tests.Implementation.Suite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“generated unit test suite package”</a:t>
            </a:r>
          </a:p>
        </p:txBody>
      </p:sp>
      <p:cxnSp>
        <p:nvCxnSpPr>
          <p:cNvPr id="46" name="Straight Arrow Connector 45"/>
          <p:cNvCxnSpPr>
            <a:stCxn id="45" idx="3"/>
            <a:endCxn id="37" idx="1"/>
          </p:cNvCxnSpPr>
          <p:nvPr/>
        </p:nvCxnSpPr>
        <p:spPr>
          <a:xfrm flipV="1">
            <a:off x="6991972" y="5015584"/>
            <a:ext cx="0" cy="34382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nip Single Corner Rectangle 51"/>
          <p:cNvSpPr/>
          <p:nvPr/>
        </p:nvSpPr>
        <p:spPr>
          <a:xfrm>
            <a:off x="191770" y="5359408"/>
            <a:ext cx="3972840" cy="56186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“generated unit test main”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164610" y="5683496"/>
            <a:ext cx="84094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83556" y="543052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includes</a:t>
            </a:r>
          </a:p>
        </p:txBody>
      </p:sp>
      <p:sp>
        <p:nvSpPr>
          <p:cNvPr id="59" name="Snip Single Corner Rectangle 58"/>
          <p:cNvSpPr/>
          <p:nvPr/>
        </p:nvSpPr>
        <p:spPr>
          <a:xfrm>
            <a:off x="521011" y="4724591"/>
            <a:ext cx="295910" cy="159088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6921" y="4677892"/>
            <a:ext cx="2327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Test Autocoded Package</a:t>
            </a:r>
          </a:p>
        </p:txBody>
      </p:sp>
      <p:sp>
        <p:nvSpPr>
          <p:cNvPr id="61" name="Snip Single Corner Rectangle 60"/>
          <p:cNvSpPr/>
          <p:nvPr/>
        </p:nvSpPr>
        <p:spPr>
          <a:xfrm>
            <a:off x="521011" y="4998612"/>
            <a:ext cx="295910" cy="159088"/>
          </a:xfrm>
          <a:prstGeom prst="snip1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6921" y="4962071"/>
            <a:ext cx="2327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Unit Test Hand-coded Package</a:t>
            </a:r>
          </a:p>
        </p:txBody>
      </p:sp>
      <p:sp>
        <p:nvSpPr>
          <p:cNvPr id="63" name="Snip Single Corner Rectangle 62"/>
          <p:cNvSpPr/>
          <p:nvPr/>
        </p:nvSpPr>
        <p:spPr>
          <a:xfrm>
            <a:off x="521011" y="4460730"/>
            <a:ext cx="295910" cy="159088"/>
          </a:xfrm>
          <a:prstGeom prst="snip1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6921" y="4414031"/>
            <a:ext cx="2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Tester Component Hand-coded Package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521011" y="4186709"/>
            <a:ext cx="295910" cy="159088"/>
          </a:xfrm>
          <a:prstGeom prst="snip1Rect">
            <a:avLst/>
          </a:prstGeom>
          <a:solidFill>
            <a:srgbClr val="9387D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6921" y="4140010"/>
            <a:ext cx="2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Tester Component Autocoded Package</a:t>
            </a:r>
          </a:p>
        </p:txBody>
      </p:sp>
      <p:cxnSp>
        <p:nvCxnSpPr>
          <p:cNvPr id="21" name="Elbow Connector 20"/>
          <p:cNvCxnSpPr>
            <a:stCxn id="5" idx="3"/>
            <a:endCxn id="4" idx="1"/>
          </p:cNvCxnSpPr>
          <p:nvPr/>
        </p:nvCxnSpPr>
        <p:spPr>
          <a:xfrm rot="5400000" flipH="1" flipV="1">
            <a:off x="3183731" y="85931"/>
            <a:ext cx="364301" cy="2375382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nip Single Corner Rectangle 66"/>
          <p:cNvSpPr/>
          <p:nvPr/>
        </p:nvSpPr>
        <p:spPr>
          <a:xfrm>
            <a:off x="521011" y="3922848"/>
            <a:ext cx="295910" cy="159088"/>
          </a:xfrm>
          <a:prstGeom prst="snip1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6921" y="3876149"/>
            <a:ext cx="2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Component Hand-coded Package</a:t>
            </a:r>
          </a:p>
        </p:txBody>
      </p:sp>
      <p:sp>
        <p:nvSpPr>
          <p:cNvPr id="69" name="Snip Single Corner Rectangle 68"/>
          <p:cNvSpPr/>
          <p:nvPr/>
        </p:nvSpPr>
        <p:spPr>
          <a:xfrm>
            <a:off x="521011" y="3638425"/>
            <a:ext cx="295910" cy="15908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6921" y="3591968"/>
            <a:ext cx="2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Component Autocoded Package</a:t>
            </a:r>
          </a:p>
        </p:txBody>
      </p:sp>
      <p:sp>
        <p:nvSpPr>
          <p:cNvPr id="71" name="Snip Single Corner Rectangle 70"/>
          <p:cNvSpPr/>
          <p:nvPr/>
        </p:nvSpPr>
        <p:spPr>
          <a:xfrm>
            <a:off x="521011" y="3362020"/>
            <a:ext cx="295910" cy="159088"/>
          </a:xfrm>
          <a:prstGeom prst="snip1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6921" y="3315321"/>
            <a:ext cx="2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Framework Package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8211" y="3079870"/>
            <a:ext cx="278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2695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8" grpId="0" animBg="1"/>
      <p:bldP spid="27" grpId="0" animBg="1"/>
      <p:bldP spid="36" grpId="0" animBg="1"/>
      <p:bldP spid="37" grpId="0" animBg="1"/>
      <p:bldP spid="45" grpId="0" animBg="1"/>
      <p:bldP spid="52" grpId="0" animBg="1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3574883" y="2460960"/>
            <a:ext cx="1583268" cy="592770"/>
          </a:xfrm>
          <a:prstGeom prst="parallelogra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Generator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(Python)</a:t>
            </a:r>
          </a:p>
        </p:txBody>
      </p:sp>
      <p:cxnSp>
        <p:nvCxnSpPr>
          <p:cNvPr id="25" name="Straight Arrow Connector 24"/>
          <p:cNvCxnSpPr>
            <a:stCxn id="39" idx="3"/>
            <a:endCxn id="7" idx="5"/>
          </p:cNvCxnSpPr>
          <p:nvPr/>
        </p:nvCxnSpPr>
        <p:spPr>
          <a:xfrm>
            <a:off x="2778054" y="2755729"/>
            <a:ext cx="870925" cy="1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29564" y="3650094"/>
            <a:ext cx="1273905" cy="602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Class</a:t>
            </a:r>
          </a:p>
          <a:p>
            <a:pPr algn="ctr"/>
            <a:r>
              <a:rPr lang="en-US" sz="1200" dirty="0"/>
              <a:t>(Python)</a:t>
            </a:r>
          </a:p>
        </p:txBody>
      </p:sp>
      <p:cxnSp>
        <p:nvCxnSpPr>
          <p:cNvPr id="34" name="Straight Arrow Connector 33"/>
          <p:cNvCxnSpPr>
            <a:stCxn id="7" idx="2"/>
            <a:endCxn id="36" idx="1"/>
          </p:cNvCxnSpPr>
          <p:nvPr/>
        </p:nvCxnSpPr>
        <p:spPr>
          <a:xfrm flipV="1">
            <a:off x="5084055" y="2755729"/>
            <a:ext cx="870925" cy="1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0" y="2319295"/>
            <a:ext cx="2452769" cy="8728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2" y="2319295"/>
            <a:ext cx="1981002" cy="87286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6923" y="2071185"/>
            <a:ext cx="1386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accent1"/>
                </a:solidFill>
              </a:rPr>
              <a:t>./</a:t>
            </a:r>
            <a:r>
              <a:rPr lang="en-US" sz="1100" b="1" i="1" dirty="0" err="1">
                <a:solidFill>
                  <a:schemeClr val="accent1"/>
                </a:solidFill>
              </a:rPr>
              <a:t>example</a:t>
            </a:r>
            <a:r>
              <a:rPr lang="en-US" sz="1100" i="1" dirty="0" err="1">
                <a:solidFill>
                  <a:schemeClr val="accent1"/>
                </a:solidFill>
              </a:rPr>
              <a:t>.</a:t>
            </a:r>
            <a:r>
              <a:rPr lang="en-US" sz="1100" b="1" i="1" dirty="0" err="1">
                <a:solidFill>
                  <a:schemeClr val="accent1"/>
                </a:solidFill>
              </a:rPr>
              <a:t>type</a:t>
            </a:r>
            <a:r>
              <a:rPr lang="en-US" sz="1100" i="1" dirty="0" err="1">
                <a:solidFill>
                  <a:schemeClr val="accent1"/>
                </a:solidFill>
              </a:rPr>
              <a:t>.</a:t>
            </a:r>
            <a:r>
              <a:rPr lang="en-US" sz="1100" dirty="0" err="1">
                <a:solidFill>
                  <a:schemeClr val="accent1"/>
                </a:solidFill>
              </a:rPr>
              <a:t>yaml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6923" y="1763524"/>
            <a:ext cx="1981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YAML Model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03490" y="1908505"/>
            <a:ext cx="1981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Generator System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70058" y="1763524"/>
            <a:ext cx="1981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Output Product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08153" y="2071113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./build/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1100" b="1" i="1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.adb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6440" y="2524897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1. load</a:t>
            </a:r>
            <a:endParaRPr lang="en-US" sz="10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0052" y="2531985"/>
            <a:ext cx="538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5. write</a:t>
            </a:r>
            <a:endParaRPr lang="en-US" sz="10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39092" y="3292190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gen/schemas/</a:t>
            </a:r>
            <a:r>
              <a:rPr lang="en-US" sz="11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.yaml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39092" y="4618925"/>
            <a:ext cx="1981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Pykwalify</a:t>
            </a:r>
            <a:r>
              <a:rPr lang="en-US" sz="1600" b="1" dirty="0">
                <a:solidFill>
                  <a:schemeClr val="tx1"/>
                </a:solidFill>
              </a:rPr>
              <a:t> Schema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206743" y="3053730"/>
            <a:ext cx="857981" cy="516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99146" y="3141883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/>
              <a:t>2. </a:t>
            </a:r>
            <a:r>
              <a:rPr lang="en-US" sz="900" i="1" dirty="0"/>
              <a:t>validate</a:t>
            </a:r>
            <a:endParaRPr lang="en-US" sz="1000" i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92" y="3545807"/>
            <a:ext cx="1871403" cy="1007178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7" idx="4"/>
            <a:endCxn id="21" idx="0"/>
          </p:cNvCxnSpPr>
          <p:nvPr/>
        </p:nvCxnSpPr>
        <p:spPr>
          <a:xfrm>
            <a:off x="4366517" y="3053730"/>
            <a:ext cx="0" cy="59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8993" y="3160934"/>
            <a:ext cx="6062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/>
              <a:t>3. ingest,</a:t>
            </a:r>
          </a:p>
          <a:p>
            <a:pPr algn="ctr"/>
            <a:r>
              <a:rPr lang="en-US" sz="900" i="1" dirty="0"/>
              <a:t>check,</a:t>
            </a:r>
          </a:p>
          <a:p>
            <a:pPr algn="ctr"/>
            <a:r>
              <a:rPr lang="en-US" sz="900" i="1" dirty="0"/>
              <a:t>calculate</a:t>
            </a:r>
            <a:endParaRPr lang="en-US" sz="1000" i="1" dirty="0"/>
          </a:p>
        </p:txBody>
      </p:sp>
      <p:sp>
        <p:nvSpPr>
          <p:cNvPr id="73" name="Rectangle 72"/>
          <p:cNvSpPr/>
          <p:nvPr/>
        </p:nvSpPr>
        <p:spPr>
          <a:xfrm>
            <a:off x="5420282" y="4618925"/>
            <a:ext cx="1981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Jinja2 Template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08033" y="3144305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/>
              <a:t>4. </a:t>
            </a:r>
            <a:r>
              <a:rPr lang="en-US" sz="900" i="1" dirty="0"/>
              <a:t>render</a:t>
            </a:r>
            <a:endParaRPr lang="en-US" sz="1000" i="1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631403" y="3053730"/>
            <a:ext cx="883116" cy="535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8" y="3589390"/>
            <a:ext cx="2286090" cy="920012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434078" y="3341746"/>
            <a:ext cx="1967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gen/templates/</a:t>
            </a: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1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.adb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72728" y="2201919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gen/generators/</a:t>
            </a:r>
            <a:r>
              <a:rPr lang="en-US" sz="11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.py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35733" y="4242864"/>
            <a:ext cx="1351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gen/models/</a:t>
            </a:r>
            <a:r>
              <a:rPr lang="en-US" sz="11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.py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53828" y="3650094"/>
            <a:ext cx="10134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Type Legend:</a:t>
            </a:r>
          </a:p>
          <a:p>
            <a:r>
              <a:rPr lang="en-US" sz="900" dirty="0">
                <a:solidFill>
                  <a:srgbClr val="0070C0"/>
                </a:solidFill>
              </a:rPr>
              <a:t>user model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generator system</a:t>
            </a:r>
            <a:endParaRPr lang="en-US" sz="900" dirty="0">
              <a:solidFill>
                <a:srgbClr val="0070C0"/>
              </a:solidFill>
            </a:endParaRPr>
          </a:p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generated output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5590</TotalTime>
  <Words>533</Words>
  <Application>Microsoft Macintosh PowerPoint</Application>
  <PresentationFormat>On-screen Show (4:3)</PresentationFormat>
  <Paragraphs>149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Architecture Layer Diagram</vt:lpstr>
      <vt:lpstr>Component Class Layout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Adamant Software Framework</dc:title>
  <dc:creator>Kevin Dinkel</dc:creator>
  <cp:lastModifiedBy>Kevin Dinkel</cp:lastModifiedBy>
  <cp:revision>155</cp:revision>
  <dcterms:created xsi:type="dcterms:W3CDTF">2017-08-31T22:39:34Z</dcterms:created>
  <dcterms:modified xsi:type="dcterms:W3CDTF">2023-10-31T20:18:10Z</dcterms:modified>
</cp:coreProperties>
</file>