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2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2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4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AB3C-2B8F-46DD-8347-0D764EC364D5}" type="datetimeFigureOut">
              <a:rPr lang="zh-TW" altLang="en-US" smtClean="0"/>
              <a:t>2021/6/18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[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2},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3},</a:t>
            </a:r>
          </a:p>
          <a:p>
            <a:r>
              <a:rPr lang="en-US" altLang="zh-TW" dirty="0" smtClean="0"/>
              <a:t>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4}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</a:t>
            </a:r>
          </a:p>
          <a:p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上面是 物件陣列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物件陣列</a:t>
            </a:r>
            <a:r>
              <a:rPr lang="zh-TW" altLang="en-US" dirty="0" smtClean="0"/>
              <a:t>方式取得所需全部餐廳資料，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每家餐廳一個物件</a:t>
            </a:r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TableView</a:t>
            </a:r>
            <a:r>
              <a:rPr lang="zh-TW" altLang="en-US" dirty="0" smtClean="0"/>
              <a:t>以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indexPath.row</a:t>
            </a:r>
            <a:r>
              <a:rPr lang="zh-TW" altLang="en-US" dirty="0" smtClean="0"/>
              <a:t>當作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索引值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zh-TW" altLang="en-US" dirty="0" smtClean="0"/>
              <a:t>取得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餐廳物件</a:t>
            </a:r>
            <a:r>
              <a:rPr lang="zh-TW" altLang="en-US" dirty="0" smtClean="0"/>
              <a:t>，將餐廳物件屬性，例如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餐廳名稱、地點、</a:t>
            </a:r>
            <a:r>
              <a:rPr lang="en-US" altLang="zh-TW" dirty="0" smtClean="0"/>
              <a:t>...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0" y="28965"/>
            <a:ext cx="675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一個餐廳是一個物件，包括多個屬性，名稱、地點、</a:t>
            </a:r>
            <a:r>
              <a:rPr lang="en-US" altLang="zh-TW" dirty="0" smtClean="0"/>
              <a:t>......</a:t>
            </a:r>
          </a:p>
          <a:p>
            <a:r>
              <a:rPr lang="en-US" altLang="zh-TW" dirty="0" smtClean="0"/>
              <a:t>[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3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4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8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473724" y="1049868"/>
            <a:ext cx="4935093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/>
              </a:rPr>
              <a:t>手機端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TableView</a:t>
            </a:r>
            <a:r>
              <a:rPr lang="zh-TW" altLang="en-US" dirty="0" smtClean="0">
                <a:effectLst/>
              </a:rPr>
              <a:t>以</a:t>
            </a:r>
            <a:r>
              <a:rPr lang="en-US" altLang="zh-TW" dirty="0" err="1" smtClean="0">
                <a:effectLst/>
              </a:rPr>
              <a:t>indexPath.row</a:t>
            </a:r>
            <a:endParaRPr lang="en-US" altLang="zh-TW" dirty="0" smtClean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當作這</a:t>
            </a:r>
            <a:r>
              <a:rPr lang="en-US" altLang="zh-TW" dirty="0" smtClean="0">
                <a:effectLst/>
              </a:rPr>
              <a:t>4</a:t>
            </a:r>
            <a:r>
              <a:rPr lang="zh-TW" altLang="en-US" dirty="0" smtClean="0">
                <a:effectLst/>
              </a:rPr>
              <a:t>個陣列索引</a:t>
            </a:r>
            <a:r>
              <a:rPr lang="zh-TW" altLang="en-US" dirty="0">
                <a:effectLst/>
              </a:rPr>
              <a:t>值</a:t>
            </a:r>
            <a:endParaRPr lang="en-US" altLang="zh-TW" dirty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取得餐廳 資料放入</a:t>
            </a:r>
            <a:r>
              <a:rPr lang="en-US" altLang="zh-TW" dirty="0" smtClean="0">
                <a:effectLst/>
              </a:rPr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408818" y="3554362"/>
            <a:ext cx="6783182" cy="9194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46967" y="2864372"/>
            <a:ext cx="481437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個陣列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restaurantNames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餐廳名稱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restaurantImages</a:t>
            </a:r>
            <a:r>
              <a:rPr lang="en-US" altLang="zh-TW" dirty="0" smtClean="0"/>
              <a:t> :[String]    //</a:t>
            </a:r>
            <a:r>
              <a:rPr lang="zh-TW" altLang="en-US" dirty="0" smtClean="0"/>
              <a:t>餐廳影像檔名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restaurantLocations</a:t>
            </a:r>
            <a:r>
              <a:rPr lang="en-US" altLang="zh-TW" dirty="0" smtClean="0"/>
              <a:t> :[String] //</a:t>
            </a:r>
            <a:r>
              <a:rPr lang="zh-TW" altLang="en-US" dirty="0" smtClean="0"/>
              <a:t>餐廳地點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restaurantTypes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餐廳形態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4726232" y="1404650"/>
            <a:ext cx="283133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程序 2"/>
          <p:cNvSpPr/>
          <p:nvPr/>
        </p:nvSpPr>
        <p:spPr>
          <a:xfrm>
            <a:off x="4715216" y="2720477"/>
            <a:ext cx="2831338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麥当勞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8560107" y="1410157"/>
            <a:ext cx="222540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5849953" y="209319"/>
            <a:ext cx="1817787" cy="58992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view1=View1()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5541479" y="1382615"/>
            <a:ext cx="2005075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麥當勞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6599101" y="1862196"/>
            <a:ext cx="616945" cy="622453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改成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6141901" y="799242"/>
            <a:ext cx="616946" cy="543957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4726232" y="3308502"/>
            <a:ext cx="2831337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2" idx="3"/>
            <a:endCxn id="4" idx="1"/>
          </p:cNvCxnSpPr>
          <p:nvPr/>
        </p:nvCxnSpPr>
        <p:spPr>
          <a:xfrm flipV="1">
            <a:off x="7557569" y="2980061"/>
            <a:ext cx="1002538" cy="510220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4715216" y="1375042"/>
            <a:ext cx="815247" cy="3635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571124" y="1399141"/>
            <a:ext cx="2071170" cy="363557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8" idx="2"/>
            <a:endCxn id="3" idx="0"/>
          </p:cNvCxnSpPr>
          <p:nvPr/>
        </p:nvCxnSpPr>
        <p:spPr>
          <a:xfrm flipH="1">
            <a:off x="6130885" y="1746172"/>
            <a:ext cx="413132" cy="97430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流程圖: 程序 39"/>
          <p:cNvSpPr/>
          <p:nvPr/>
        </p:nvSpPr>
        <p:spPr>
          <a:xfrm>
            <a:off x="8549090" y="3150823"/>
            <a:ext cx="2236424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               .</a:t>
            </a:r>
            <a:r>
              <a:rPr lang="zh-TW" altLang="en-US" dirty="0" smtClean="0">
                <a:solidFill>
                  <a:schemeClr val="tx1"/>
                </a:solidFill>
              </a:rPr>
              <a:t>印餐廳名稱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9491034" y="1461455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8658337" y="321313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流程圖: 程序 78"/>
          <p:cNvSpPr/>
          <p:nvPr/>
        </p:nvSpPr>
        <p:spPr>
          <a:xfrm>
            <a:off x="5994091" y="336771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>
            <a:endCxn id="79" idx="0"/>
          </p:cNvCxnSpPr>
          <p:nvPr/>
        </p:nvCxnSpPr>
        <p:spPr>
          <a:xfrm>
            <a:off x="5122839" y="1746172"/>
            <a:ext cx="1278876" cy="162154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6676222" y="1671640"/>
            <a:ext cx="2930487" cy="1653388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9065960" y="1760634"/>
            <a:ext cx="672954" cy="139018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19" idx="1"/>
          </p:cNvCxnSpPr>
          <p:nvPr/>
        </p:nvCxnSpPr>
        <p:spPr>
          <a:xfrm flipV="1">
            <a:off x="3521282" y="1556821"/>
            <a:ext cx="1193934" cy="314781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547679" y="1378138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這些</a:t>
            </a:r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全部都是指向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同一個記憶體位置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也就是同一個物件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restaurantNames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restaurantImages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 smtClean="0"/>
              <a:t>restaurantLocations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/>
              <a:t>restaurantTypes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7" y="4221487"/>
            <a:ext cx="1975963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顯示程式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933244" y="90311"/>
            <a:ext cx="5821938" cy="68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2763" y="397031"/>
            <a:ext cx="4343401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 </a:t>
            </a:r>
            <a:r>
              <a:rPr lang="zh-TW" altLang="en-US" sz="2400" dirty="0" smtClean="0">
                <a:solidFill>
                  <a:schemeClr val="tx1"/>
                </a:solidFill>
              </a:rPr>
              <a:t>建立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7693278" y="120409"/>
            <a:ext cx="4200939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接收人造衛星的信號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計算出經緯度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6755" y="1227631"/>
            <a:ext cx="4844845" cy="44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 </a:t>
            </a:r>
            <a:r>
              <a:rPr lang="zh-TW" altLang="en-US" sz="2400" dirty="0" smtClean="0">
                <a:solidFill>
                  <a:schemeClr val="tx1"/>
                </a:solidFill>
              </a:rPr>
              <a:t>設定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r>
              <a:rPr lang="zh-TW" altLang="en-US" sz="2400" dirty="0" smtClean="0">
                <a:solidFill>
                  <a:schemeClr val="tx1"/>
                </a:solidFill>
              </a:rPr>
              <a:t>的參數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5365" y="1761240"/>
            <a:ext cx="3737114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 </a:t>
            </a:r>
            <a:r>
              <a:rPr lang="zh-TW" altLang="en-US" sz="2400" dirty="0" smtClean="0">
                <a:solidFill>
                  <a:schemeClr val="tx1"/>
                </a:solidFill>
              </a:rPr>
              <a:t>啟動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51790" y="137667"/>
            <a:ext cx="2411897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706756" y="464039"/>
            <a:ext cx="4986522" cy="1796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06757" y="1157783"/>
            <a:ext cx="4986521" cy="2239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710071" y="1823375"/>
            <a:ext cx="4983207" cy="4579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816641" y="367444"/>
            <a:ext cx="3935899" cy="86018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9644" y="943584"/>
            <a:ext cx="2213119" cy="114496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6018" y="3843130"/>
            <a:ext cx="11788199" cy="2780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8625" y="3788912"/>
            <a:ext cx="971612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class ViewController: UIViewController,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{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線單箭頭接點 20"/>
          <p:cNvCxnSpPr>
            <a:stCxn id="3" idx="2"/>
          </p:cNvCxnSpPr>
          <p:nvPr/>
        </p:nvCxnSpPr>
        <p:spPr>
          <a:xfrm flipH="1">
            <a:off x="9793747" y="2693556"/>
            <a:ext cx="1" cy="2689337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98159" y="4195514"/>
            <a:ext cx="1705338" cy="135989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7079" y="4325039"/>
            <a:ext cx="463048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212529"/>
                </a:solidFill>
                <a:latin typeface="Arial Unicode MS" panose="020B0604020202020204" pitchFamily="34" charset="-120"/>
              </a:rPr>
              <a:t>因為類別有加</a:t>
            </a:r>
            <a:r>
              <a:rPr lang="en-US" altLang="zh-TW" dirty="0" err="1" smtClean="0"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，</a:t>
            </a:r>
            <a: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/>
            </a:r>
            <a:b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</a:b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所以類別內有這個方法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因此可以被委派</a:t>
            </a:r>
            <a:endParaRPr lang="en-US" altLang="zh-TW" dirty="0" smtClean="0">
              <a:solidFill>
                <a:srgbClr val="212529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Unicode MS" panose="020B060402020202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8432" y="2905592"/>
            <a:ext cx="9045785" cy="6758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r>
              <a:rPr lang="zh-TW" altLang="en-US" sz="2400" dirty="0" smtClean="0">
                <a:solidFill>
                  <a:schemeClr val="tx1"/>
                </a:solidFill>
              </a:rPr>
              <a:t>一計算出來經緯度就呼叫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9408" y="5382893"/>
            <a:ext cx="11463132" cy="10999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0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(_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manager: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CLLocationManager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didUpdateLocations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locations: [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]){</a:t>
            </a: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locations</a:t>
            </a:r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裡面帶有經緯度，可以拿來定位手機</a:t>
            </a:r>
            <a:endParaRPr lang="en-US" altLang="zh-TW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0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圓角矩形 67"/>
          <p:cNvSpPr/>
          <p:nvPr/>
        </p:nvSpPr>
        <p:spPr>
          <a:xfrm>
            <a:off x="7936391" y="1939988"/>
            <a:ext cx="1437859" cy="354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經過網路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流程圖: 預設處理作業 1"/>
          <p:cNvSpPr/>
          <p:nvPr/>
        </p:nvSpPr>
        <p:spPr>
          <a:xfrm>
            <a:off x="2054086" y="6029739"/>
            <a:ext cx="7301947" cy="7023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Cell for row </a:t>
            </a:r>
            <a:br>
              <a:rPr lang="en-US" altLang="zh-TW" dirty="0" smtClean="0"/>
            </a:br>
            <a:r>
              <a:rPr lang="zh-TW" altLang="en-US" dirty="0" smtClean="0"/>
              <a:t>提供資料給 </a:t>
            </a:r>
            <a:r>
              <a:rPr lang="en-US" altLang="zh-TW" dirty="0" err="1" smtClean="0"/>
              <a:t>TableView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506279" y="5327374"/>
            <a:ext cx="4214189" cy="44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三個陣列（餐廳名稱、形態、地址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8971" y="4187687"/>
            <a:ext cx="4923181" cy="83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startParsing</a:t>
            </a:r>
            <a:r>
              <a:rPr lang="en-US" altLang="zh-TW" dirty="0"/>
              <a:t>(data :</a:t>
            </a:r>
            <a:r>
              <a:rPr lang="en-US" altLang="zh-TW" dirty="0" err="1"/>
              <a:t>NSData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27649" y="2286411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jsonParsingFrom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File</a:t>
            </a:r>
            <a:r>
              <a:rPr lang="en-US" altLang="zh-TW" dirty="0"/>
              <a:t>()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5506279" y="3679135"/>
            <a:ext cx="1437859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NSData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</p:cNvCxnSpPr>
          <p:nvPr/>
        </p:nvCxnSpPr>
        <p:spPr>
          <a:xfrm flipH="1">
            <a:off x="5350561" y="5019260"/>
            <a:ext cx="1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1298711" y="1486736"/>
            <a:ext cx="2146851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本地端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7" idx="2"/>
            <a:endCxn id="4" idx="0"/>
          </p:cNvCxnSpPr>
          <p:nvPr/>
        </p:nvCxnSpPr>
        <p:spPr>
          <a:xfrm rot="16200000" flipH="1">
            <a:off x="3275146" y="2112270"/>
            <a:ext cx="1172407" cy="297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2"/>
            <a:endCxn id="7" idx="0"/>
          </p:cNvCxnSpPr>
          <p:nvPr/>
        </p:nvCxnSpPr>
        <p:spPr>
          <a:xfrm>
            <a:off x="2372137" y="1841231"/>
            <a:ext cx="0" cy="4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83362" y="64087"/>
            <a:ext cx="2733263" cy="9626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從本地端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抓餐廳資料放到手機顯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6752807" y="64508"/>
            <a:ext cx="3299792" cy="946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從遠端伺服器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</a:t>
            </a:r>
            <a:r>
              <a:rPr lang="zh-TW" altLang="en-US" dirty="0"/>
              <a:t>餐廳資料放到手機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2" name="框架 31"/>
          <p:cNvSpPr/>
          <p:nvPr/>
        </p:nvSpPr>
        <p:spPr>
          <a:xfrm>
            <a:off x="7282065" y="1266825"/>
            <a:ext cx="1745973" cy="6543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遠端伺服器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柱 32"/>
          <p:cNvSpPr/>
          <p:nvPr/>
        </p:nvSpPr>
        <p:spPr>
          <a:xfrm>
            <a:off x="9592911" y="1156250"/>
            <a:ext cx="390946" cy="882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6710564" y="2300908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jsonParsingFrom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URl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cxnSp>
        <p:nvCxnSpPr>
          <p:cNvPr id="41" name="肘形接點 40"/>
          <p:cNvCxnSpPr>
            <a:stCxn id="39" idx="2"/>
            <a:endCxn id="4" idx="0"/>
          </p:cNvCxnSpPr>
          <p:nvPr/>
        </p:nvCxnSpPr>
        <p:spPr>
          <a:xfrm rot="5400000">
            <a:off x="6173852" y="2206487"/>
            <a:ext cx="1157910" cy="2804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2"/>
            <a:endCxn id="39" idx="0"/>
          </p:cNvCxnSpPr>
          <p:nvPr/>
        </p:nvCxnSpPr>
        <p:spPr>
          <a:xfrm>
            <a:off x="8155052" y="1921151"/>
            <a:ext cx="0" cy="37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3" idx="2"/>
            <a:endCxn id="32" idx="3"/>
          </p:cNvCxnSpPr>
          <p:nvPr/>
        </p:nvCxnSpPr>
        <p:spPr>
          <a:xfrm flipH="1" flipV="1">
            <a:off x="9028038" y="1593988"/>
            <a:ext cx="564873" cy="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下面是某一段程式碼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83967" y="371061"/>
            <a:ext cx="2570921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 flipV="1">
            <a:off x="3458817" y="960783"/>
            <a:ext cx="2425150" cy="219323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58817" y="2491409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960783"/>
            <a:ext cx="2425150" cy="327991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68955" y="1494182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05738" y="2593285"/>
            <a:ext cx="7540487" cy="403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zh-TW" altLang="en-US" sz="2800" dirty="0" smtClean="0">
                <a:solidFill>
                  <a:srgbClr val="FF0000"/>
                </a:solidFill>
              </a:rPr>
              <a:t>步驟要不要等收到回應資料，再去執行步驟</a:t>
            </a: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zh-TW" altLang="en-US" sz="2800" dirty="0" smtClean="0">
                <a:solidFill>
                  <a:srgbClr val="FF0000"/>
                </a:solidFill>
              </a:rPr>
              <a:t>印出來？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endParaRPr lang="en-US" altLang="zh-TW" sz="28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不等→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非常有可能</a:t>
            </a:r>
            <a:r>
              <a:rPr lang="en-US" altLang="zh-TW" sz="2800" dirty="0" smtClean="0">
                <a:solidFill>
                  <a:schemeClr val="tx1"/>
                </a:solidFill>
              </a:rPr>
              <a:t>C</a:t>
            </a:r>
            <a:r>
              <a:rPr lang="zh-TW" altLang="en-US" sz="2800" dirty="0" smtClean="0">
                <a:solidFill>
                  <a:schemeClr val="tx1"/>
                </a:solidFill>
              </a:rPr>
              <a:t>還沒收到，就執行</a:t>
            </a:r>
            <a:r>
              <a:rPr lang="en-US" altLang="zh-TW" sz="2800" dirty="0" smtClean="0">
                <a:solidFill>
                  <a:schemeClr val="tx1"/>
                </a:solidFill>
              </a:rPr>
              <a:t>D</a:t>
            </a:r>
            <a:r>
              <a:rPr lang="zh-TW" altLang="en-US" sz="2800" dirty="0" smtClean="0">
                <a:solidFill>
                  <a:schemeClr val="tx1"/>
                </a:solidFill>
              </a:rPr>
              <a:t>要印出回應資料，當然是沒得印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等多久？萬一回應資料必須查詢上億筆資料才能得到結果回傳總共花了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分鐘，這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</a:t>
            </a:r>
            <a:r>
              <a:rPr lang="en-US" altLang="zh-TW" sz="2800" dirty="0" smtClean="0">
                <a:solidFill>
                  <a:schemeClr val="tx1"/>
                </a:solidFill>
              </a:rPr>
              <a:t>E</a:t>
            </a:r>
            <a:r>
              <a:rPr lang="zh-TW" altLang="en-US" sz="2800" dirty="0" smtClean="0">
                <a:solidFill>
                  <a:schemeClr val="tx1"/>
                </a:solidFill>
              </a:rPr>
              <a:t>步驟不會執行，所以使用者不管他怎麼點，手機都不會有回應，這樣好嗎？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單一執行緒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954659" y="3650973"/>
            <a:ext cx="1469333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>
            <a:off x="3458817" y="3154018"/>
            <a:ext cx="1495842" cy="108667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89076" y="3097695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4240695"/>
            <a:ext cx="1495842" cy="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496549" y="315401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197011" y="121257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197011" y="2285999"/>
            <a:ext cx="2888973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399679" y="3419061"/>
            <a:ext cx="28210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11279" y="4545493"/>
            <a:ext cx="28094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97010" y="298173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兩個執行緒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21" idx="2"/>
            <a:endCxn id="23" idx="0"/>
          </p:cNvCxnSpPr>
          <p:nvPr/>
        </p:nvCxnSpPr>
        <p:spPr>
          <a:xfrm>
            <a:off x="10641498" y="1875182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2"/>
            <a:endCxn id="25" idx="0"/>
          </p:cNvCxnSpPr>
          <p:nvPr/>
        </p:nvCxnSpPr>
        <p:spPr>
          <a:xfrm flipH="1">
            <a:off x="8810210" y="2948608"/>
            <a:ext cx="1831288" cy="4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2"/>
            <a:endCxn id="26" idx="0"/>
          </p:cNvCxnSpPr>
          <p:nvPr/>
        </p:nvCxnSpPr>
        <p:spPr>
          <a:xfrm>
            <a:off x="8810210" y="4081670"/>
            <a:ext cx="5800" cy="46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197010" y="553940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23" idx="2"/>
            <a:endCxn id="31" idx="0"/>
          </p:cNvCxnSpPr>
          <p:nvPr/>
        </p:nvCxnSpPr>
        <p:spPr>
          <a:xfrm flipH="1">
            <a:off x="10641497" y="2948608"/>
            <a:ext cx="1" cy="25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5" idx="1"/>
            <a:endCxn id="13" idx="3"/>
          </p:cNvCxnSpPr>
          <p:nvPr/>
        </p:nvCxnSpPr>
        <p:spPr>
          <a:xfrm flipH="1">
            <a:off x="6423992" y="3750366"/>
            <a:ext cx="975687" cy="49032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3" idx="3"/>
            <a:endCxn id="26" idx="1"/>
          </p:cNvCxnSpPr>
          <p:nvPr/>
        </p:nvCxnSpPr>
        <p:spPr>
          <a:xfrm>
            <a:off x="6423992" y="4240695"/>
            <a:ext cx="987287" cy="636103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318802" y="3293168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05330" y="475752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8223" y="450573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641494" y="1775790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11990" y="284921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822437" y="400215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529286" y="3631095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568610" y="448585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5283" y="2213114"/>
            <a:ext cx="2835965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UIImagePickerController</a:t>
            </a:r>
            <a:endParaRPr lang="en-US" altLang="zh-TW" dirty="0"/>
          </a:p>
        </p:txBody>
      </p:sp>
      <p:sp>
        <p:nvSpPr>
          <p:cNvPr id="3" name="圓角矩形 2"/>
          <p:cNvSpPr/>
          <p:nvPr/>
        </p:nvSpPr>
        <p:spPr>
          <a:xfrm>
            <a:off x="6149009" y="-26503"/>
            <a:ext cx="2173357" cy="106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相機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127512" y="39760"/>
            <a:ext cx="2173357" cy="99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9113" y="3723859"/>
            <a:ext cx="9409044" cy="28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499653" y="3896138"/>
            <a:ext cx="4333460" cy="21203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private </a:t>
            </a:r>
            <a:r>
              <a:rPr lang="en-US" altLang="zh-TW" dirty="0" err="1"/>
              <a:t>func</a:t>
            </a:r>
            <a:r>
              <a:rPr lang="en-US" altLang="zh-TW" dirty="0"/>
              <a:t> </a:t>
            </a:r>
            <a:r>
              <a:rPr lang="en-US" altLang="zh-TW" dirty="0" err="1"/>
              <a:t>imagePickerController</a:t>
            </a:r>
            <a:r>
              <a:rPr lang="en-US" altLang="zh-TW" dirty="0" smtClean="0"/>
              <a:t>(){</a:t>
            </a:r>
          </a:p>
          <a:p>
            <a:r>
              <a:rPr lang="zh-TW" altLang="en-US" dirty="0" smtClean="0"/>
              <a:t>  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UIImagePickerController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傳回來的影像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}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21635" y="3856382"/>
            <a:ext cx="4134678" cy="16167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類別加上 </a:t>
            </a:r>
            <a:r>
              <a:rPr lang="en-US" altLang="zh-TW" dirty="0" err="1" smtClean="0"/>
              <a:t>UIImagePickerControllerDelegate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所以類別內有這個方法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所以具備當</a:t>
            </a:r>
            <a:r>
              <a:rPr lang="en-US" altLang="zh-TW" dirty="0" err="1"/>
              <a:t>UIImagePickerController</a:t>
            </a:r>
            <a:endParaRPr lang="en-US" altLang="zh-TW" dirty="0"/>
          </a:p>
          <a:p>
            <a:pPr algn="ctr"/>
            <a:r>
              <a:rPr lang="zh-TW" altLang="en-US" dirty="0" smtClean="0"/>
              <a:t>的</a:t>
            </a:r>
            <a:r>
              <a:rPr lang="en-US" altLang="zh-TW" dirty="0" smtClean="0"/>
              <a:t>delegate</a:t>
            </a:r>
            <a:r>
              <a:rPr lang="zh-TW" altLang="en-US" dirty="0" smtClean="0"/>
              <a:t>的資格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041913" y="4174435"/>
            <a:ext cx="1630017" cy="5300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" idx="2"/>
          </p:cNvCxnSpPr>
          <p:nvPr/>
        </p:nvCxnSpPr>
        <p:spPr>
          <a:xfrm flipH="1">
            <a:off x="4704522" y="3087757"/>
            <a:ext cx="748744" cy="8083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531700" y="3112243"/>
            <a:ext cx="288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指定這個</a:t>
            </a:r>
            <a:r>
              <a:rPr lang="zh-TW" altLang="en-US" dirty="0" smtClean="0"/>
              <a:t>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為</a:t>
            </a:r>
            <a:r>
              <a:rPr lang="en-US" altLang="zh-TW" dirty="0" smtClean="0"/>
              <a:t>delegate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94450" y="2769706"/>
            <a:ext cx="2073967" cy="13309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126964" y="3000752"/>
            <a:ext cx="1139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 </a:t>
            </a:r>
            <a:r>
              <a:rPr lang="zh-TW" altLang="en-US" dirty="0" smtClean="0"/>
              <a:t>啟動他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992755" y="1205949"/>
            <a:ext cx="135834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指定來源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92341" y="145658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latin typeface="Consolas" panose="020B0609020204030204" pitchFamily="49" charset="0"/>
              </a:rPr>
              <a:t>sourceType</a:t>
            </a:r>
            <a:r>
              <a:rPr lang="en-US" altLang="zh-TW" dirty="0">
                <a:latin typeface="Consolas" panose="020B0609020204030204" pitchFamily="49" charset="0"/>
              </a:rPr>
              <a:t> = .camera 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227" y="155799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latin typeface="Consolas" panose="020B0609020204030204" pitchFamily="49" charset="0"/>
              </a:rPr>
              <a:t>sourceType</a:t>
            </a:r>
            <a:r>
              <a:rPr lang="en-US" altLang="zh-TW" dirty="0">
                <a:latin typeface="Consolas" panose="020B0609020204030204" pitchFamily="49" charset="0"/>
              </a:rPr>
              <a:t> = .</a:t>
            </a:r>
            <a:r>
              <a:rPr lang="en-US" altLang="zh-TW" dirty="0" err="1">
                <a:latin typeface="Consolas" panose="020B0609020204030204" pitchFamily="49" charset="0"/>
              </a:rPr>
              <a:t>photoLibrary</a:t>
            </a:r>
            <a:r>
              <a:rPr lang="en-US" altLang="zh-TW" dirty="0">
                <a:latin typeface="Consolas" panose="020B0609020204030204" pitchFamily="49" charset="0"/>
              </a:rPr>
              <a:t> 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/>
          <p:cNvCxnSpPr>
            <a:stCxn id="2" idx="0"/>
            <a:endCxn id="4" idx="2"/>
          </p:cNvCxnSpPr>
          <p:nvPr/>
        </p:nvCxnSpPr>
        <p:spPr>
          <a:xfrm flipH="1" flipV="1">
            <a:off x="4214191" y="1033670"/>
            <a:ext cx="1239075" cy="11794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" idx="0"/>
            <a:endCxn id="3" idx="2"/>
          </p:cNvCxnSpPr>
          <p:nvPr/>
        </p:nvCxnSpPr>
        <p:spPr>
          <a:xfrm flipV="1">
            <a:off x="5453266" y="1033670"/>
            <a:ext cx="1782422" cy="11794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457653" y="3036476"/>
            <a:ext cx="2918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 取得影像之後 呼叫這個方法 來處理所取得的影像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>
            <a:off x="6871248" y="2650436"/>
            <a:ext cx="801761" cy="12457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4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11053</TotalTime>
  <Words>493</Words>
  <Application>Microsoft Office PowerPoint</Application>
  <PresentationFormat>寬螢幕</PresentationFormat>
  <Paragraphs>136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 Unicode MS</vt:lpstr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紹國 戴</dc:creator>
  <cp:lastModifiedBy>Windows 使用者</cp:lastModifiedBy>
  <cp:revision>44</cp:revision>
  <dcterms:created xsi:type="dcterms:W3CDTF">2021-03-25T05:45:04Z</dcterms:created>
  <dcterms:modified xsi:type="dcterms:W3CDTF">2021-06-18T16:12:50Z</dcterms:modified>
</cp:coreProperties>
</file>