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7" r:id="rId2"/>
    <p:sldId id="258" r:id="rId3"/>
    <p:sldId id="34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350" r:id="rId17"/>
    <p:sldId id="330" r:id="rId18"/>
    <p:sldId id="273" r:id="rId19"/>
    <p:sldId id="274" r:id="rId20"/>
    <p:sldId id="327" r:id="rId21"/>
    <p:sldId id="276" r:id="rId22"/>
    <p:sldId id="277" r:id="rId23"/>
    <p:sldId id="279" r:id="rId24"/>
    <p:sldId id="335" r:id="rId25"/>
    <p:sldId id="336" r:id="rId26"/>
    <p:sldId id="337" r:id="rId27"/>
    <p:sldId id="351" r:id="rId28"/>
    <p:sldId id="280" r:id="rId29"/>
    <p:sldId id="281" r:id="rId30"/>
    <p:sldId id="285" r:id="rId31"/>
    <p:sldId id="286" r:id="rId32"/>
    <p:sldId id="287" r:id="rId33"/>
    <p:sldId id="312" r:id="rId34"/>
    <p:sldId id="288" r:id="rId35"/>
    <p:sldId id="315" r:id="rId36"/>
    <p:sldId id="289" r:id="rId37"/>
    <p:sldId id="314" r:id="rId38"/>
    <p:sldId id="290" r:id="rId39"/>
    <p:sldId id="291" r:id="rId40"/>
    <p:sldId id="292" r:id="rId41"/>
    <p:sldId id="293" r:id="rId42"/>
    <p:sldId id="316" r:id="rId43"/>
    <p:sldId id="311" r:id="rId44"/>
    <p:sldId id="294" r:id="rId45"/>
    <p:sldId id="295" r:id="rId46"/>
    <p:sldId id="308" r:id="rId47"/>
    <p:sldId id="296" r:id="rId48"/>
    <p:sldId id="297" r:id="rId49"/>
    <p:sldId id="333" r:id="rId50"/>
    <p:sldId id="302" r:id="rId51"/>
    <p:sldId id="303" r:id="rId52"/>
    <p:sldId id="304" r:id="rId53"/>
    <p:sldId id="305" r:id="rId54"/>
    <p:sldId id="328" r:id="rId55"/>
    <p:sldId id="306" r:id="rId56"/>
    <p:sldId id="307" r:id="rId57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26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68E6-252C-D34D-84BC-36E79BED5C7E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244E2-F733-714A-8222-C2D314AB92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1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E894D-A8D2-8645-9C7A-39DF2F1F148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8A3AD-2B96-DA4E-904A-8F1769CC8B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4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5A68B-5D0A-AC4E-ABB3-229A0F08F6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0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channels are unidirectional</a:t>
            </a:r>
            <a:r>
              <a:rPr lang="en-US" baseline="0" dirty="0" smtClean="0"/>
              <a:t> and flow from left to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9388-6CDC-FE47-B67F-6A2F1831832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6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Hmin</a:t>
            </a:r>
            <a:r>
              <a:rPr lang="en-US" dirty="0" smtClean="0"/>
              <a:t> = n+1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A3AD-2B96-DA4E-904A-8F1769CC8B4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A3AD-2B96-DA4E-904A-8F1769CC8B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 them start thinking about projects…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A3AD-2B96-DA4E-904A-8F1769CC8B4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9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 =</a:t>
            </a:r>
            <a:r>
              <a:rPr lang="en-US" baseline="0" dirty="0" smtClean="0"/>
              <a:t> 0001</a:t>
            </a:r>
          </a:p>
          <a:p>
            <a:r>
              <a:rPr lang="en-US" baseline="0" dirty="0" err="1" smtClean="0"/>
              <a:t>d</a:t>
            </a:r>
            <a:r>
              <a:rPr lang="en-US" baseline="0" dirty="0" smtClean="0"/>
              <a:t> = 0100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</a:t>
            </a:r>
            <a:r>
              <a:rPr lang="en-US" baseline="0" dirty="0" smtClean="0"/>
              <a:t> = 0110</a:t>
            </a:r>
          </a:p>
          <a:p>
            <a:r>
              <a:rPr lang="en-US" baseline="0" dirty="0" err="1" smtClean="0"/>
              <a:t>d</a:t>
            </a:r>
            <a:r>
              <a:rPr lang="en-US" baseline="0" dirty="0" smtClean="0"/>
              <a:t> = 1001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A3AD-2B96-DA4E-904A-8F1769CC8B4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9388-6CDC-FE47-B67F-6A2F1831832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Take </a:t>
            </a:r>
            <a:r>
              <a:rPr lang="en-CA" dirty="0" err="1" smtClean="0"/>
              <a:t>aways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A064-3AA9-40F6-B4B5-672E410820AE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899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4k^(n-1)</a:t>
            </a:r>
            <a:r>
              <a:rPr lang="en-US" baseline="0" dirty="0" smtClean="0"/>
              <a:t> = 4*</a:t>
            </a:r>
            <a:r>
              <a:rPr lang="en-US" baseline="0" dirty="0" err="1" smtClean="0"/>
              <a:t>k^n</a:t>
            </a:r>
            <a:r>
              <a:rPr lang="en-US" baseline="0" dirty="0" smtClean="0"/>
              <a:t>*k^-1 = 4N/k</a:t>
            </a:r>
          </a:p>
          <a:p>
            <a:r>
              <a:rPr lang="en-US" baseline="0" dirty="0" smtClean="0"/>
              <a:t>N/2 traffic is going to be distributed over 4N/k channels so the load is (N/2)/(4N/k) = N/2 * k/4N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adversarial traffic pattern for torus… some kind of permutation…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9388-6CDC-FE47-B67F-6A2F1831832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Channel load of 2</a:t>
            </a:r>
          </a:p>
          <a:p>
            <a:pPr lvl="1"/>
            <a:r>
              <a:rPr lang="en-CA" dirty="0" smtClean="0"/>
              <a:t>Channel is loaded with twice injection bandwidth</a:t>
            </a:r>
          </a:p>
          <a:p>
            <a:pPr lvl="1"/>
            <a:r>
              <a:rPr lang="en-CA" dirty="0" smtClean="0"/>
              <a:t>If each node injects a flit every cycle</a:t>
            </a:r>
          </a:p>
          <a:p>
            <a:pPr lvl="2"/>
            <a:r>
              <a:rPr lang="en-CA" dirty="0" smtClean="0"/>
              <a:t>2 flits will want to traverse bottleneck channel every cycle</a:t>
            </a:r>
          </a:p>
          <a:p>
            <a:pPr lvl="2"/>
            <a:r>
              <a:rPr lang="en-CA" dirty="0" smtClean="0"/>
              <a:t>If bottleneck channel can only handle 1 flit per cycle</a:t>
            </a:r>
          </a:p>
          <a:p>
            <a:pPr lvl="3"/>
            <a:r>
              <a:rPr lang="en-CA" dirty="0" smtClean="0"/>
              <a:t>Max network bandwidth is ½ link bandwidth</a:t>
            </a:r>
          </a:p>
          <a:p>
            <a:pPr lvl="3"/>
            <a:r>
              <a:rPr lang="en-CA" dirty="0" smtClean="0"/>
              <a:t>A flit can be injected every other cycle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8A3AD-2B96-DA4E-904A-8F1769CC8B4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67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Assumes  one-way</a:t>
            </a:r>
            <a:r>
              <a:rPr lang="en-US" baseline="0" dirty="0" smtClean="0"/>
              <a:t> routes (choose starting direction for X and Y, 6 routes with X east and Y south).  6 more routes for X west and Y south),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9388-6CDC-FE47-B67F-6A2F1831832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CBF8-892A-1A4D-B72D-E4EDE483A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5226"/>
            <a:ext cx="7772400" cy="3335522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Interconnection Networks: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36204"/>
            <a:ext cx="6400800" cy="1283596"/>
          </a:xfrm>
        </p:spPr>
        <p:txBody>
          <a:bodyPr>
            <a:normAutofit/>
          </a:bodyPr>
          <a:lstStyle/>
          <a:p>
            <a:r>
              <a:rPr lang="en-US" dirty="0" smtClean="0"/>
              <a:t>Prof. Natalie </a:t>
            </a:r>
            <a:r>
              <a:rPr lang="en-US" dirty="0" err="1" smtClean="0"/>
              <a:t>Enright</a:t>
            </a:r>
            <a:r>
              <a:rPr lang="en-US" dirty="0" smtClean="0"/>
              <a:t> </a:t>
            </a:r>
            <a:r>
              <a:rPr lang="en-US" dirty="0" err="1" smtClean="0"/>
              <a:t>Jerger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CA" sz="3600" dirty="0" smtClean="0"/>
              <a:t>Abstract Metrics: Maximum Channel Load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CA" dirty="0" smtClean="0"/>
              <a:t>Estimate max </a:t>
            </a:r>
            <a:r>
              <a:rPr lang="en-CA" b="1" dirty="0" smtClean="0">
                <a:solidFill>
                  <a:srgbClr val="FF0000"/>
                </a:solidFill>
              </a:rPr>
              <a:t>bandwidth </a:t>
            </a:r>
            <a:r>
              <a:rPr lang="en-CA" dirty="0" smtClean="0"/>
              <a:t>the network can support</a:t>
            </a:r>
          </a:p>
          <a:p>
            <a:pPr lvl="1"/>
            <a:r>
              <a:rPr lang="en-CA" dirty="0" smtClean="0"/>
              <a:t>Max bits per second (bps) that can be injected by every node before it saturates</a:t>
            </a:r>
          </a:p>
          <a:p>
            <a:pPr lvl="2"/>
            <a:r>
              <a:rPr lang="en-CA" b="1" dirty="0" smtClean="0">
                <a:solidFill>
                  <a:srgbClr val="FF0000"/>
                </a:solidFill>
              </a:rPr>
              <a:t>Saturation</a:t>
            </a:r>
            <a:r>
              <a:rPr lang="en-CA" dirty="0" smtClean="0"/>
              <a:t>: network cannot accept any more traffic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Determine most congested link</a:t>
            </a:r>
          </a:p>
          <a:p>
            <a:pPr lvl="2"/>
            <a:r>
              <a:rPr lang="en-CA" dirty="0" smtClean="0"/>
              <a:t>For given traffic pattern</a:t>
            </a:r>
          </a:p>
          <a:p>
            <a:pPr lvl="2"/>
            <a:r>
              <a:rPr lang="en-CA" dirty="0" smtClean="0"/>
              <a:t>Will limit overall network bandwidth</a:t>
            </a:r>
          </a:p>
          <a:p>
            <a:pPr lvl="2"/>
            <a:r>
              <a:rPr lang="en-CA" dirty="0" smtClean="0"/>
              <a:t>Estimate load on this channel</a:t>
            </a:r>
          </a:p>
          <a:p>
            <a:pPr lvl="3"/>
            <a:endParaRPr lang="en-CA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39800"/>
          </a:xfrm>
        </p:spPr>
        <p:txBody>
          <a:bodyPr/>
          <a:lstStyle/>
          <a:p>
            <a:r>
              <a:rPr lang="en-CA" dirty="0" smtClean="0"/>
              <a:t>Maximum Channel Load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16000"/>
            <a:ext cx="8667750" cy="5441382"/>
          </a:xfrm>
        </p:spPr>
        <p:txBody>
          <a:bodyPr>
            <a:normAutofit/>
          </a:bodyPr>
          <a:lstStyle/>
          <a:p>
            <a:r>
              <a:rPr lang="en-CA" dirty="0" smtClean="0"/>
              <a:t>Preliminary</a:t>
            </a:r>
          </a:p>
          <a:p>
            <a:pPr lvl="1"/>
            <a:r>
              <a:rPr lang="en-CA" dirty="0" smtClean="0"/>
              <a:t>Don’t know specifics of link yet</a:t>
            </a:r>
          </a:p>
          <a:p>
            <a:pPr lvl="1"/>
            <a:r>
              <a:rPr lang="en-CA" dirty="0" smtClean="0"/>
              <a:t>Define relative to injection load</a:t>
            </a:r>
          </a:p>
          <a:p>
            <a:endParaRPr lang="en-CA" dirty="0" smtClean="0"/>
          </a:p>
          <a:p>
            <a:r>
              <a:rPr lang="en-CA" dirty="0" smtClean="0"/>
              <a:t>Channel load of 2</a:t>
            </a:r>
          </a:p>
          <a:p>
            <a:pPr lvl="1"/>
            <a:r>
              <a:rPr lang="en-CA" dirty="0" smtClean="0"/>
              <a:t>Channel is loaded with twice injection bandwidth</a:t>
            </a:r>
          </a:p>
          <a:p>
            <a:pPr lvl="1"/>
            <a:r>
              <a:rPr lang="en-CA" dirty="0" smtClean="0"/>
              <a:t>If each node injects a flit every cycle</a:t>
            </a:r>
          </a:p>
          <a:p>
            <a:pPr lvl="2"/>
            <a:r>
              <a:rPr lang="en-CA" dirty="0" smtClean="0"/>
              <a:t>2 flits will want to traverse bottleneck channel every cycle</a:t>
            </a:r>
          </a:p>
          <a:p>
            <a:pPr lvl="2"/>
            <a:r>
              <a:rPr lang="en-CA" dirty="0" smtClean="0"/>
              <a:t>If bottleneck channel can only handle 1 flit per cycle</a:t>
            </a:r>
          </a:p>
          <a:p>
            <a:pPr lvl="3"/>
            <a:r>
              <a:rPr lang="en-CA" dirty="0" smtClean="0"/>
              <a:t>Max network bandwidth is ½ link bandwidth</a:t>
            </a:r>
          </a:p>
          <a:p>
            <a:pPr lvl="3"/>
            <a:r>
              <a:rPr lang="en-CA" dirty="0" smtClean="0"/>
              <a:t>A flit can be injected every other cycle</a:t>
            </a:r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Maximum Channel Load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3276600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Uniform random</a:t>
            </a:r>
          </a:p>
          <a:p>
            <a:pPr lvl="1"/>
            <a:r>
              <a:rPr lang="en-CA" dirty="0" smtClean="0"/>
              <a:t>Every node has equal probability of sending to every node</a:t>
            </a:r>
          </a:p>
          <a:p>
            <a:r>
              <a:rPr lang="en-CA" dirty="0" smtClean="0"/>
              <a:t>Identify bottleneck channel</a:t>
            </a:r>
          </a:p>
          <a:p>
            <a:r>
              <a:rPr lang="en-CA" dirty="0" smtClean="0"/>
              <a:t>Half of traffic from every node will cross bottleneck channel</a:t>
            </a:r>
          </a:p>
          <a:p>
            <a:pPr lvl="1"/>
            <a:r>
              <a:rPr lang="en-CA" dirty="0" smtClean="0"/>
              <a:t>8 </a:t>
            </a:r>
            <a:r>
              <a:rPr lang="en-CA" dirty="0" err="1" smtClean="0"/>
              <a:t>x</a:t>
            </a:r>
            <a:r>
              <a:rPr lang="en-CA" dirty="0" smtClean="0"/>
              <a:t> ½ = 4</a:t>
            </a:r>
          </a:p>
          <a:p>
            <a:r>
              <a:rPr lang="en-CA" dirty="0" smtClean="0"/>
              <a:t>Network saturates at ¼ injection bandwidth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2209800" y="1600200"/>
            <a:ext cx="2057400" cy="1219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1524000"/>
            <a:ext cx="5334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8400" y="2438400"/>
            <a:ext cx="5334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29000" y="2438400"/>
            <a:ext cx="5334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29000" y="1524000"/>
            <a:ext cx="5334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4876800" y="1600200"/>
            <a:ext cx="2057400" cy="1219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05400" y="1524000"/>
            <a:ext cx="5334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05400" y="2438400"/>
            <a:ext cx="5334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96000" y="2438400"/>
            <a:ext cx="5334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096000" y="1524000"/>
            <a:ext cx="5334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6"/>
            <a:endCxn id="9" idx="2"/>
          </p:cNvCxnSpPr>
          <p:nvPr/>
        </p:nvCxnSpPr>
        <p:spPr>
          <a:xfrm>
            <a:off x="4267200" y="220980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2400" y="1981200"/>
            <a:ext cx="1143000" cy="457200"/>
          </a:xfrm>
          <a:prstGeom prst="ellipse">
            <a:avLst/>
          </a:prstGeom>
          <a:noFill/>
          <a:ln w="444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60"/>
            <a:ext cx="8229600" cy="1143000"/>
          </a:xfrm>
        </p:spPr>
        <p:txBody>
          <a:bodyPr/>
          <a:lstStyle/>
          <a:p>
            <a:r>
              <a:rPr lang="en-US" dirty="0" smtClean="0"/>
              <a:t>Bisection 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02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off-chip metric</a:t>
            </a:r>
          </a:p>
          <a:p>
            <a:pPr lvl="1"/>
            <a:r>
              <a:rPr lang="en-US" dirty="0" smtClean="0"/>
              <a:t>Proxy for cost</a:t>
            </a:r>
          </a:p>
          <a:p>
            <a:pPr lvl="1"/>
            <a:r>
              <a:rPr lang="en-US" dirty="0" smtClean="0"/>
              <a:t>Amount of global wiring that will be necessary</a:t>
            </a:r>
          </a:p>
          <a:p>
            <a:pPr lvl="1"/>
            <a:r>
              <a:rPr lang="en-US" dirty="0" smtClean="0"/>
              <a:t>Less useful for on-chip</a:t>
            </a:r>
          </a:p>
          <a:p>
            <a:pPr lvl="2"/>
            <a:r>
              <a:rPr lang="en-US" dirty="0" smtClean="0"/>
              <a:t>Global on-chip wiring considered </a:t>
            </a:r>
            <a:r>
              <a:rPr lang="en-US" b="1" dirty="0" smtClean="0">
                <a:solidFill>
                  <a:srgbClr val="FF0000"/>
                </a:solidFill>
              </a:rPr>
              <a:t>abundant</a:t>
            </a:r>
          </a:p>
          <a:p>
            <a:endParaRPr lang="en-US" dirty="0" smtClean="0"/>
          </a:p>
          <a:p>
            <a:r>
              <a:rPr lang="en-US" dirty="0" smtClean="0"/>
              <a:t>Cuts: partition all the nodes into two disjoint sets </a:t>
            </a:r>
          </a:p>
          <a:p>
            <a:pPr lvl="1"/>
            <a:r>
              <a:rPr lang="en-US" dirty="0" smtClean="0"/>
              <a:t>Bandwidth of a cut </a:t>
            </a:r>
          </a:p>
          <a:p>
            <a:endParaRPr lang="en-US" dirty="0" smtClean="0"/>
          </a:p>
          <a:p>
            <a:r>
              <a:rPr lang="en-US" dirty="0" smtClean="0"/>
              <a:t>Bisection </a:t>
            </a:r>
          </a:p>
          <a:p>
            <a:pPr lvl="1"/>
            <a:r>
              <a:rPr lang="en-US" dirty="0" smtClean="0"/>
              <a:t>A cut which divides all nodes into (nearly) half</a:t>
            </a:r>
          </a:p>
          <a:p>
            <a:pPr lvl="1"/>
            <a:r>
              <a:rPr lang="en-US" dirty="0" smtClean="0"/>
              <a:t>Channel bisection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/>
              <a:t> min. channel count over all bisections </a:t>
            </a:r>
          </a:p>
          <a:p>
            <a:pPr lvl="1"/>
            <a:r>
              <a:rPr lang="en-US" dirty="0" smtClean="0"/>
              <a:t>Bisection bandwidth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min. bandwidth over all bisections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With uniform traffic</a:t>
            </a:r>
          </a:p>
          <a:p>
            <a:pPr lvl="1"/>
            <a:r>
              <a:rPr lang="en-US" dirty="0" smtClean="0"/>
              <a:t>½ of traffic crosses bisection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r>
              <a:rPr lang="en-US" baseline="0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Bisection = 4 (2 in each direction)</a:t>
            </a:r>
          </a:p>
        </p:txBody>
      </p:sp>
      <p:sp>
        <p:nvSpPr>
          <p:cNvPr id="4" name="Oval 3"/>
          <p:cNvSpPr/>
          <p:nvPr/>
        </p:nvSpPr>
        <p:spPr>
          <a:xfrm>
            <a:off x="7620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0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526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1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432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2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338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3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244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4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150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5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7056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6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96200" y="2057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7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4" idx="6"/>
            <a:endCxn id="5" idx="2"/>
          </p:cNvCxnSpPr>
          <p:nvPr/>
        </p:nvCxnSpPr>
        <p:spPr>
          <a:xfrm>
            <a:off x="12954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6" idx="2"/>
          </p:cNvCxnSpPr>
          <p:nvPr/>
        </p:nvCxnSpPr>
        <p:spPr>
          <a:xfrm>
            <a:off x="22860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6"/>
            <a:endCxn id="7" idx="2"/>
          </p:cNvCxnSpPr>
          <p:nvPr/>
        </p:nvCxnSpPr>
        <p:spPr>
          <a:xfrm>
            <a:off x="32766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8" idx="2"/>
          </p:cNvCxnSpPr>
          <p:nvPr/>
        </p:nvCxnSpPr>
        <p:spPr>
          <a:xfrm>
            <a:off x="42672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9" idx="2"/>
          </p:cNvCxnSpPr>
          <p:nvPr/>
        </p:nvCxnSpPr>
        <p:spPr>
          <a:xfrm>
            <a:off x="52578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6"/>
            <a:endCxn id="10" idx="2"/>
          </p:cNvCxnSpPr>
          <p:nvPr/>
        </p:nvCxnSpPr>
        <p:spPr>
          <a:xfrm>
            <a:off x="62484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6"/>
            <a:endCxn id="11" idx="2"/>
          </p:cNvCxnSpPr>
          <p:nvPr/>
        </p:nvCxnSpPr>
        <p:spPr>
          <a:xfrm>
            <a:off x="7239000" y="23241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4" idx="2"/>
            <a:endCxn id="11" idx="6"/>
          </p:cNvCxnSpPr>
          <p:nvPr/>
        </p:nvCxnSpPr>
        <p:spPr>
          <a:xfrm rot="10800000" flipH="1">
            <a:off x="762000" y="2324100"/>
            <a:ext cx="7467600" cy="1588"/>
          </a:xfrm>
          <a:prstGeom prst="curvedConnector5">
            <a:avLst>
              <a:gd name="adj1" fmla="val -3061"/>
              <a:gd name="adj2" fmla="val 51450504"/>
              <a:gd name="adj3" fmla="val 1030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773488" y="2018506"/>
            <a:ext cx="14478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038600" y="2894012"/>
            <a:ext cx="914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38600" y="2970212"/>
            <a:ext cx="1981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38600" y="3046412"/>
            <a:ext cx="2971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600" y="3122612"/>
            <a:ext cx="38862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71800" y="3198812"/>
            <a:ext cx="1981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971800" y="3275012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71800" y="3351212"/>
            <a:ext cx="40386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057400" y="3427412"/>
            <a:ext cx="2895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057400" y="3503612"/>
            <a:ext cx="39624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66800" y="3579812"/>
            <a:ext cx="3886200" cy="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6"/>
            <a:endCxn id="8" idx="2"/>
          </p:cNvCxnSpPr>
          <p:nvPr/>
        </p:nvCxnSpPr>
        <p:spPr>
          <a:xfrm>
            <a:off x="4267200" y="2324100"/>
            <a:ext cx="457200" cy="15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/>
          <p:cNvSpPr txBox="1">
            <a:spLocks/>
          </p:cNvSpPr>
          <p:nvPr/>
        </p:nvSpPr>
        <p:spPr>
          <a:xfrm>
            <a:off x="457200" y="41148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uniform random traffic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sends 1/8 of its traffic to 4,5,6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sends 1/16 of its traffic to 7 (2 possible shortest paths)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sends 1/8 of its traffic to 4,5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457200" y="57150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Channel load = 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6" grpId="0" build="p"/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4"/>
          <p:cNvGrpSpPr/>
          <p:nvPr/>
        </p:nvGrpSpPr>
        <p:grpSpPr>
          <a:xfrm>
            <a:off x="6172200" y="4114800"/>
            <a:ext cx="2286000" cy="2375044"/>
            <a:chOff x="2286000" y="1447800"/>
            <a:chExt cx="3048000" cy="3166725"/>
          </a:xfrm>
        </p:grpSpPr>
        <p:sp>
          <p:nvSpPr>
            <p:cNvPr id="46" name="Oval 45"/>
            <p:cNvSpPr/>
            <p:nvPr/>
          </p:nvSpPr>
          <p:spPr>
            <a:xfrm>
              <a:off x="2667000" y="2794576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667000" y="36576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3505200" y="2794576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505200" y="36576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4343400" y="36576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343400" y="2794576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343400" y="1981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1981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667000" y="1981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86000" y="3834824"/>
              <a:ext cx="609600" cy="77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724400" y="1447800"/>
              <a:ext cx="609600" cy="77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  <p:cxnSp>
          <p:nvCxnSpPr>
            <p:cNvPr id="57" name="Straight Connector 56"/>
            <p:cNvCxnSpPr>
              <a:stCxn id="47" idx="0"/>
              <a:endCxn id="46" idx="4"/>
            </p:cNvCxnSpPr>
            <p:nvPr/>
          </p:nvCxnSpPr>
          <p:spPr>
            <a:xfrm rot="5400000" flipH="1" flipV="1">
              <a:off x="2616488" y="3416588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endCxn id="48" idx="4"/>
            </p:cNvCxnSpPr>
            <p:nvPr/>
          </p:nvCxnSpPr>
          <p:spPr>
            <a:xfrm rot="5400000" flipH="1" flipV="1">
              <a:off x="3454688" y="3416588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0" idx="0"/>
              <a:endCxn id="51" idx="4"/>
            </p:cNvCxnSpPr>
            <p:nvPr/>
          </p:nvCxnSpPr>
          <p:spPr>
            <a:xfrm rot="5400000" flipH="1" flipV="1">
              <a:off x="4292888" y="3416588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0" idx="2"/>
              <a:endCxn id="49" idx="6"/>
            </p:cNvCxnSpPr>
            <p:nvPr/>
          </p:nvCxnSpPr>
          <p:spPr>
            <a:xfrm rot="10800000">
              <a:off x="3886200" y="38481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9" idx="2"/>
              <a:endCxn id="47" idx="6"/>
            </p:cNvCxnSpPr>
            <p:nvPr/>
          </p:nvCxnSpPr>
          <p:spPr>
            <a:xfrm rot="10800000">
              <a:off x="3048000" y="38481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8" idx="2"/>
              <a:endCxn id="46" idx="6"/>
            </p:cNvCxnSpPr>
            <p:nvPr/>
          </p:nvCxnSpPr>
          <p:spPr>
            <a:xfrm rot="10800000">
              <a:off x="3048000" y="298507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2"/>
              <a:endCxn id="48" idx="6"/>
            </p:cNvCxnSpPr>
            <p:nvPr/>
          </p:nvCxnSpPr>
          <p:spPr>
            <a:xfrm rot="10800000">
              <a:off x="3886200" y="298507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2" idx="2"/>
              <a:endCxn id="53" idx="6"/>
            </p:cNvCxnSpPr>
            <p:nvPr/>
          </p:nvCxnSpPr>
          <p:spPr>
            <a:xfrm rot="10800000">
              <a:off x="3886200" y="21717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3" idx="2"/>
              <a:endCxn id="54" idx="6"/>
            </p:cNvCxnSpPr>
            <p:nvPr/>
          </p:nvCxnSpPr>
          <p:spPr>
            <a:xfrm rot="10800000">
              <a:off x="3048000" y="21717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6" idx="0"/>
              <a:endCxn id="54" idx="4"/>
            </p:cNvCxnSpPr>
            <p:nvPr/>
          </p:nvCxnSpPr>
          <p:spPr>
            <a:xfrm rot="5400000" flipH="1" flipV="1">
              <a:off x="2641312" y="2578388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8" idx="0"/>
              <a:endCxn id="53" idx="4"/>
            </p:cNvCxnSpPr>
            <p:nvPr/>
          </p:nvCxnSpPr>
          <p:spPr>
            <a:xfrm rot="5400000" flipH="1" flipV="1">
              <a:off x="3479512" y="2578388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1" idx="0"/>
            </p:cNvCxnSpPr>
            <p:nvPr/>
          </p:nvCxnSpPr>
          <p:spPr>
            <a:xfrm rot="16200000" flipV="1">
              <a:off x="4317712" y="2578388"/>
              <a:ext cx="431582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26"/>
            <p:cNvCxnSpPr>
              <a:stCxn id="54" idx="0"/>
              <a:endCxn id="47" idx="4"/>
            </p:cNvCxnSpPr>
            <p:nvPr/>
          </p:nvCxnSpPr>
          <p:spPr>
            <a:xfrm rot="16200000" flipH="1">
              <a:off x="1828800" y="3009900"/>
              <a:ext cx="2057400" cy="1588"/>
            </a:xfrm>
            <a:prstGeom prst="curvedConnector5">
              <a:avLst>
                <a:gd name="adj1" fmla="val -11111"/>
                <a:gd name="adj2" fmla="val 17594458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26"/>
            <p:cNvCxnSpPr>
              <a:stCxn id="53" idx="0"/>
              <a:endCxn id="49" idx="4"/>
            </p:cNvCxnSpPr>
            <p:nvPr/>
          </p:nvCxnSpPr>
          <p:spPr>
            <a:xfrm rot="16200000" flipH="1">
              <a:off x="2667000" y="3009900"/>
              <a:ext cx="2057400" cy="1588"/>
            </a:xfrm>
            <a:prstGeom prst="curvedConnector5">
              <a:avLst>
                <a:gd name="adj1" fmla="val -11111"/>
                <a:gd name="adj2" fmla="val 17594458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26"/>
            <p:cNvCxnSpPr>
              <a:stCxn id="52" idx="0"/>
              <a:endCxn id="50" idx="4"/>
            </p:cNvCxnSpPr>
            <p:nvPr/>
          </p:nvCxnSpPr>
          <p:spPr>
            <a:xfrm rot="16200000" flipH="1">
              <a:off x="3505200" y="3009900"/>
              <a:ext cx="2057400" cy="1588"/>
            </a:xfrm>
            <a:prstGeom prst="curvedConnector5">
              <a:avLst>
                <a:gd name="adj1" fmla="val -11111"/>
                <a:gd name="adj2" fmla="val 17594458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26"/>
            <p:cNvCxnSpPr>
              <a:stCxn id="54" idx="2"/>
              <a:endCxn id="52" idx="6"/>
            </p:cNvCxnSpPr>
            <p:nvPr/>
          </p:nvCxnSpPr>
          <p:spPr>
            <a:xfrm rot="10800000" flipH="1">
              <a:off x="2667000" y="2171700"/>
              <a:ext cx="2057400" cy="1588"/>
            </a:xfrm>
            <a:prstGeom prst="curvedConnector5">
              <a:avLst>
                <a:gd name="adj1" fmla="val -11111"/>
                <a:gd name="adj2" fmla="val 17994332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26"/>
            <p:cNvCxnSpPr>
              <a:stCxn id="46" idx="2"/>
              <a:endCxn id="51" idx="6"/>
            </p:cNvCxnSpPr>
            <p:nvPr/>
          </p:nvCxnSpPr>
          <p:spPr>
            <a:xfrm rot="10800000" flipH="1">
              <a:off x="2667000" y="2985076"/>
              <a:ext cx="2057400" cy="1588"/>
            </a:xfrm>
            <a:prstGeom prst="curvedConnector5">
              <a:avLst>
                <a:gd name="adj1" fmla="val -11111"/>
                <a:gd name="adj2" fmla="val 18394207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26"/>
            <p:cNvCxnSpPr>
              <a:stCxn id="47" idx="2"/>
              <a:endCxn id="50" idx="6"/>
            </p:cNvCxnSpPr>
            <p:nvPr/>
          </p:nvCxnSpPr>
          <p:spPr>
            <a:xfrm rot="10800000" flipH="1">
              <a:off x="2667000" y="3848100"/>
              <a:ext cx="2057400" cy="1588"/>
            </a:xfrm>
            <a:prstGeom prst="curvedConnector5">
              <a:avLst>
                <a:gd name="adj1" fmla="val -11111"/>
                <a:gd name="adj2" fmla="val 19593829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Path 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5720"/>
            <a:ext cx="8458200" cy="3353197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Multiple shortest paths between source/destination pair (R)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Fault tolerance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Better </a:t>
            </a:r>
            <a:r>
              <a:rPr lang="en-US" b="1" dirty="0" smtClean="0">
                <a:solidFill>
                  <a:srgbClr val="FF0000"/>
                </a:solidFill>
              </a:rPr>
              <a:t>load balancing </a:t>
            </a:r>
            <a:r>
              <a:rPr lang="en-US" dirty="0" smtClean="0"/>
              <a:t>in network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Routing algorithm should be able to exploit path diversity</a:t>
            </a:r>
          </a:p>
        </p:txBody>
      </p:sp>
      <p:grpSp>
        <p:nvGrpSpPr>
          <p:cNvPr id="18" name="Group 14"/>
          <p:cNvGrpSpPr/>
          <p:nvPr/>
        </p:nvGrpSpPr>
        <p:grpSpPr>
          <a:xfrm>
            <a:off x="419100" y="4724511"/>
            <a:ext cx="3290711" cy="1379454"/>
            <a:chOff x="342900" y="3810000"/>
            <a:chExt cx="4724400" cy="2057400"/>
          </a:xfrm>
        </p:grpSpPr>
        <p:sp>
          <p:nvSpPr>
            <p:cNvPr id="7" name="Oval 6"/>
            <p:cNvSpPr/>
            <p:nvPr/>
          </p:nvSpPr>
          <p:spPr>
            <a:xfrm>
              <a:off x="952500" y="3886200"/>
              <a:ext cx="3429000" cy="1828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00100" y="4648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333500" y="52578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247900" y="54864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38500" y="5410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00500" y="5029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00500" y="41910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086100" y="38100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333500" y="39624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" y="4343400"/>
              <a:ext cx="609599" cy="87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57701" y="3810000"/>
              <a:ext cx="609599" cy="87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grpSp>
        <p:nvGrpSpPr>
          <p:cNvPr id="45" name="Group 17"/>
          <p:cNvGrpSpPr/>
          <p:nvPr/>
        </p:nvGrpSpPr>
        <p:grpSpPr>
          <a:xfrm>
            <a:off x="3734925" y="4419600"/>
            <a:ext cx="2132475" cy="2058045"/>
            <a:chOff x="4191000" y="3711222"/>
            <a:chExt cx="3124200" cy="3015155"/>
          </a:xfrm>
        </p:grpSpPr>
        <p:sp>
          <p:nvSpPr>
            <p:cNvPr id="19" name="Oval 18"/>
            <p:cNvSpPr/>
            <p:nvPr/>
          </p:nvSpPr>
          <p:spPr>
            <a:xfrm>
              <a:off x="4572000" y="4829398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572000" y="56924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410200" y="4829398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410200" y="56924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248400" y="56924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248400" y="4829398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248400" y="40160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410200" y="40160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0" y="40160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91000" y="5869646"/>
              <a:ext cx="609600" cy="85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5600" y="3711222"/>
              <a:ext cx="609600" cy="85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  <p:cxnSp>
          <p:nvCxnSpPr>
            <p:cNvPr id="30" name="Straight Connector 29"/>
            <p:cNvCxnSpPr>
              <a:stCxn id="20" idx="0"/>
              <a:endCxn id="19" idx="4"/>
            </p:cNvCxnSpPr>
            <p:nvPr/>
          </p:nvCxnSpPr>
          <p:spPr>
            <a:xfrm rot="5400000" flipH="1" flipV="1">
              <a:off x="4521488" y="5451410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1" idx="4"/>
            </p:cNvCxnSpPr>
            <p:nvPr/>
          </p:nvCxnSpPr>
          <p:spPr>
            <a:xfrm rot="5400000" flipH="1" flipV="1">
              <a:off x="5359688" y="5451410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0"/>
              <a:endCxn id="24" idx="4"/>
            </p:cNvCxnSpPr>
            <p:nvPr/>
          </p:nvCxnSpPr>
          <p:spPr>
            <a:xfrm rot="5400000" flipH="1" flipV="1">
              <a:off x="6197888" y="5451410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3" idx="2"/>
              <a:endCxn id="22" idx="6"/>
            </p:cNvCxnSpPr>
            <p:nvPr/>
          </p:nvCxnSpPr>
          <p:spPr>
            <a:xfrm rot="10800000">
              <a:off x="5791200" y="58829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2" idx="2"/>
              <a:endCxn id="20" idx="6"/>
            </p:cNvCxnSpPr>
            <p:nvPr/>
          </p:nvCxnSpPr>
          <p:spPr>
            <a:xfrm rot="10800000">
              <a:off x="4953000" y="58829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2"/>
              <a:endCxn id="19" idx="6"/>
            </p:cNvCxnSpPr>
            <p:nvPr/>
          </p:nvCxnSpPr>
          <p:spPr>
            <a:xfrm rot="10800000">
              <a:off x="4953000" y="5019898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1" idx="6"/>
            </p:cNvCxnSpPr>
            <p:nvPr/>
          </p:nvCxnSpPr>
          <p:spPr>
            <a:xfrm rot="10800000">
              <a:off x="5791200" y="5019898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2"/>
              <a:endCxn id="26" idx="6"/>
            </p:cNvCxnSpPr>
            <p:nvPr/>
          </p:nvCxnSpPr>
          <p:spPr>
            <a:xfrm rot="10800000">
              <a:off x="5791200" y="42065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6" idx="2"/>
              <a:endCxn id="27" idx="6"/>
            </p:cNvCxnSpPr>
            <p:nvPr/>
          </p:nvCxnSpPr>
          <p:spPr>
            <a:xfrm rot="10800000">
              <a:off x="4953000" y="42065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9" idx="0"/>
              <a:endCxn id="27" idx="4"/>
            </p:cNvCxnSpPr>
            <p:nvPr/>
          </p:nvCxnSpPr>
          <p:spPr>
            <a:xfrm rot="5400000" flipH="1" flipV="1">
              <a:off x="4546312" y="4613210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1" idx="0"/>
              <a:endCxn id="26" idx="4"/>
            </p:cNvCxnSpPr>
            <p:nvPr/>
          </p:nvCxnSpPr>
          <p:spPr>
            <a:xfrm rot="5400000" flipH="1" flipV="1">
              <a:off x="5384512" y="4613210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0"/>
            </p:cNvCxnSpPr>
            <p:nvPr/>
          </p:nvCxnSpPr>
          <p:spPr>
            <a:xfrm rot="16200000" flipV="1">
              <a:off x="6222712" y="4613210"/>
              <a:ext cx="431582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1354781" y="5098803"/>
            <a:ext cx="1388419" cy="639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R</a:t>
            </a:r>
            <a:r>
              <a:rPr lang="en-CA" sz="2400" baseline="-25000" dirty="0" smtClean="0"/>
              <a:t>A-B</a:t>
            </a:r>
            <a:r>
              <a:rPr lang="en-CA" sz="2400" dirty="0" smtClean="0"/>
              <a:t> = 1</a:t>
            </a:r>
            <a:endParaRPr lang="en-CA" sz="2400" dirty="0"/>
          </a:p>
        </p:txBody>
      </p:sp>
      <p:sp>
        <p:nvSpPr>
          <p:cNvPr id="43" name="Rounded Rectangle 42"/>
          <p:cNvSpPr/>
          <p:nvPr/>
        </p:nvSpPr>
        <p:spPr>
          <a:xfrm>
            <a:off x="6629401" y="5007174"/>
            <a:ext cx="1371600" cy="639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R</a:t>
            </a:r>
            <a:r>
              <a:rPr lang="en-CA" sz="2400" baseline="-25000" dirty="0" smtClean="0"/>
              <a:t>A-B</a:t>
            </a:r>
            <a:r>
              <a:rPr lang="en-CA" sz="2400" dirty="0" smtClean="0"/>
              <a:t> = 2</a:t>
            </a:r>
            <a:endParaRPr lang="en-CA" sz="2400" dirty="0"/>
          </a:p>
        </p:txBody>
      </p:sp>
      <p:sp>
        <p:nvSpPr>
          <p:cNvPr id="44" name="Rounded Rectangle 43"/>
          <p:cNvSpPr/>
          <p:nvPr/>
        </p:nvSpPr>
        <p:spPr>
          <a:xfrm>
            <a:off x="3994983" y="5007174"/>
            <a:ext cx="1274826" cy="639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R</a:t>
            </a:r>
            <a:r>
              <a:rPr lang="en-CA" sz="2400" baseline="-25000" dirty="0" smtClean="0"/>
              <a:t>A-B </a:t>
            </a:r>
            <a:r>
              <a:rPr lang="en-CA" sz="2400" dirty="0" smtClean="0"/>
              <a:t>= 6</a:t>
            </a:r>
          </a:p>
        </p:txBody>
      </p:sp>
      <p:sp>
        <p:nvSpPr>
          <p:cNvPr id="78" name="Oval 77"/>
          <p:cNvSpPr/>
          <p:nvPr/>
        </p:nvSpPr>
        <p:spPr>
          <a:xfrm>
            <a:off x="1734130" y="4673468"/>
            <a:ext cx="265380" cy="255454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Evaluation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Analytical and theoretical analysis</a:t>
            </a:r>
          </a:p>
          <a:p>
            <a:pPr lvl="1"/>
            <a:r>
              <a:rPr lang="en-US" dirty="0" smtClean="0"/>
              <a:t>E.g. mathematical derivations of max channel load</a:t>
            </a:r>
          </a:p>
          <a:p>
            <a:pPr lvl="1"/>
            <a:r>
              <a:rPr lang="en-US" dirty="0" smtClean="0"/>
              <a:t>Analytical models for power (DSENT)</a:t>
            </a:r>
          </a:p>
          <a:p>
            <a:r>
              <a:rPr lang="en-US" dirty="0" smtClean="0"/>
              <a:t>Simulation-based analysis</a:t>
            </a:r>
          </a:p>
          <a:p>
            <a:pPr lvl="1"/>
            <a:r>
              <a:rPr lang="en-US" dirty="0" smtClean="0"/>
              <a:t>Network-only simulation with synthetic traffic patterns</a:t>
            </a:r>
          </a:p>
          <a:p>
            <a:pPr lvl="1"/>
            <a:r>
              <a:rPr lang="en-US" dirty="0" smtClean="0"/>
              <a:t>Full system simulation with real application benchmarks</a:t>
            </a:r>
          </a:p>
          <a:p>
            <a:r>
              <a:rPr lang="en-US" dirty="0" smtClean="0"/>
              <a:t>Hardware implementation</a:t>
            </a:r>
          </a:p>
          <a:p>
            <a:pPr lvl="1"/>
            <a:r>
              <a:rPr lang="en-US" dirty="0" smtClean="0"/>
              <a:t>HDL implementation to measure power, area, frequency etc. </a:t>
            </a:r>
          </a:p>
          <a:p>
            <a:r>
              <a:rPr lang="en-US" dirty="0" smtClean="0"/>
              <a:t>Measurement on real hardware</a:t>
            </a:r>
          </a:p>
          <a:p>
            <a:pPr lvl="1"/>
            <a:r>
              <a:rPr lang="en-US" dirty="0" smtClean="0"/>
              <a:t>Profiling and analyzing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Important to consider traffic pattern </a:t>
            </a:r>
          </a:p>
          <a:p>
            <a:endParaRPr lang="en-US" dirty="0" smtClean="0"/>
          </a:p>
          <a:p>
            <a:r>
              <a:rPr lang="en-US" dirty="0" smtClean="0"/>
              <a:t>Talked about system architecture impact on traffic</a:t>
            </a:r>
          </a:p>
          <a:p>
            <a:endParaRPr lang="en-US" dirty="0" smtClean="0"/>
          </a:p>
          <a:p>
            <a:r>
              <a:rPr lang="en-US" dirty="0" smtClean="0"/>
              <a:t>If actual traffic pattern unknown</a:t>
            </a:r>
          </a:p>
          <a:p>
            <a:pPr lvl="1"/>
            <a:r>
              <a:rPr lang="en-US" dirty="0" smtClean="0"/>
              <a:t>Synthetic traffic patterns</a:t>
            </a:r>
          </a:p>
          <a:p>
            <a:pPr lvl="2"/>
            <a:r>
              <a:rPr lang="en-US" dirty="0" smtClean="0"/>
              <a:t>Evaluate common scenarios</a:t>
            </a:r>
          </a:p>
          <a:p>
            <a:pPr lvl="2"/>
            <a:r>
              <a:rPr lang="en-US" dirty="0" smtClean="0"/>
              <a:t>Stress test network</a:t>
            </a:r>
          </a:p>
          <a:p>
            <a:pPr lvl="2"/>
            <a:r>
              <a:rPr lang="en-US" dirty="0" smtClean="0"/>
              <a:t>Derive various properties of network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Traffic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Historically derived from particular applications of interest</a:t>
            </a:r>
          </a:p>
          <a:p>
            <a:pPr lvl="1"/>
            <a:r>
              <a:rPr lang="en-US" dirty="0" smtClean="0"/>
              <a:t>Spatial distribution</a:t>
            </a:r>
          </a:p>
          <a:p>
            <a:pPr lvl="1"/>
            <a:r>
              <a:rPr lang="en-US" dirty="0" smtClean="0"/>
              <a:t>Matrix Transpose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Transpose traffic pattern</a:t>
            </a:r>
          </a:p>
          <a:p>
            <a:pPr lvl="2"/>
            <a:r>
              <a:rPr lang="en-US" sz="3000" dirty="0" err="1" smtClean="0">
                <a:sym typeface="Wingdings"/>
              </a:rPr>
              <a:t>d</a:t>
            </a:r>
            <a:r>
              <a:rPr lang="en-US" sz="3000" baseline="-25000" dirty="0" err="1" smtClean="0">
                <a:sym typeface="Wingdings"/>
              </a:rPr>
              <a:t>i</a:t>
            </a:r>
            <a:r>
              <a:rPr lang="en-US" sz="3000" dirty="0" smtClean="0">
                <a:sym typeface="Wingdings"/>
              </a:rPr>
              <a:t> = s</a:t>
            </a:r>
            <a:r>
              <a:rPr lang="en-US" sz="3000" baseline="-25000" dirty="0" smtClean="0">
                <a:sym typeface="Wingdings"/>
              </a:rPr>
              <a:t>i+b/2 mod </a:t>
            </a:r>
            <a:r>
              <a:rPr lang="en-US" sz="3000" baseline="-25000" dirty="0" err="1" smtClean="0">
                <a:sym typeface="Wingdings"/>
              </a:rPr>
              <a:t>b</a:t>
            </a:r>
            <a:endParaRPr lang="en-US" sz="3000" baseline="-25000" dirty="0" smtClean="0">
              <a:sym typeface="Wingdings"/>
            </a:endParaRPr>
          </a:p>
          <a:p>
            <a:pPr lvl="2"/>
            <a:r>
              <a:rPr lang="en-US" sz="2700" dirty="0" err="1" smtClean="0">
                <a:sym typeface="Wingdings"/>
              </a:rPr>
              <a:t>b</a:t>
            </a:r>
            <a:r>
              <a:rPr lang="en-US" sz="2700" dirty="0" smtClean="0">
                <a:sym typeface="Wingdings"/>
              </a:rPr>
              <a:t>-bit address, </a:t>
            </a:r>
            <a:r>
              <a:rPr lang="en-US" sz="2700" dirty="0" err="1" smtClean="0">
                <a:sym typeface="Wingdings"/>
              </a:rPr>
              <a:t>d</a:t>
            </a:r>
            <a:r>
              <a:rPr lang="en-US" sz="2700" baseline="-25000" dirty="0" err="1" smtClean="0">
                <a:sym typeface="Wingdings"/>
              </a:rPr>
              <a:t>i</a:t>
            </a:r>
            <a:r>
              <a:rPr lang="en-US" sz="2700" dirty="0" smtClean="0">
                <a:sym typeface="Wingdings"/>
              </a:rPr>
              <a:t>: </a:t>
            </a:r>
            <a:r>
              <a:rPr lang="en-US" sz="2700" dirty="0" err="1" smtClean="0">
                <a:sym typeface="Wingdings"/>
              </a:rPr>
              <a:t>ith</a:t>
            </a:r>
            <a:r>
              <a:rPr lang="en-US" sz="2700" dirty="0" smtClean="0">
                <a:sym typeface="Wingdings"/>
              </a:rPr>
              <a:t> bit of destination</a:t>
            </a:r>
            <a:endParaRPr lang="en-US" sz="2700" dirty="0"/>
          </a:p>
        </p:txBody>
      </p:sp>
      <p:sp>
        <p:nvSpPr>
          <p:cNvPr id="5" name="Oval 4"/>
          <p:cNvSpPr/>
          <p:nvPr/>
        </p:nvSpPr>
        <p:spPr>
          <a:xfrm>
            <a:off x="3526879" y="5079653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26879" y="5668725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099006" y="5079653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99006" y="5668725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71134" y="5668725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671134" y="5079653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71134" y="4524469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99006" y="4524469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26879" y="4524469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6" idx="0"/>
            <a:endCxn id="5" idx="4"/>
          </p:cNvCxnSpPr>
          <p:nvPr/>
        </p:nvCxnSpPr>
        <p:spPr>
          <a:xfrm rot="5400000" flipH="1" flipV="1">
            <a:off x="3492401" y="5504218"/>
            <a:ext cx="329014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4"/>
          </p:cNvCxnSpPr>
          <p:nvPr/>
        </p:nvCxnSpPr>
        <p:spPr>
          <a:xfrm rot="5400000" flipH="1" flipV="1">
            <a:off x="4064529" y="5504218"/>
            <a:ext cx="329014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0"/>
            <a:endCxn id="10" idx="4"/>
          </p:cNvCxnSpPr>
          <p:nvPr/>
        </p:nvCxnSpPr>
        <p:spPr>
          <a:xfrm rot="5400000" flipH="1" flipV="1">
            <a:off x="4636656" y="5504218"/>
            <a:ext cx="329014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  <a:endCxn id="8" idx="6"/>
          </p:cNvCxnSpPr>
          <p:nvPr/>
        </p:nvCxnSpPr>
        <p:spPr>
          <a:xfrm rot="10800000">
            <a:off x="4359064" y="5798754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6" idx="6"/>
          </p:cNvCxnSpPr>
          <p:nvPr/>
        </p:nvCxnSpPr>
        <p:spPr>
          <a:xfrm rot="10800000">
            <a:off x="3786937" y="5798754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5" idx="6"/>
          </p:cNvCxnSpPr>
          <p:nvPr/>
        </p:nvCxnSpPr>
        <p:spPr>
          <a:xfrm rot="10800000">
            <a:off x="3786937" y="5209682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  <a:endCxn id="7" idx="6"/>
          </p:cNvCxnSpPr>
          <p:nvPr/>
        </p:nvCxnSpPr>
        <p:spPr>
          <a:xfrm rot="10800000">
            <a:off x="4359064" y="5209682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2"/>
            <a:endCxn id="12" idx="6"/>
          </p:cNvCxnSpPr>
          <p:nvPr/>
        </p:nvCxnSpPr>
        <p:spPr>
          <a:xfrm rot="10800000">
            <a:off x="4359064" y="4654498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2"/>
            <a:endCxn id="13" idx="6"/>
          </p:cNvCxnSpPr>
          <p:nvPr/>
        </p:nvCxnSpPr>
        <p:spPr>
          <a:xfrm rot="10800000">
            <a:off x="3786937" y="4654498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0"/>
            <a:endCxn id="13" idx="4"/>
          </p:cNvCxnSpPr>
          <p:nvPr/>
        </p:nvCxnSpPr>
        <p:spPr>
          <a:xfrm rot="5400000" flipH="1" flipV="1">
            <a:off x="3509345" y="4932090"/>
            <a:ext cx="295126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0"/>
            <a:endCxn id="12" idx="4"/>
          </p:cNvCxnSpPr>
          <p:nvPr/>
        </p:nvCxnSpPr>
        <p:spPr>
          <a:xfrm rot="5400000" flipH="1" flipV="1">
            <a:off x="4081473" y="4932090"/>
            <a:ext cx="295126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0"/>
          </p:cNvCxnSpPr>
          <p:nvPr/>
        </p:nvCxnSpPr>
        <p:spPr>
          <a:xfrm rot="16200000" flipV="1">
            <a:off x="4653600" y="4932090"/>
            <a:ext cx="294584" cy="5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226342" y="5683542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26342" y="5094470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226342" y="4539286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>
            <a:stCxn id="28" idx="0"/>
            <a:endCxn id="29" idx="4"/>
          </p:cNvCxnSpPr>
          <p:nvPr/>
        </p:nvCxnSpPr>
        <p:spPr>
          <a:xfrm rot="5400000" flipH="1" flipV="1">
            <a:off x="5191864" y="5519035"/>
            <a:ext cx="329014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2"/>
          </p:cNvCxnSpPr>
          <p:nvPr/>
        </p:nvCxnSpPr>
        <p:spPr>
          <a:xfrm rot="10800000">
            <a:off x="4914272" y="5813571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2"/>
          </p:cNvCxnSpPr>
          <p:nvPr/>
        </p:nvCxnSpPr>
        <p:spPr>
          <a:xfrm rot="10800000">
            <a:off x="4914272" y="5224499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2"/>
          </p:cNvCxnSpPr>
          <p:nvPr/>
        </p:nvCxnSpPr>
        <p:spPr>
          <a:xfrm rot="10800000">
            <a:off x="4914272" y="4669315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0"/>
          </p:cNvCxnSpPr>
          <p:nvPr/>
        </p:nvCxnSpPr>
        <p:spPr>
          <a:xfrm rot="16200000" flipV="1">
            <a:off x="5208808" y="4946907"/>
            <a:ext cx="294584" cy="5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26879" y="6278325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4099006" y="6278325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671134" y="6278325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>
            <a:stCxn id="36" idx="0"/>
            <a:endCxn id="6" idx="4"/>
          </p:cNvCxnSpPr>
          <p:nvPr/>
        </p:nvCxnSpPr>
        <p:spPr>
          <a:xfrm rot="5400000" flipH="1" flipV="1">
            <a:off x="3482137" y="6103554"/>
            <a:ext cx="34954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8" idx="4"/>
          </p:cNvCxnSpPr>
          <p:nvPr/>
        </p:nvCxnSpPr>
        <p:spPr>
          <a:xfrm rot="5400000" flipH="1" flipV="1">
            <a:off x="4053722" y="6103555"/>
            <a:ext cx="350084" cy="54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0"/>
            <a:endCxn id="9" idx="4"/>
          </p:cNvCxnSpPr>
          <p:nvPr/>
        </p:nvCxnSpPr>
        <p:spPr>
          <a:xfrm rot="5400000" flipH="1" flipV="1">
            <a:off x="4626392" y="6103554"/>
            <a:ext cx="34954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2"/>
            <a:endCxn id="37" idx="6"/>
          </p:cNvCxnSpPr>
          <p:nvPr/>
        </p:nvCxnSpPr>
        <p:spPr>
          <a:xfrm rot="10800000">
            <a:off x="4359064" y="6408354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2"/>
            <a:endCxn id="36" idx="6"/>
          </p:cNvCxnSpPr>
          <p:nvPr/>
        </p:nvCxnSpPr>
        <p:spPr>
          <a:xfrm rot="10800000">
            <a:off x="3786937" y="6408354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226342" y="6293142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/>
          <p:cNvCxnSpPr>
            <a:stCxn id="44" idx="0"/>
            <a:endCxn id="28" idx="4"/>
          </p:cNvCxnSpPr>
          <p:nvPr/>
        </p:nvCxnSpPr>
        <p:spPr>
          <a:xfrm rot="5400000" flipH="1" flipV="1">
            <a:off x="5181600" y="6118371"/>
            <a:ext cx="349542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2"/>
          </p:cNvCxnSpPr>
          <p:nvPr/>
        </p:nvCxnSpPr>
        <p:spPr>
          <a:xfrm rot="10800000">
            <a:off x="4914272" y="6423171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12" idx="4"/>
            <a:endCxn id="5" idx="6"/>
          </p:cNvCxnSpPr>
          <p:nvPr/>
        </p:nvCxnSpPr>
        <p:spPr>
          <a:xfrm rot="5400000">
            <a:off x="3795409" y="4776055"/>
            <a:ext cx="425155" cy="44209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11" idx="4"/>
            <a:endCxn id="6" idx="6"/>
          </p:cNvCxnSpPr>
          <p:nvPr/>
        </p:nvCxnSpPr>
        <p:spPr>
          <a:xfrm rot="5400000">
            <a:off x="3786937" y="4784527"/>
            <a:ext cx="1014227" cy="1014226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30" idx="4"/>
            <a:endCxn id="36" idx="6"/>
          </p:cNvCxnSpPr>
          <p:nvPr/>
        </p:nvCxnSpPr>
        <p:spPr>
          <a:xfrm rot="5400000">
            <a:off x="3767149" y="4819132"/>
            <a:ext cx="1609010" cy="156943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0" idx="4"/>
            <a:endCxn id="8" idx="6"/>
          </p:cNvCxnSpPr>
          <p:nvPr/>
        </p:nvCxnSpPr>
        <p:spPr>
          <a:xfrm rot="5400000">
            <a:off x="4350593" y="5348183"/>
            <a:ext cx="459043" cy="44209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28" idx="4"/>
            <a:endCxn id="38" idx="6"/>
          </p:cNvCxnSpPr>
          <p:nvPr/>
        </p:nvCxnSpPr>
        <p:spPr>
          <a:xfrm rot="5400000">
            <a:off x="4911405" y="5963388"/>
            <a:ext cx="464754" cy="425179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29" idx="4"/>
            <a:endCxn id="37" idx="6"/>
          </p:cNvCxnSpPr>
          <p:nvPr/>
        </p:nvCxnSpPr>
        <p:spPr>
          <a:xfrm rot="5400000">
            <a:off x="4330805" y="5382788"/>
            <a:ext cx="1053826" cy="997307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Topology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942"/>
            <a:ext cx="8229600" cy="49794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Definition: determines</a:t>
            </a:r>
            <a:r>
              <a:rPr lang="en-US" baseline="0" dirty="0" smtClean="0"/>
              <a:t> </a:t>
            </a:r>
            <a:r>
              <a:rPr lang="en-US" dirty="0" smtClean="0"/>
              <a:t>arrangement of channels and nodes in network</a:t>
            </a:r>
          </a:p>
          <a:p>
            <a:pPr lvl="1"/>
            <a:r>
              <a:rPr lang="en-US" dirty="0" smtClean="0"/>
              <a:t>Analogous to road map</a:t>
            </a:r>
          </a:p>
          <a:p>
            <a:endParaRPr lang="en-US" dirty="0" smtClean="0"/>
          </a:p>
          <a:p>
            <a:r>
              <a:rPr lang="en-US" dirty="0" smtClean="0"/>
              <a:t>Often first step in network design</a:t>
            </a:r>
          </a:p>
          <a:p>
            <a:endParaRPr lang="en-US" dirty="0" smtClean="0"/>
          </a:p>
          <a:p>
            <a:r>
              <a:rPr lang="en-US" dirty="0" smtClean="0"/>
              <a:t>Significant impact on network cost-performance</a:t>
            </a:r>
          </a:p>
          <a:p>
            <a:pPr lvl="1"/>
            <a:r>
              <a:rPr lang="en-US" dirty="0" smtClean="0"/>
              <a:t>Determines number of </a:t>
            </a:r>
            <a:r>
              <a:rPr lang="en-US" b="1" dirty="0" smtClean="0">
                <a:solidFill>
                  <a:srgbClr val="FF0000"/>
                </a:solidFill>
              </a:rPr>
              <a:t>hops</a:t>
            </a:r>
          </a:p>
          <a:p>
            <a:pPr lvl="2"/>
            <a:r>
              <a:rPr lang="en-US" dirty="0" smtClean="0"/>
              <a:t>Latency</a:t>
            </a:r>
          </a:p>
          <a:p>
            <a:pPr lvl="2"/>
            <a:r>
              <a:rPr lang="en-US" dirty="0" smtClean="0"/>
              <a:t>Network energy consumption</a:t>
            </a:r>
          </a:p>
          <a:p>
            <a:pPr lvl="1"/>
            <a:r>
              <a:rPr lang="en-US" dirty="0" smtClean="0"/>
              <a:t>Implementation </a:t>
            </a:r>
            <a:r>
              <a:rPr lang="en-US" b="1" dirty="0" smtClean="0">
                <a:solidFill>
                  <a:srgbClr val="FF0000"/>
                </a:solidFill>
              </a:rPr>
              <a:t>complexity</a:t>
            </a:r>
          </a:p>
          <a:p>
            <a:pPr lvl="2"/>
            <a:r>
              <a:rPr lang="en-US" dirty="0" smtClean="0"/>
              <a:t>Node degree</a:t>
            </a:r>
          </a:p>
          <a:p>
            <a:pPr lvl="2"/>
            <a:r>
              <a:rPr lang="en-US" dirty="0" smtClean="0"/>
              <a:t>Ease of layout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1143000"/>
          </a:xfrm>
        </p:spPr>
        <p:txBody>
          <a:bodyPr/>
          <a:lstStyle/>
          <a:p>
            <a:r>
              <a:rPr lang="en-US" dirty="0" smtClean="0"/>
              <a:t>Traffic Patterns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763"/>
            <a:ext cx="8229600" cy="2154238"/>
          </a:xfrm>
        </p:spPr>
        <p:txBody>
          <a:bodyPr/>
          <a:lstStyle/>
          <a:p>
            <a:r>
              <a:rPr lang="en-US" dirty="0" smtClean="0"/>
              <a:t>Fast Fourier Transform (FFT) or sorting application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shuffle permutation</a:t>
            </a:r>
          </a:p>
          <a:p>
            <a:r>
              <a:rPr lang="en-US" dirty="0" smtClean="0">
                <a:sym typeface="Wingdings"/>
              </a:rPr>
              <a:t>Fluid dynamics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neighbor 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859416"/>
            <a:ext cx="3198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Shuffle: </a:t>
            </a:r>
            <a:r>
              <a:rPr lang="en-US" sz="3000" dirty="0" err="1" smtClean="0"/>
              <a:t>d</a:t>
            </a:r>
            <a:r>
              <a:rPr lang="en-US" sz="3000" baseline="-25000" dirty="0" err="1" smtClean="0"/>
              <a:t>i</a:t>
            </a:r>
            <a:r>
              <a:rPr lang="en-US" sz="3000" baseline="-25000" dirty="0" smtClean="0"/>
              <a:t> </a:t>
            </a:r>
            <a:r>
              <a:rPr lang="en-US" sz="3000" dirty="0" smtClean="0"/>
              <a:t>= s</a:t>
            </a:r>
            <a:r>
              <a:rPr lang="en-US" sz="3000" baseline="-25000" dirty="0" smtClean="0"/>
              <a:t>i-1 mod </a:t>
            </a:r>
            <a:r>
              <a:rPr lang="en-US" sz="3000" baseline="-25000" dirty="0" err="1" smtClean="0"/>
              <a:t>b</a:t>
            </a:r>
            <a:endParaRPr lang="en-US" sz="3000" baseline="-25000" dirty="0"/>
          </a:p>
        </p:txBody>
      </p:sp>
      <p:sp>
        <p:nvSpPr>
          <p:cNvPr id="5" name="Oval 4"/>
          <p:cNvSpPr/>
          <p:nvPr/>
        </p:nvSpPr>
        <p:spPr>
          <a:xfrm>
            <a:off x="1256673" y="4142452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56673" y="4731524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800" y="4142452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828800" y="4731524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0928" y="4731524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400928" y="4142452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00928" y="3587268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828800" y="3587268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56673" y="3587268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6" idx="0"/>
            <a:endCxn id="5" idx="4"/>
          </p:cNvCxnSpPr>
          <p:nvPr/>
        </p:nvCxnSpPr>
        <p:spPr>
          <a:xfrm rot="5400000" flipH="1" flipV="1">
            <a:off x="1222195" y="4567017"/>
            <a:ext cx="329014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2"/>
            <a:endCxn id="12" idx="6"/>
          </p:cNvCxnSpPr>
          <p:nvPr/>
        </p:nvCxnSpPr>
        <p:spPr>
          <a:xfrm rot="10800000">
            <a:off x="2088858" y="3717297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56136" y="4746341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956136" y="4157269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956136" y="3602085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>
            <a:stCxn id="26" idx="0"/>
            <a:endCxn id="27" idx="4"/>
          </p:cNvCxnSpPr>
          <p:nvPr/>
        </p:nvCxnSpPr>
        <p:spPr>
          <a:xfrm rot="5400000" flipH="1" flipV="1">
            <a:off x="2921658" y="4581834"/>
            <a:ext cx="329014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256673" y="5341124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828800" y="5341124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400928" y="5341124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/>
          <p:cNvCxnSpPr>
            <a:stCxn id="36" idx="2"/>
            <a:endCxn id="35" idx="6"/>
          </p:cNvCxnSpPr>
          <p:nvPr/>
        </p:nvCxnSpPr>
        <p:spPr>
          <a:xfrm rot="10800000">
            <a:off x="2088858" y="5471153"/>
            <a:ext cx="312070" cy="10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56136" y="5355941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hape 44"/>
          <p:cNvCxnSpPr>
            <a:stCxn id="12" idx="4"/>
            <a:endCxn id="6" idx="6"/>
          </p:cNvCxnSpPr>
          <p:nvPr/>
        </p:nvCxnSpPr>
        <p:spPr>
          <a:xfrm rot="5400000">
            <a:off x="1230667" y="4133390"/>
            <a:ext cx="1014227" cy="442098"/>
          </a:xfrm>
          <a:prstGeom prst="curvedConnector2">
            <a:avLst/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15729" y="5859416"/>
            <a:ext cx="4271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Neighbor: </a:t>
            </a:r>
            <a:r>
              <a:rPr lang="en-US" sz="3000" dirty="0" err="1" smtClean="0"/>
              <a:t>d</a:t>
            </a:r>
            <a:r>
              <a:rPr lang="en-US" sz="3000" baseline="-25000" dirty="0" err="1" smtClean="0"/>
              <a:t>x</a:t>
            </a:r>
            <a:r>
              <a:rPr lang="en-US" sz="3000" baseline="-25000" dirty="0" smtClean="0"/>
              <a:t> </a:t>
            </a:r>
            <a:r>
              <a:rPr lang="en-US" sz="3000" dirty="0" smtClean="0"/>
              <a:t>= </a:t>
            </a:r>
            <a:r>
              <a:rPr lang="en-US" sz="3000" dirty="0" err="1" smtClean="0"/>
              <a:t>s</a:t>
            </a:r>
            <a:r>
              <a:rPr lang="en-US" sz="3000" baseline="-25000" dirty="0" err="1" smtClean="0"/>
              <a:t>x</a:t>
            </a:r>
            <a:r>
              <a:rPr lang="en-US" sz="3000" dirty="0" smtClean="0"/>
              <a:t>+ 1 mod </a:t>
            </a:r>
            <a:r>
              <a:rPr lang="en-US" sz="3000" dirty="0" err="1" smtClean="0"/>
              <a:t>k</a:t>
            </a:r>
            <a:endParaRPr lang="en-US" sz="3000" dirty="0"/>
          </a:p>
        </p:txBody>
      </p:sp>
      <p:sp>
        <p:nvSpPr>
          <p:cNvPr id="52" name="Oval 51"/>
          <p:cNvSpPr/>
          <p:nvPr/>
        </p:nvSpPr>
        <p:spPr>
          <a:xfrm>
            <a:off x="5408403" y="4142451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408403" y="4731523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80530" y="4142451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980530" y="4731523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552658" y="4731523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552658" y="4142451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552658" y="3587267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5980530" y="3587267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408403" y="3587267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7107866" y="4746340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7107866" y="4157268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7107866" y="3602084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408403" y="5341123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5980530" y="5341123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6552658" y="5341123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107866" y="5355940"/>
            <a:ext cx="260058" cy="260058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hape 100"/>
          <p:cNvCxnSpPr>
            <a:stCxn id="11" idx="2"/>
            <a:endCxn id="12" idx="6"/>
          </p:cNvCxnSpPr>
          <p:nvPr/>
        </p:nvCxnSpPr>
        <p:spPr>
          <a:xfrm rot="10800000">
            <a:off x="2088858" y="3717297"/>
            <a:ext cx="312070" cy="1588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stCxn id="28" idx="4"/>
            <a:endCxn id="8" idx="6"/>
          </p:cNvCxnSpPr>
          <p:nvPr/>
        </p:nvCxnSpPr>
        <p:spPr>
          <a:xfrm rot="5400000">
            <a:off x="2087807" y="3863195"/>
            <a:ext cx="999410" cy="997307"/>
          </a:xfrm>
          <a:prstGeom prst="curvedConnector2">
            <a:avLst/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5" idx="6"/>
            <a:endCxn id="11" idx="4"/>
          </p:cNvCxnSpPr>
          <p:nvPr/>
        </p:nvCxnSpPr>
        <p:spPr>
          <a:xfrm flipV="1">
            <a:off x="1516731" y="3847326"/>
            <a:ext cx="1014226" cy="425155"/>
          </a:xfrm>
          <a:prstGeom prst="curvedConnector2">
            <a:avLst/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hape 100"/>
          <p:cNvCxnSpPr>
            <a:stCxn id="7" idx="4"/>
            <a:endCxn id="9" idx="2"/>
          </p:cNvCxnSpPr>
          <p:nvPr/>
        </p:nvCxnSpPr>
        <p:spPr>
          <a:xfrm rot="16200000" flipH="1">
            <a:off x="1950357" y="4410981"/>
            <a:ext cx="459043" cy="442099"/>
          </a:xfrm>
          <a:prstGeom prst="curvedConnector2">
            <a:avLst/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hape 100"/>
          <p:cNvCxnSpPr>
            <a:stCxn id="27" idx="4"/>
            <a:endCxn id="26" idx="0"/>
          </p:cNvCxnSpPr>
          <p:nvPr/>
        </p:nvCxnSpPr>
        <p:spPr>
          <a:xfrm rot="5400000">
            <a:off x="2921658" y="4581834"/>
            <a:ext cx="329014" cy="1588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hape 100"/>
          <p:cNvCxnSpPr>
            <a:stCxn id="6" idx="0"/>
            <a:endCxn id="5" idx="4"/>
          </p:cNvCxnSpPr>
          <p:nvPr/>
        </p:nvCxnSpPr>
        <p:spPr>
          <a:xfrm rot="5400000" flipH="1" flipV="1">
            <a:off x="1222195" y="4567017"/>
            <a:ext cx="329014" cy="1588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hape 100"/>
          <p:cNvCxnSpPr>
            <a:stCxn id="9" idx="0"/>
            <a:endCxn id="7" idx="6"/>
          </p:cNvCxnSpPr>
          <p:nvPr/>
        </p:nvCxnSpPr>
        <p:spPr>
          <a:xfrm rot="16200000" flipV="1">
            <a:off x="2080387" y="4280953"/>
            <a:ext cx="459043" cy="442099"/>
          </a:xfrm>
          <a:prstGeom prst="curvedConnector2">
            <a:avLst/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hape 133"/>
          <p:cNvCxnSpPr>
            <a:stCxn id="26" idx="4"/>
            <a:endCxn id="35" idx="0"/>
          </p:cNvCxnSpPr>
          <p:nvPr/>
        </p:nvCxnSpPr>
        <p:spPr>
          <a:xfrm rot="5400000">
            <a:off x="2355135" y="4610093"/>
            <a:ext cx="334725" cy="1127336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hape 137"/>
          <p:cNvCxnSpPr>
            <a:stCxn id="34" idx="0"/>
            <a:endCxn id="10" idx="4"/>
          </p:cNvCxnSpPr>
          <p:nvPr/>
        </p:nvCxnSpPr>
        <p:spPr>
          <a:xfrm rot="5400000" flipH="1" flipV="1">
            <a:off x="1489522" y="4299690"/>
            <a:ext cx="938614" cy="1144255"/>
          </a:xfrm>
          <a:prstGeom prst="curvedConnector3">
            <a:avLst>
              <a:gd name="adj1" fmla="val 60824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hape 133"/>
          <p:cNvCxnSpPr>
            <a:stCxn id="35" idx="6"/>
            <a:endCxn id="36" idx="2"/>
          </p:cNvCxnSpPr>
          <p:nvPr/>
        </p:nvCxnSpPr>
        <p:spPr>
          <a:xfrm>
            <a:off x="2088858" y="5471153"/>
            <a:ext cx="312070" cy="1588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hape 133"/>
          <p:cNvCxnSpPr>
            <a:endCxn id="27" idx="4"/>
          </p:cNvCxnSpPr>
          <p:nvPr/>
        </p:nvCxnSpPr>
        <p:spPr>
          <a:xfrm rot="5400000" flipH="1" flipV="1">
            <a:off x="2347060" y="4602018"/>
            <a:ext cx="923796" cy="554414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60" idx="5"/>
            <a:endCxn id="54" idx="1"/>
          </p:cNvCxnSpPr>
          <p:nvPr/>
        </p:nvCxnSpPr>
        <p:spPr>
          <a:xfrm rot="16200000" flipH="1">
            <a:off x="5638847" y="3800768"/>
            <a:ext cx="371296" cy="388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59" idx="5"/>
            <a:endCxn id="57" idx="1"/>
          </p:cNvCxnSpPr>
          <p:nvPr/>
        </p:nvCxnSpPr>
        <p:spPr>
          <a:xfrm rot="16200000" flipH="1">
            <a:off x="6210975" y="3800768"/>
            <a:ext cx="371296" cy="38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58" idx="5"/>
            <a:endCxn id="74" idx="1"/>
          </p:cNvCxnSpPr>
          <p:nvPr/>
        </p:nvCxnSpPr>
        <p:spPr>
          <a:xfrm rot="16200000" flipH="1">
            <a:off x="6767235" y="3816636"/>
            <a:ext cx="386113" cy="37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hape 162"/>
          <p:cNvCxnSpPr>
            <a:stCxn id="75" idx="0"/>
            <a:endCxn id="52" idx="2"/>
          </p:cNvCxnSpPr>
          <p:nvPr/>
        </p:nvCxnSpPr>
        <p:spPr>
          <a:xfrm rot="16200000" flipH="1" flipV="1">
            <a:off x="5987951" y="3022536"/>
            <a:ext cx="670396" cy="1829492"/>
          </a:xfrm>
          <a:prstGeom prst="curvedConnector4">
            <a:avLst>
              <a:gd name="adj1" fmla="val -34099"/>
              <a:gd name="adj2" fmla="val 112495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52" idx="5"/>
            <a:endCxn id="55" idx="1"/>
          </p:cNvCxnSpPr>
          <p:nvPr/>
        </p:nvCxnSpPr>
        <p:spPr>
          <a:xfrm rot="16200000" flipH="1">
            <a:off x="5621903" y="4372896"/>
            <a:ext cx="405184" cy="388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54" idx="5"/>
            <a:endCxn id="56" idx="1"/>
          </p:cNvCxnSpPr>
          <p:nvPr/>
        </p:nvCxnSpPr>
        <p:spPr>
          <a:xfrm rot="16200000" flipH="1">
            <a:off x="6194031" y="4372896"/>
            <a:ext cx="405184" cy="38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57" idx="5"/>
            <a:endCxn id="73" idx="1"/>
          </p:cNvCxnSpPr>
          <p:nvPr/>
        </p:nvCxnSpPr>
        <p:spPr>
          <a:xfrm rot="16200000" flipH="1">
            <a:off x="6750291" y="4388764"/>
            <a:ext cx="420001" cy="37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hape 178"/>
          <p:cNvCxnSpPr>
            <a:stCxn id="74" idx="0"/>
            <a:endCxn id="53" idx="2"/>
          </p:cNvCxnSpPr>
          <p:nvPr/>
        </p:nvCxnSpPr>
        <p:spPr>
          <a:xfrm rot="16200000" flipH="1" flipV="1">
            <a:off x="5971007" y="3594664"/>
            <a:ext cx="704284" cy="1829492"/>
          </a:xfrm>
          <a:prstGeom prst="curvedConnector4">
            <a:avLst>
              <a:gd name="adj1" fmla="val -32458"/>
              <a:gd name="adj2" fmla="val 112495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53" idx="5"/>
            <a:endCxn id="82" idx="1"/>
          </p:cNvCxnSpPr>
          <p:nvPr/>
        </p:nvCxnSpPr>
        <p:spPr>
          <a:xfrm rot="16200000" flipH="1">
            <a:off x="5611639" y="4972232"/>
            <a:ext cx="425712" cy="388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55" idx="5"/>
            <a:endCxn id="83" idx="1"/>
          </p:cNvCxnSpPr>
          <p:nvPr/>
        </p:nvCxnSpPr>
        <p:spPr>
          <a:xfrm rot="16200000" flipH="1">
            <a:off x="6183767" y="4972232"/>
            <a:ext cx="425712" cy="38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56" idx="5"/>
            <a:endCxn id="89" idx="1"/>
          </p:cNvCxnSpPr>
          <p:nvPr/>
        </p:nvCxnSpPr>
        <p:spPr>
          <a:xfrm rot="16200000" flipH="1">
            <a:off x="6740027" y="4988100"/>
            <a:ext cx="440529" cy="37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hape 190"/>
          <p:cNvCxnSpPr>
            <a:stCxn id="81" idx="4"/>
            <a:endCxn id="59" idx="0"/>
          </p:cNvCxnSpPr>
          <p:nvPr/>
        </p:nvCxnSpPr>
        <p:spPr>
          <a:xfrm rot="5400000" flipH="1" flipV="1">
            <a:off x="4817538" y="4308160"/>
            <a:ext cx="2013914" cy="572127"/>
          </a:xfrm>
          <a:prstGeom prst="curvedConnector5">
            <a:avLst>
              <a:gd name="adj1" fmla="val -11351"/>
              <a:gd name="adj2" fmla="val 50000"/>
              <a:gd name="adj3" fmla="val 111351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hape 193"/>
          <p:cNvCxnSpPr>
            <a:stCxn id="82" idx="4"/>
            <a:endCxn id="58" idx="0"/>
          </p:cNvCxnSpPr>
          <p:nvPr/>
        </p:nvCxnSpPr>
        <p:spPr>
          <a:xfrm rot="5400000" flipH="1" flipV="1">
            <a:off x="5389666" y="4308160"/>
            <a:ext cx="2013914" cy="572128"/>
          </a:xfrm>
          <a:prstGeom prst="curvedConnector5">
            <a:avLst>
              <a:gd name="adj1" fmla="val -11351"/>
              <a:gd name="adj2" fmla="val 50000"/>
              <a:gd name="adj3" fmla="val 111351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hape 196"/>
          <p:cNvCxnSpPr>
            <a:stCxn id="83" idx="4"/>
            <a:endCxn id="75" idx="0"/>
          </p:cNvCxnSpPr>
          <p:nvPr/>
        </p:nvCxnSpPr>
        <p:spPr>
          <a:xfrm rot="5400000" flipH="1" flipV="1">
            <a:off x="5960742" y="4324029"/>
            <a:ext cx="1999097" cy="555208"/>
          </a:xfrm>
          <a:prstGeom prst="curvedConnector5">
            <a:avLst>
              <a:gd name="adj1" fmla="val -11435"/>
              <a:gd name="adj2" fmla="val 50000"/>
              <a:gd name="adj3" fmla="val 111435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hape 200"/>
          <p:cNvCxnSpPr>
            <a:stCxn id="89" idx="4"/>
            <a:endCxn id="60" idx="0"/>
          </p:cNvCxnSpPr>
          <p:nvPr/>
        </p:nvCxnSpPr>
        <p:spPr>
          <a:xfrm rot="5400000" flipH="1">
            <a:off x="5373798" y="3751902"/>
            <a:ext cx="2028731" cy="1699463"/>
          </a:xfrm>
          <a:prstGeom prst="curvedConnector5">
            <a:avLst>
              <a:gd name="adj1" fmla="val -20304"/>
              <a:gd name="adj2" fmla="val 129355"/>
              <a:gd name="adj3" fmla="val 111268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0" idx="7"/>
            <a:endCxn id="28" idx="3"/>
          </p:cNvCxnSpPr>
          <p:nvPr/>
        </p:nvCxnSpPr>
        <p:spPr>
          <a:xfrm rot="5400000" flipH="1" flipV="1">
            <a:off x="2630322" y="3816638"/>
            <a:ext cx="356479" cy="37132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8" idx="3"/>
            <a:endCxn id="34" idx="7"/>
          </p:cNvCxnSpPr>
          <p:nvPr/>
        </p:nvCxnSpPr>
        <p:spPr>
          <a:xfrm rot="5400000">
            <a:off x="1459910" y="4972234"/>
            <a:ext cx="425712" cy="38823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hape 213"/>
          <p:cNvCxnSpPr>
            <a:stCxn id="13" idx="1"/>
            <a:endCxn id="13" idx="7"/>
          </p:cNvCxnSpPr>
          <p:nvPr/>
        </p:nvCxnSpPr>
        <p:spPr>
          <a:xfrm rot="5400000" flipH="1" flipV="1">
            <a:off x="1386702" y="3533409"/>
            <a:ext cx="1588" cy="183888"/>
          </a:xfrm>
          <a:prstGeom prst="curvedConnector3">
            <a:avLst>
              <a:gd name="adj1" fmla="val 16793766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hape 213"/>
          <p:cNvCxnSpPr>
            <a:stCxn id="42" idx="5"/>
            <a:endCxn id="42" idx="3"/>
          </p:cNvCxnSpPr>
          <p:nvPr/>
        </p:nvCxnSpPr>
        <p:spPr>
          <a:xfrm rot="5400000">
            <a:off x="3086165" y="5485970"/>
            <a:ext cx="1588" cy="183888"/>
          </a:xfrm>
          <a:prstGeom prst="curvedConnector3">
            <a:avLst>
              <a:gd name="adj1" fmla="val 16793766"/>
            </a:avLst>
          </a:prstGeom>
          <a:ln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Patterns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Uniform random</a:t>
            </a:r>
          </a:p>
          <a:p>
            <a:pPr lvl="1"/>
            <a:r>
              <a:rPr lang="en-US" dirty="0" smtClean="0"/>
              <a:t>Each source equally likely to communication with each destination</a:t>
            </a:r>
          </a:p>
          <a:p>
            <a:pPr lvl="1"/>
            <a:r>
              <a:rPr lang="en-US" dirty="0" smtClean="0"/>
              <a:t>Most commonly used traffic pattern</a:t>
            </a:r>
          </a:p>
          <a:p>
            <a:pPr lvl="2"/>
            <a:r>
              <a:rPr lang="en-US" dirty="0" smtClean="0"/>
              <a:t>Very </a:t>
            </a:r>
            <a:r>
              <a:rPr lang="en-US" b="1" dirty="0" smtClean="0">
                <a:solidFill>
                  <a:srgbClr val="FF0000"/>
                </a:solidFill>
              </a:rPr>
              <a:t>benign</a:t>
            </a:r>
          </a:p>
          <a:p>
            <a:pPr lvl="2"/>
            <a:r>
              <a:rPr lang="en-US" dirty="0" smtClean="0"/>
              <a:t>Traffic is uniformly distributed</a:t>
            </a:r>
          </a:p>
          <a:p>
            <a:pPr lvl="3"/>
            <a:r>
              <a:rPr lang="en-US" dirty="0" smtClean="0"/>
              <a:t>Balances load even if topology/routing algorithm has very poor load balancing</a:t>
            </a:r>
          </a:p>
          <a:p>
            <a:pPr lvl="3"/>
            <a:r>
              <a:rPr lang="en-US" dirty="0" smtClean="0"/>
              <a:t>Need to be careful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But can be good for debugging/verifying implementation</a:t>
            </a:r>
          </a:p>
          <a:p>
            <a:pPr lvl="2"/>
            <a:r>
              <a:rPr lang="en-US" dirty="0" smtClean="0"/>
              <a:t>Well-understood pattern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Stress-testing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Uniform random can make bad topologies look good</a:t>
            </a:r>
          </a:p>
          <a:p>
            <a:endParaRPr lang="en-US" dirty="0" smtClean="0"/>
          </a:p>
          <a:p>
            <a:r>
              <a:rPr lang="en-US" dirty="0" smtClean="0"/>
              <a:t>Permutation traffic will stress-test the network</a:t>
            </a:r>
          </a:p>
          <a:p>
            <a:pPr lvl="1"/>
            <a:r>
              <a:rPr lang="en-US" dirty="0" smtClean="0"/>
              <a:t>Many types of permutation (ex: shuffle, transpose, neighbor)</a:t>
            </a:r>
          </a:p>
          <a:p>
            <a:pPr lvl="1"/>
            <a:r>
              <a:rPr lang="en-US" dirty="0" smtClean="0"/>
              <a:t>Each source sends all traffic to single destination</a:t>
            </a:r>
          </a:p>
          <a:p>
            <a:pPr lvl="1"/>
            <a:r>
              <a:rPr lang="en-US" dirty="0" smtClean="0"/>
              <a:t>Concentration of load on individual pairs</a:t>
            </a:r>
          </a:p>
          <a:p>
            <a:pPr lvl="2"/>
            <a:r>
              <a:rPr lang="en-US" dirty="0" smtClean="0"/>
              <a:t>Stresses load balancing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topology/routing discussion</a:t>
            </a:r>
          </a:p>
          <a:p>
            <a:pPr lvl="1"/>
            <a:r>
              <a:rPr lang="en-US" dirty="0" smtClean="0"/>
              <a:t>Focus on </a:t>
            </a:r>
            <a:r>
              <a:rPr lang="en-US" b="1" dirty="0" smtClean="0">
                <a:solidFill>
                  <a:srgbClr val="FF0000"/>
                </a:solidFill>
              </a:rPr>
              <a:t>spatial </a:t>
            </a:r>
            <a:r>
              <a:rPr lang="en-US" dirty="0" smtClean="0"/>
              <a:t>distribution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Traffic patterns also have </a:t>
            </a:r>
            <a:r>
              <a:rPr lang="en-US" b="1" dirty="0" smtClean="0">
                <a:solidFill>
                  <a:srgbClr val="FF0000"/>
                </a:solidFill>
              </a:rPr>
              <a:t>temporal </a:t>
            </a:r>
            <a:r>
              <a:rPr lang="en-US" dirty="0" smtClean="0"/>
              <a:t>aspects</a:t>
            </a:r>
          </a:p>
          <a:p>
            <a:pPr lvl="1"/>
            <a:r>
              <a:rPr lang="en-US" dirty="0" err="1" smtClean="0"/>
              <a:t>Bursty</a:t>
            </a:r>
            <a:r>
              <a:rPr lang="en-US" dirty="0" smtClean="0"/>
              <a:t> behavior</a:t>
            </a:r>
          </a:p>
          <a:p>
            <a:pPr lvl="1"/>
            <a:r>
              <a:rPr lang="en-US" dirty="0" smtClean="0"/>
              <a:t>Important to capture temporal behavior as well</a:t>
            </a:r>
          </a:p>
          <a:p>
            <a:pPr lvl="1"/>
            <a:endParaRPr lang="en-US" dirty="0"/>
          </a:p>
          <a:p>
            <a:r>
              <a:rPr lang="en-US" dirty="0" smtClean="0"/>
              <a:t>Motivate need for new traffic patterns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Full System Simulation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1588-00FA-4C1E-8402-3481D054304E}" type="slidenum">
              <a:rPr lang="en-CA" smtClean="0"/>
              <a:t>24</a:t>
            </a:fld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4499863" y="1516142"/>
            <a:ext cx="3853501" cy="42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err="1" smtClean="0">
                <a:solidFill>
                  <a:srgbClr val="002060"/>
                </a:solidFill>
              </a:rPr>
              <a:t>NoC</a:t>
            </a:r>
            <a:r>
              <a:rPr lang="en-CA" sz="2400" b="1" dirty="0" smtClean="0">
                <a:solidFill>
                  <a:srgbClr val="002060"/>
                </a:solidFill>
              </a:rPr>
              <a:t> Simulator</a:t>
            </a:r>
            <a:endParaRPr lang="en-CA" sz="24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802" y="1523246"/>
            <a:ext cx="3787061" cy="42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rgbClr val="002060"/>
                </a:solidFill>
              </a:rPr>
              <a:t>Full System Simulator</a:t>
            </a:r>
            <a:endParaRPr lang="en-CA" sz="2400" b="1" dirty="0">
              <a:solidFill>
                <a:srgbClr val="00206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45681" y="1686528"/>
            <a:ext cx="6988660" cy="4052820"/>
            <a:chOff x="611560" y="1700808"/>
            <a:chExt cx="7574381" cy="439248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572000" y="1700808"/>
              <a:ext cx="0" cy="439248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loud 6"/>
            <p:cNvSpPr/>
            <p:nvPr/>
          </p:nvSpPr>
          <p:spPr>
            <a:xfrm>
              <a:off x="5161605" y="2708920"/>
              <a:ext cx="3024336" cy="2376264"/>
            </a:xfrm>
            <a:prstGeom prst="cloud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b="1" dirty="0" err="1" smtClean="0">
                  <a:solidFill>
                    <a:srgbClr val="002060"/>
                  </a:solidFill>
                </a:rPr>
                <a:t>NoC</a:t>
              </a:r>
              <a:endParaRPr lang="en-CA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5656" y="1996539"/>
              <a:ext cx="2736304" cy="3816424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1172" y="2212563"/>
              <a:ext cx="2344764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 smtClean="0"/>
                <a:t>Processor</a:t>
              </a:r>
              <a:endParaRPr lang="en-CA" sz="28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1172" y="2926599"/>
              <a:ext cx="2344764" cy="5040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 smtClean="0"/>
                <a:t>Cache</a:t>
              </a:r>
              <a:endParaRPr lang="en-CA" sz="28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51172" y="3627151"/>
              <a:ext cx="2344764" cy="5040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 smtClean="0"/>
                <a:t>Disk</a:t>
              </a:r>
              <a:endParaRPr lang="en-CA" sz="28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1426" y="4365104"/>
              <a:ext cx="2344764" cy="1224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 smtClean="0"/>
                <a:t>Other Components</a:t>
              </a:r>
              <a:endParaRPr lang="en-CA" sz="2800" b="1" dirty="0"/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-1044624" y="3652723"/>
              <a:ext cx="3816424" cy="504056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b="1" dirty="0" smtClean="0">
                  <a:solidFill>
                    <a:srgbClr val="002060"/>
                  </a:solidFill>
                </a:rPr>
                <a:t>Application</a:t>
              </a:r>
              <a:endParaRPr lang="en-CA" sz="28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  <a:endCxn id="8" idx="1"/>
            </p:cNvCxnSpPr>
            <p:nvPr/>
          </p:nvCxnSpPr>
          <p:spPr>
            <a:xfrm>
              <a:off x="1115616" y="3904751"/>
              <a:ext cx="36004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endCxn id="7" idx="3"/>
            </p:cNvCxnSpPr>
            <p:nvPr/>
          </p:nvCxnSpPr>
          <p:spPr>
            <a:xfrm>
              <a:off x="4211960" y="2482464"/>
              <a:ext cx="2461813" cy="362321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7" idx="1"/>
            </p:cNvCxnSpPr>
            <p:nvPr/>
          </p:nvCxnSpPr>
          <p:spPr>
            <a:xfrm rot="5400000">
              <a:off x="5180638" y="4113977"/>
              <a:ext cx="524459" cy="2461813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765622" y="2085166"/>
            <a:ext cx="1275172" cy="340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Packets Sent</a:t>
            </a:r>
            <a:endParaRPr lang="en-CA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75692" y="5274270"/>
            <a:ext cx="1532527" cy="340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Packets Arrived</a:t>
            </a:r>
            <a:endParaRPr lang="en-C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40885" y="4791510"/>
            <a:ext cx="1578022" cy="482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002060"/>
                </a:solidFill>
              </a:rPr>
              <a:t>Feedback</a:t>
            </a:r>
            <a:r>
              <a:rPr lang="en-CA" sz="2800" b="1" dirty="0" smtClean="0"/>
              <a:t>!</a:t>
            </a:r>
            <a:endParaRPr lang="en-CA" sz="2800" b="1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6439109" y="5032890"/>
            <a:ext cx="601776" cy="12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8772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rgbClr val="002060"/>
                </a:solidFill>
              </a:rPr>
              <a:t>Accurate But </a:t>
            </a:r>
            <a:r>
              <a:rPr lang="en-CA" sz="2800" b="1" i="1" dirty="0" smtClean="0">
                <a:solidFill>
                  <a:srgbClr val="FF0000"/>
                </a:solidFill>
              </a:rPr>
              <a:t>Slow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15"/>
    </mc:Choice>
    <mc:Fallback xmlns="">
      <p:transition spd="slow" advTm="3421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Trace Simulation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1588-00FA-4C1E-8402-3481D054304E}" type="slidenum">
              <a:rPr lang="en-CA" smtClean="0"/>
              <a:t>25</a:t>
            </a:fld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51614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err="1" smtClean="0">
                <a:solidFill>
                  <a:srgbClr val="002060"/>
                </a:solidFill>
              </a:rPr>
              <a:t>NoC</a:t>
            </a:r>
            <a:r>
              <a:rPr lang="en-CA" sz="2400" b="1" dirty="0" smtClean="0">
                <a:solidFill>
                  <a:srgbClr val="002060"/>
                </a:solidFill>
              </a:rPr>
              <a:t> Simulator</a:t>
            </a:r>
            <a:endParaRPr lang="en-CA" sz="24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23841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rgbClr val="002060"/>
                </a:solidFill>
              </a:rPr>
              <a:t>Trace Simulator</a:t>
            </a:r>
            <a:endParaRPr lang="en-CA" sz="2400" b="1" dirty="0">
              <a:solidFill>
                <a:srgbClr val="00206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0" y="1700808"/>
            <a:ext cx="0" cy="385109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90623" y="2348880"/>
            <a:ext cx="2373798" cy="46166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rgbClr val="002060"/>
                </a:solidFill>
              </a:rPr>
              <a:t>Trace</a:t>
            </a:r>
            <a:endParaRPr lang="en-CA" sz="2400" b="1" dirty="0">
              <a:solidFill>
                <a:srgbClr val="002060"/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5161605" y="2708920"/>
            <a:ext cx="3024336" cy="2376264"/>
          </a:xfrm>
          <a:prstGeom prst="clou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 err="1" smtClean="0">
                <a:solidFill>
                  <a:srgbClr val="002060"/>
                </a:solidFill>
              </a:rPr>
              <a:t>NoC</a:t>
            </a:r>
            <a:r>
              <a:rPr lang="en-CA" sz="3600" b="1" dirty="0" smtClean="0">
                <a:solidFill>
                  <a:srgbClr val="002060"/>
                </a:solidFill>
              </a:rPr>
              <a:t> B</a:t>
            </a:r>
            <a:endParaRPr lang="en-CA" sz="3600" b="1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/>
          <p:cNvCxnSpPr>
            <a:endCxn id="18" idx="2"/>
          </p:cNvCxnSpPr>
          <p:nvPr/>
        </p:nvCxnSpPr>
        <p:spPr>
          <a:xfrm flipH="1" flipV="1">
            <a:off x="2877522" y="2810545"/>
            <a:ext cx="274138" cy="68401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5939" y="2967887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Packets Sent</a:t>
            </a:r>
            <a:endParaRPr lang="en-CA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19851" y="3261164"/>
            <a:ext cx="3519044" cy="2046372"/>
            <a:chOff x="611560" y="1700808"/>
            <a:chExt cx="7553542" cy="439248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4572000" y="1700808"/>
              <a:ext cx="0" cy="439248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Cloud 45"/>
            <p:cNvSpPr/>
            <p:nvPr/>
          </p:nvSpPr>
          <p:spPr>
            <a:xfrm>
              <a:off x="5140766" y="2593540"/>
              <a:ext cx="3024336" cy="2376263"/>
            </a:xfrm>
            <a:prstGeom prst="cloud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 err="1" smtClean="0">
                  <a:solidFill>
                    <a:srgbClr val="002060"/>
                  </a:solidFill>
                </a:rPr>
                <a:t>NoC</a:t>
              </a:r>
              <a:r>
                <a:rPr lang="en-CA" b="1" dirty="0" smtClean="0">
                  <a:solidFill>
                    <a:srgbClr val="002060"/>
                  </a:solidFill>
                </a:rPr>
                <a:t> A</a:t>
              </a:r>
              <a:endParaRPr lang="en-CA" b="1" dirty="0">
                <a:solidFill>
                  <a:srgbClr val="00206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75656" y="1996539"/>
              <a:ext cx="2736304" cy="3816424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51172" y="2212563"/>
              <a:ext cx="2344764" cy="504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 smtClean="0"/>
                <a:t>Processor</a:t>
              </a:r>
              <a:endParaRPr lang="en-CA" sz="1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51172" y="2926599"/>
              <a:ext cx="2344764" cy="5040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 smtClean="0"/>
                <a:t>Cache</a:t>
              </a:r>
              <a:endParaRPr lang="en-CA" sz="1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51172" y="3627151"/>
              <a:ext cx="2344764" cy="50405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 smtClean="0"/>
                <a:t>Disk</a:t>
              </a:r>
              <a:endParaRPr lang="en-CA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71426" y="4365104"/>
              <a:ext cx="2344764" cy="12241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 smtClean="0"/>
                <a:t>Other</a:t>
              </a:r>
              <a:endParaRPr lang="en-CA" sz="1000" dirty="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-1044624" y="3652723"/>
              <a:ext cx="3816424" cy="504056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rgbClr val="002060"/>
                  </a:solidFill>
                </a:rPr>
                <a:t>Application</a:t>
              </a:r>
              <a:endParaRPr lang="en-CA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52" idx="2"/>
              <a:endCxn id="47" idx="1"/>
            </p:cNvCxnSpPr>
            <p:nvPr/>
          </p:nvCxnSpPr>
          <p:spPr>
            <a:xfrm>
              <a:off x="1115616" y="3904751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endCxn id="46" idx="3"/>
            </p:cNvCxnSpPr>
            <p:nvPr/>
          </p:nvCxnSpPr>
          <p:spPr>
            <a:xfrm>
              <a:off x="4191121" y="2212562"/>
              <a:ext cx="2461813" cy="516841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6" idx="1"/>
            </p:cNvCxnSpPr>
            <p:nvPr/>
          </p:nvCxnSpPr>
          <p:spPr>
            <a:xfrm rot="5400000">
              <a:off x="5159798" y="3998598"/>
              <a:ext cx="524460" cy="2461813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Curved Connector 7"/>
          <p:cNvCxnSpPr>
            <a:stCxn id="18" idx="3"/>
            <a:endCxn id="19" idx="2"/>
          </p:cNvCxnSpPr>
          <p:nvPr/>
        </p:nvCxnSpPr>
        <p:spPr>
          <a:xfrm>
            <a:off x="4064421" y="2579713"/>
            <a:ext cx="1106565" cy="1317339"/>
          </a:xfrm>
          <a:prstGeom prst="curved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58772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rgbClr val="002060"/>
                </a:solidFill>
              </a:rPr>
              <a:t>Faster But </a:t>
            </a:r>
            <a:r>
              <a:rPr lang="en-CA" sz="2800" b="1" i="1" dirty="0" smtClean="0">
                <a:solidFill>
                  <a:srgbClr val="FF0000"/>
                </a:solidFill>
              </a:rPr>
              <a:t>Less Accurate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96"/>
    </mc:Choice>
    <mc:Fallback xmlns="">
      <p:transition spd="slow" advTm="39896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Traffic Patterns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C1588-00FA-4C1E-8402-3481D054304E}" type="slidenum">
              <a:rPr lang="en-CA" smtClean="0"/>
              <a:t>26</a:t>
            </a:fld>
            <a:endParaRPr lang="en-CA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1453426"/>
            <a:ext cx="0" cy="439248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126876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err="1" smtClean="0">
                <a:solidFill>
                  <a:srgbClr val="002060"/>
                </a:solidFill>
              </a:rPr>
              <a:t>NoC</a:t>
            </a:r>
            <a:r>
              <a:rPr lang="en-CA" sz="2400" b="1" dirty="0" smtClean="0">
                <a:solidFill>
                  <a:srgbClr val="002060"/>
                </a:solidFill>
              </a:rPr>
              <a:t> Simulator</a:t>
            </a:r>
            <a:endParaRPr lang="en-CA" sz="2400" b="1" dirty="0">
              <a:solidFill>
                <a:srgbClr val="00206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5161605" y="2461538"/>
            <a:ext cx="3024336" cy="2376264"/>
          </a:xfrm>
          <a:prstGeom prst="cloud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b="1" dirty="0" err="1" smtClean="0">
                <a:solidFill>
                  <a:srgbClr val="002060"/>
                </a:solidFill>
              </a:rPr>
              <a:t>NoC</a:t>
            </a:r>
            <a:endParaRPr lang="en-CA" sz="36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276459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>
                <a:solidFill>
                  <a:srgbClr val="002060"/>
                </a:solidFill>
              </a:rPr>
              <a:t>Synthetic Traffic Driver</a:t>
            </a:r>
            <a:endParaRPr lang="en-CA" sz="2400" b="1" dirty="0">
              <a:solidFill>
                <a:srgbClr val="00206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16200000">
            <a:off x="-1044624" y="3405341"/>
            <a:ext cx="3816424" cy="50405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>
                <a:solidFill>
                  <a:srgbClr val="002060"/>
                </a:solidFill>
              </a:rPr>
              <a:t>Application</a:t>
            </a:r>
            <a:endParaRPr lang="en-CA" sz="2800" b="1" dirty="0">
              <a:solidFill>
                <a:srgbClr val="002060"/>
              </a:solidFill>
            </a:endParaRPr>
          </a:p>
        </p:txBody>
      </p:sp>
      <p:sp>
        <p:nvSpPr>
          <p:cNvPr id="34" name="Trapezoid 33"/>
          <p:cNvSpPr/>
          <p:nvPr/>
        </p:nvSpPr>
        <p:spPr>
          <a:xfrm rot="5400000">
            <a:off x="2220039" y="3397642"/>
            <a:ext cx="3456384" cy="504056"/>
          </a:xfrm>
          <a:prstGeom prst="trapezoid">
            <a:avLst>
              <a:gd name="adj" fmla="val 818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Elbow Connector 34"/>
          <p:cNvCxnSpPr>
            <a:stCxn id="33" idx="1"/>
            <a:endCxn id="34" idx="3"/>
          </p:cNvCxnSpPr>
          <p:nvPr/>
        </p:nvCxnSpPr>
        <p:spPr>
          <a:xfrm rot="5400000" flipH="1" flipV="1">
            <a:off x="2208895" y="3826246"/>
            <a:ext cx="394027" cy="3084643"/>
          </a:xfrm>
          <a:prstGeom prst="bentConnector3">
            <a:avLst>
              <a:gd name="adj1" fmla="val -29088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47864" y="2344818"/>
            <a:ext cx="348339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47864" y="2749570"/>
            <a:ext cx="348339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29278" y="3109610"/>
            <a:ext cx="348339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329279" y="3469650"/>
            <a:ext cx="348339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347863" y="3853377"/>
            <a:ext cx="348339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51049" y="4189730"/>
            <a:ext cx="348339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334284" y="4981818"/>
            <a:ext cx="348339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47864" y="4580834"/>
            <a:ext cx="348339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54080"/>
              </p:ext>
            </p:extLst>
          </p:nvPr>
        </p:nvGraphicFramePr>
        <p:xfrm>
          <a:off x="1379984" y="1813466"/>
          <a:ext cx="1967880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7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Traffic Pattern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Uniform Random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Bit Complement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Bit Reverse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Bit Rotation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Shuffle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Transpose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Tornado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Neighbour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5" name="Straight Arrow Connector 44"/>
          <p:cNvCxnSpPr>
            <a:stCxn id="34" idx="0"/>
          </p:cNvCxnSpPr>
          <p:nvPr/>
        </p:nvCxnSpPr>
        <p:spPr>
          <a:xfrm>
            <a:off x="4200259" y="3649670"/>
            <a:ext cx="97072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58772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rgbClr val="002060"/>
                </a:solidFill>
              </a:rPr>
              <a:t>Very Fast But </a:t>
            </a:r>
            <a:r>
              <a:rPr lang="en-CA" sz="2800" b="1" i="1" dirty="0" smtClean="0">
                <a:solidFill>
                  <a:srgbClr val="FF0000"/>
                </a:solidFill>
              </a:rPr>
              <a:t>Inaccurate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1"/>
    </mc:Choice>
    <mc:Fallback xmlns="">
      <p:transition spd="slow" advTm="3493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Topologies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8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Topologies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Focus on switched topologies</a:t>
            </a:r>
          </a:p>
          <a:p>
            <a:pPr lvl="1"/>
            <a:r>
              <a:rPr lang="en-CA" dirty="0" smtClean="0"/>
              <a:t>Alternatives: bus and crossbar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Bus</a:t>
            </a:r>
          </a:p>
          <a:p>
            <a:pPr lvl="2"/>
            <a:r>
              <a:rPr lang="en-CA" dirty="0" smtClean="0"/>
              <a:t>Connects a set of components to a single shared channel</a:t>
            </a:r>
          </a:p>
          <a:p>
            <a:pPr lvl="2"/>
            <a:r>
              <a:rPr lang="en-CA" dirty="0" smtClean="0"/>
              <a:t>Effective broadcast medium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Crossbar</a:t>
            </a:r>
          </a:p>
          <a:p>
            <a:pPr lvl="2"/>
            <a:r>
              <a:rPr lang="en-CA" dirty="0" smtClean="0"/>
              <a:t>Directly connects </a:t>
            </a:r>
            <a:r>
              <a:rPr lang="en-CA" b="1" i="1" dirty="0" err="1" smtClean="0"/>
              <a:t>n</a:t>
            </a:r>
            <a:r>
              <a:rPr lang="en-CA" b="1" i="1" dirty="0" smtClean="0"/>
              <a:t> </a:t>
            </a:r>
            <a:r>
              <a:rPr lang="en-CA" dirty="0" smtClean="0"/>
              <a:t>inputs to </a:t>
            </a:r>
            <a:r>
              <a:rPr lang="en-CA" b="1" i="1" dirty="0" err="1" smtClean="0"/>
              <a:t>m</a:t>
            </a:r>
            <a:r>
              <a:rPr lang="en-CA" b="1" i="1" dirty="0" smtClean="0"/>
              <a:t> </a:t>
            </a:r>
            <a:r>
              <a:rPr lang="en-CA" dirty="0" smtClean="0"/>
              <a:t>outputs without intermediate stages</a:t>
            </a:r>
          </a:p>
          <a:p>
            <a:pPr lvl="2"/>
            <a:r>
              <a:rPr lang="en-CA" dirty="0" smtClean="0"/>
              <a:t>Fully connected, single hop network</a:t>
            </a:r>
          </a:p>
          <a:p>
            <a:pPr lvl="2"/>
            <a:r>
              <a:rPr lang="en-CA" dirty="0" smtClean="0"/>
              <a:t>Component of routers	</a:t>
            </a:r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38"/>
            <a:ext cx="8229600" cy="1143000"/>
          </a:xfrm>
        </p:spPr>
        <p:txBody>
          <a:bodyPr/>
          <a:lstStyle/>
          <a:p>
            <a:r>
              <a:rPr lang="en-CA" dirty="0" smtClean="0"/>
              <a:t>Types of Topologies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773"/>
            <a:ext cx="8229600" cy="4642390"/>
          </a:xfrm>
        </p:spPr>
        <p:txBody>
          <a:bodyPr>
            <a:normAutofit fontScale="85000" lnSpcReduction="10000"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Direct</a:t>
            </a:r>
          </a:p>
          <a:p>
            <a:pPr lvl="1"/>
            <a:r>
              <a:rPr lang="en-CA" dirty="0" smtClean="0"/>
              <a:t>Each router is associated with a terminal node</a:t>
            </a:r>
          </a:p>
          <a:p>
            <a:pPr lvl="1"/>
            <a:r>
              <a:rPr lang="en-CA" dirty="0" smtClean="0"/>
              <a:t>All routers are sources and destinations of traffic</a:t>
            </a:r>
          </a:p>
          <a:p>
            <a:endParaRPr lang="en-CA" dirty="0" smtClean="0"/>
          </a:p>
          <a:p>
            <a:r>
              <a:rPr lang="en-CA" b="1" dirty="0" smtClean="0">
                <a:solidFill>
                  <a:srgbClr val="FF0000"/>
                </a:solidFill>
              </a:rPr>
              <a:t>Indirect</a:t>
            </a:r>
          </a:p>
          <a:p>
            <a:pPr lvl="1"/>
            <a:r>
              <a:rPr lang="en-CA" dirty="0" smtClean="0"/>
              <a:t>Routers are distinct from terminal nodes</a:t>
            </a:r>
          </a:p>
          <a:p>
            <a:pPr lvl="1"/>
            <a:r>
              <a:rPr lang="en-CA" dirty="0" smtClean="0"/>
              <a:t>Terminal nodes can source/sink traffic</a:t>
            </a:r>
          </a:p>
          <a:p>
            <a:pPr lvl="1"/>
            <a:r>
              <a:rPr lang="en-CA" dirty="0" smtClean="0"/>
              <a:t>Intermediate nodes switch traffic between terminal nodes</a:t>
            </a:r>
          </a:p>
          <a:p>
            <a:endParaRPr lang="en-CA" dirty="0" smtClean="0"/>
          </a:p>
          <a:p>
            <a:r>
              <a:rPr lang="en-CA" dirty="0" smtClean="0"/>
              <a:t>To date: Most on-chip networks use direct topologies</a:t>
            </a:r>
          </a:p>
          <a:p>
            <a:pPr lvl="1"/>
            <a:endParaRPr lang="en-CA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Torus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21543"/>
          </a:xfrm>
        </p:spPr>
        <p:txBody>
          <a:bodyPr>
            <a:norm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ary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-cube:  </a:t>
            </a:r>
            <a:r>
              <a:rPr lang="en-US" dirty="0" err="1" smtClean="0"/>
              <a:t>k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network nodes</a:t>
            </a:r>
            <a:endParaRPr lang="en-US" baseline="30000" dirty="0" smtClean="0"/>
          </a:p>
          <a:p>
            <a:r>
              <a:rPr lang="en-US" dirty="0" smtClean="0"/>
              <a:t>N-Dimensional grid with </a:t>
            </a:r>
            <a:r>
              <a:rPr lang="en-US" dirty="0" err="1" smtClean="0"/>
              <a:t>k</a:t>
            </a:r>
            <a:r>
              <a:rPr lang="en-US" dirty="0" smtClean="0"/>
              <a:t> nodes in each dimension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34897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28800" y="34897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34897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43279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43279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43200" y="43279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4400" y="51661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28800" y="51661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43200" y="51661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6"/>
            <a:endCxn id="5" idx="2"/>
          </p:cNvCxnSpPr>
          <p:nvPr/>
        </p:nvCxnSpPr>
        <p:spPr>
          <a:xfrm>
            <a:off x="1295400" y="36802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8" idx="2"/>
          </p:cNvCxnSpPr>
          <p:nvPr/>
        </p:nvCxnSpPr>
        <p:spPr>
          <a:xfrm>
            <a:off x="1295400" y="45184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1" idx="2"/>
          </p:cNvCxnSpPr>
          <p:nvPr/>
        </p:nvCxnSpPr>
        <p:spPr>
          <a:xfrm>
            <a:off x="1295400" y="53566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6"/>
            <a:endCxn id="12" idx="2"/>
          </p:cNvCxnSpPr>
          <p:nvPr/>
        </p:nvCxnSpPr>
        <p:spPr>
          <a:xfrm>
            <a:off x="2209800" y="53566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6"/>
            <a:endCxn id="9" idx="2"/>
          </p:cNvCxnSpPr>
          <p:nvPr/>
        </p:nvCxnSpPr>
        <p:spPr>
          <a:xfrm>
            <a:off x="2209800" y="45184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6"/>
            <a:endCxn id="6" idx="2"/>
          </p:cNvCxnSpPr>
          <p:nvPr/>
        </p:nvCxnSpPr>
        <p:spPr>
          <a:xfrm>
            <a:off x="2209800" y="36802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4"/>
            <a:endCxn id="7" idx="0"/>
          </p:cNvCxnSpPr>
          <p:nvPr/>
        </p:nvCxnSpPr>
        <p:spPr>
          <a:xfrm rot="5400000">
            <a:off x="876300" y="40993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4"/>
            <a:endCxn id="9" idx="0"/>
          </p:cNvCxnSpPr>
          <p:nvPr/>
        </p:nvCxnSpPr>
        <p:spPr>
          <a:xfrm rot="5400000">
            <a:off x="2705100" y="40993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4"/>
            <a:endCxn id="8" idx="0"/>
          </p:cNvCxnSpPr>
          <p:nvPr/>
        </p:nvCxnSpPr>
        <p:spPr>
          <a:xfrm rot="5400000">
            <a:off x="1790700" y="40993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4"/>
            <a:endCxn id="11" idx="0"/>
          </p:cNvCxnSpPr>
          <p:nvPr/>
        </p:nvCxnSpPr>
        <p:spPr>
          <a:xfrm rot="5400000">
            <a:off x="1790700" y="49375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4"/>
            <a:endCxn id="12" idx="0"/>
          </p:cNvCxnSpPr>
          <p:nvPr/>
        </p:nvCxnSpPr>
        <p:spPr>
          <a:xfrm rot="5400000">
            <a:off x="2705100" y="49375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4"/>
            <a:endCxn id="10" idx="0"/>
          </p:cNvCxnSpPr>
          <p:nvPr/>
        </p:nvCxnSpPr>
        <p:spPr>
          <a:xfrm rot="5400000">
            <a:off x="876300" y="49375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4" idx="2"/>
            <a:endCxn id="6" idx="6"/>
          </p:cNvCxnSpPr>
          <p:nvPr/>
        </p:nvCxnSpPr>
        <p:spPr>
          <a:xfrm rot="10800000" flipH="1">
            <a:off x="914400" y="3680230"/>
            <a:ext cx="2209800" cy="1588"/>
          </a:xfrm>
          <a:prstGeom prst="curvedConnector5">
            <a:avLst>
              <a:gd name="adj1" fmla="val -10345"/>
              <a:gd name="adj2" fmla="val 26391688"/>
              <a:gd name="adj3" fmla="val 1103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7" idx="2"/>
            <a:endCxn id="9" idx="6"/>
          </p:cNvCxnSpPr>
          <p:nvPr/>
        </p:nvCxnSpPr>
        <p:spPr>
          <a:xfrm rot="10800000" flipH="1">
            <a:off x="914400" y="4518430"/>
            <a:ext cx="2209800" cy="1588"/>
          </a:xfrm>
          <a:prstGeom prst="curvedConnector5">
            <a:avLst>
              <a:gd name="adj1" fmla="val -10345"/>
              <a:gd name="adj2" fmla="val 26391688"/>
              <a:gd name="adj3" fmla="val 1103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/>
          <p:nvPr/>
        </p:nvCxnSpPr>
        <p:spPr>
          <a:xfrm rot="10800000" flipH="1">
            <a:off x="914400" y="5393142"/>
            <a:ext cx="2209800" cy="1588"/>
          </a:xfrm>
          <a:prstGeom prst="curvedConnector5">
            <a:avLst>
              <a:gd name="adj1" fmla="val -10345"/>
              <a:gd name="adj2" fmla="val 26391688"/>
              <a:gd name="adj3" fmla="val 1103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0" idx="4"/>
            <a:endCxn id="4" idx="0"/>
          </p:cNvCxnSpPr>
          <p:nvPr/>
        </p:nvCxnSpPr>
        <p:spPr>
          <a:xfrm rot="5400000" flipH="1">
            <a:off x="76200" y="4518430"/>
            <a:ext cx="2057400" cy="1588"/>
          </a:xfrm>
          <a:prstGeom prst="curvedConnector5">
            <a:avLst>
              <a:gd name="adj1" fmla="val -11111"/>
              <a:gd name="adj2" fmla="val -27991184"/>
              <a:gd name="adj3" fmla="val 1191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11" idx="4"/>
            <a:endCxn id="5" idx="0"/>
          </p:cNvCxnSpPr>
          <p:nvPr/>
        </p:nvCxnSpPr>
        <p:spPr>
          <a:xfrm rot="5400000" flipH="1">
            <a:off x="990600" y="4518430"/>
            <a:ext cx="2057400" cy="1588"/>
          </a:xfrm>
          <a:prstGeom prst="curvedConnector5">
            <a:avLst>
              <a:gd name="adj1" fmla="val -11111"/>
              <a:gd name="adj2" fmla="val -23192695"/>
              <a:gd name="adj3" fmla="val 11975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hape 67"/>
          <p:cNvCxnSpPr/>
          <p:nvPr/>
        </p:nvCxnSpPr>
        <p:spPr>
          <a:xfrm rot="5400000" flipH="1">
            <a:off x="1942306" y="4517636"/>
            <a:ext cx="2057400" cy="1588"/>
          </a:xfrm>
          <a:prstGeom prst="curvedConnector5">
            <a:avLst>
              <a:gd name="adj1" fmla="val -11111"/>
              <a:gd name="adj2" fmla="val -15195214"/>
              <a:gd name="adj3" fmla="val 11975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4400" y="600433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3-ary 2-cube</a:t>
            </a:r>
            <a:endParaRPr 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914400" y="600433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3-ary 2-mesh</a:t>
            </a:r>
            <a:endParaRPr lang="en-US" sz="2800" dirty="0"/>
          </a:p>
        </p:txBody>
      </p:sp>
      <p:sp>
        <p:nvSpPr>
          <p:cNvPr id="72" name="Oval 71"/>
          <p:cNvSpPr/>
          <p:nvPr/>
        </p:nvSpPr>
        <p:spPr>
          <a:xfrm>
            <a:off x="4419600" y="36421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410200" y="36421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400800" y="36421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419600" y="45565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410200" y="45565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400800" y="45565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19600" y="54709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10200" y="54709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00800" y="54709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72" idx="6"/>
            <a:endCxn id="73" idx="2"/>
          </p:cNvCxnSpPr>
          <p:nvPr/>
        </p:nvCxnSpPr>
        <p:spPr>
          <a:xfrm>
            <a:off x="4800600" y="38326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6"/>
            <a:endCxn id="76" idx="2"/>
          </p:cNvCxnSpPr>
          <p:nvPr/>
        </p:nvCxnSpPr>
        <p:spPr>
          <a:xfrm>
            <a:off x="4800600" y="47470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8" idx="6"/>
            <a:endCxn id="79" idx="2"/>
          </p:cNvCxnSpPr>
          <p:nvPr/>
        </p:nvCxnSpPr>
        <p:spPr>
          <a:xfrm>
            <a:off x="4800600" y="56614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6"/>
            <a:endCxn id="80" idx="2"/>
          </p:cNvCxnSpPr>
          <p:nvPr/>
        </p:nvCxnSpPr>
        <p:spPr>
          <a:xfrm>
            <a:off x="5791200" y="56614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6" idx="6"/>
            <a:endCxn id="77" idx="2"/>
          </p:cNvCxnSpPr>
          <p:nvPr/>
        </p:nvCxnSpPr>
        <p:spPr>
          <a:xfrm>
            <a:off x="5791200" y="47470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3" idx="6"/>
            <a:endCxn id="74" idx="2"/>
          </p:cNvCxnSpPr>
          <p:nvPr/>
        </p:nvCxnSpPr>
        <p:spPr>
          <a:xfrm>
            <a:off x="5791200" y="38326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2" idx="4"/>
            <a:endCxn id="75" idx="0"/>
          </p:cNvCxnSpPr>
          <p:nvPr/>
        </p:nvCxnSpPr>
        <p:spPr>
          <a:xfrm rot="5400000">
            <a:off x="4343400" y="42898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4" idx="4"/>
            <a:endCxn id="77" idx="0"/>
          </p:cNvCxnSpPr>
          <p:nvPr/>
        </p:nvCxnSpPr>
        <p:spPr>
          <a:xfrm rot="5400000">
            <a:off x="6324600" y="42898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3" idx="4"/>
            <a:endCxn id="76" idx="0"/>
          </p:cNvCxnSpPr>
          <p:nvPr/>
        </p:nvCxnSpPr>
        <p:spPr>
          <a:xfrm rot="5400000">
            <a:off x="5334000" y="42898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6" idx="4"/>
            <a:endCxn id="79" idx="0"/>
          </p:cNvCxnSpPr>
          <p:nvPr/>
        </p:nvCxnSpPr>
        <p:spPr>
          <a:xfrm rot="5400000">
            <a:off x="5334000" y="52042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7" idx="4"/>
            <a:endCxn id="80" idx="0"/>
          </p:cNvCxnSpPr>
          <p:nvPr/>
        </p:nvCxnSpPr>
        <p:spPr>
          <a:xfrm rot="5400000">
            <a:off x="6324600" y="52042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5" idx="4"/>
            <a:endCxn id="78" idx="0"/>
          </p:cNvCxnSpPr>
          <p:nvPr/>
        </p:nvCxnSpPr>
        <p:spPr>
          <a:xfrm rot="5400000">
            <a:off x="4343400" y="52042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953000" y="32611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943600" y="32611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6934200" y="32611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953000" y="41755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943600" y="41755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934200" y="41755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953000" y="50899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5943600" y="50899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934200" y="50899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99" idx="6"/>
            <a:endCxn id="100" idx="2"/>
          </p:cNvCxnSpPr>
          <p:nvPr/>
        </p:nvCxnSpPr>
        <p:spPr>
          <a:xfrm>
            <a:off x="5334000" y="34516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6"/>
            <a:endCxn id="103" idx="2"/>
          </p:cNvCxnSpPr>
          <p:nvPr/>
        </p:nvCxnSpPr>
        <p:spPr>
          <a:xfrm>
            <a:off x="5334000" y="43660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5" idx="6"/>
            <a:endCxn id="106" idx="2"/>
          </p:cNvCxnSpPr>
          <p:nvPr/>
        </p:nvCxnSpPr>
        <p:spPr>
          <a:xfrm>
            <a:off x="5334000" y="52804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07" idx="2"/>
          </p:cNvCxnSpPr>
          <p:nvPr/>
        </p:nvCxnSpPr>
        <p:spPr>
          <a:xfrm>
            <a:off x="6324600" y="52804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104" idx="2"/>
          </p:cNvCxnSpPr>
          <p:nvPr/>
        </p:nvCxnSpPr>
        <p:spPr>
          <a:xfrm>
            <a:off x="6324600" y="43660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01" idx="2"/>
          </p:cNvCxnSpPr>
          <p:nvPr/>
        </p:nvCxnSpPr>
        <p:spPr>
          <a:xfrm>
            <a:off x="6324600" y="345163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9" idx="4"/>
            <a:endCxn id="102" idx="0"/>
          </p:cNvCxnSpPr>
          <p:nvPr/>
        </p:nvCxnSpPr>
        <p:spPr>
          <a:xfrm rot="5400000">
            <a:off x="4876800" y="39088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1" idx="4"/>
            <a:endCxn id="104" idx="0"/>
          </p:cNvCxnSpPr>
          <p:nvPr/>
        </p:nvCxnSpPr>
        <p:spPr>
          <a:xfrm rot="5400000">
            <a:off x="6858000" y="39088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0" idx="4"/>
            <a:endCxn id="103" idx="0"/>
          </p:cNvCxnSpPr>
          <p:nvPr/>
        </p:nvCxnSpPr>
        <p:spPr>
          <a:xfrm rot="5400000">
            <a:off x="5867400" y="39088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3" idx="4"/>
            <a:endCxn id="106" idx="0"/>
          </p:cNvCxnSpPr>
          <p:nvPr/>
        </p:nvCxnSpPr>
        <p:spPr>
          <a:xfrm rot="5400000">
            <a:off x="5867400" y="48232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4" idx="4"/>
            <a:endCxn id="107" idx="0"/>
          </p:cNvCxnSpPr>
          <p:nvPr/>
        </p:nvCxnSpPr>
        <p:spPr>
          <a:xfrm rot="5400000">
            <a:off x="6858000" y="48232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2" idx="4"/>
            <a:endCxn id="105" idx="0"/>
          </p:cNvCxnSpPr>
          <p:nvPr/>
        </p:nvCxnSpPr>
        <p:spPr>
          <a:xfrm rot="5400000">
            <a:off x="4876800" y="48232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2" idx="7"/>
            <a:endCxn id="99" idx="3"/>
          </p:cNvCxnSpPr>
          <p:nvPr/>
        </p:nvCxnSpPr>
        <p:spPr>
          <a:xfrm rot="5400000" flipH="1" flipV="1">
            <a:off x="4821004" y="351013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3" idx="7"/>
            <a:endCxn id="100" idx="3"/>
          </p:cNvCxnSpPr>
          <p:nvPr/>
        </p:nvCxnSpPr>
        <p:spPr>
          <a:xfrm rot="5400000" flipH="1" flipV="1">
            <a:off x="5811604" y="351013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75" idx="7"/>
            <a:endCxn id="102" idx="3"/>
          </p:cNvCxnSpPr>
          <p:nvPr/>
        </p:nvCxnSpPr>
        <p:spPr>
          <a:xfrm rot="5400000" flipH="1" flipV="1">
            <a:off x="4821004" y="442453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78" idx="7"/>
            <a:endCxn id="105" idx="3"/>
          </p:cNvCxnSpPr>
          <p:nvPr/>
        </p:nvCxnSpPr>
        <p:spPr>
          <a:xfrm rot="5400000" flipH="1" flipV="1">
            <a:off x="4821004" y="533893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79" idx="7"/>
            <a:endCxn id="106" idx="3"/>
          </p:cNvCxnSpPr>
          <p:nvPr/>
        </p:nvCxnSpPr>
        <p:spPr>
          <a:xfrm rot="5400000" flipH="1" flipV="1">
            <a:off x="5811604" y="533893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80" idx="7"/>
            <a:endCxn id="107" idx="3"/>
          </p:cNvCxnSpPr>
          <p:nvPr/>
        </p:nvCxnSpPr>
        <p:spPr>
          <a:xfrm rot="5400000" flipH="1" flipV="1">
            <a:off x="6802204" y="533893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7" idx="7"/>
            <a:endCxn id="104" idx="3"/>
          </p:cNvCxnSpPr>
          <p:nvPr/>
        </p:nvCxnSpPr>
        <p:spPr>
          <a:xfrm rot="5400000" flipH="1" flipV="1">
            <a:off x="6802204" y="442453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74" idx="7"/>
            <a:endCxn id="101" idx="3"/>
          </p:cNvCxnSpPr>
          <p:nvPr/>
        </p:nvCxnSpPr>
        <p:spPr>
          <a:xfrm rot="5400000" flipH="1" flipV="1">
            <a:off x="6802204" y="351013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76" idx="7"/>
            <a:endCxn id="103" idx="3"/>
          </p:cNvCxnSpPr>
          <p:nvPr/>
        </p:nvCxnSpPr>
        <p:spPr>
          <a:xfrm rot="5400000" flipH="1" flipV="1">
            <a:off x="5811604" y="4424534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7391400" y="363046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7391400" y="454486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7391400" y="545926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>
            <a:stCxn id="206" idx="4"/>
            <a:endCxn id="207" idx="0"/>
          </p:cNvCxnSpPr>
          <p:nvPr/>
        </p:nvCxnSpPr>
        <p:spPr>
          <a:xfrm rot="5400000">
            <a:off x="7315200" y="427816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7" idx="4"/>
            <a:endCxn id="208" idx="0"/>
          </p:cNvCxnSpPr>
          <p:nvPr/>
        </p:nvCxnSpPr>
        <p:spPr>
          <a:xfrm rot="5400000">
            <a:off x="7315200" y="519256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7924800" y="328756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7924800" y="416386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924800" y="5078262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>
            <a:endCxn id="213" idx="2"/>
          </p:cNvCxnSpPr>
          <p:nvPr/>
        </p:nvCxnSpPr>
        <p:spPr>
          <a:xfrm>
            <a:off x="7315200" y="5268762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endCxn id="212" idx="2"/>
          </p:cNvCxnSpPr>
          <p:nvPr/>
        </p:nvCxnSpPr>
        <p:spPr>
          <a:xfrm>
            <a:off x="7315200" y="4354362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315200" y="3439962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endCxn id="212" idx="0"/>
          </p:cNvCxnSpPr>
          <p:nvPr/>
        </p:nvCxnSpPr>
        <p:spPr>
          <a:xfrm rot="5400000">
            <a:off x="7848600" y="389716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12" idx="4"/>
            <a:endCxn id="213" idx="0"/>
          </p:cNvCxnSpPr>
          <p:nvPr/>
        </p:nvCxnSpPr>
        <p:spPr>
          <a:xfrm rot="5400000">
            <a:off x="7848600" y="481156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208" idx="7"/>
            <a:endCxn id="213" idx="3"/>
          </p:cNvCxnSpPr>
          <p:nvPr/>
        </p:nvCxnSpPr>
        <p:spPr>
          <a:xfrm rot="5400000" flipH="1" flipV="1">
            <a:off x="7792804" y="5327266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07" idx="7"/>
            <a:endCxn id="212" idx="3"/>
          </p:cNvCxnSpPr>
          <p:nvPr/>
        </p:nvCxnSpPr>
        <p:spPr>
          <a:xfrm rot="5400000" flipH="1" flipV="1">
            <a:off x="7792804" y="4412866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06" idx="7"/>
          </p:cNvCxnSpPr>
          <p:nvPr/>
        </p:nvCxnSpPr>
        <p:spPr>
          <a:xfrm rot="5400000" flipH="1" flipV="1">
            <a:off x="7792804" y="3498466"/>
            <a:ext cx="111592" cy="263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77" idx="6"/>
            <a:endCxn id="207" idx="2"/>
          </p:cNvCxnSpPr>
          <p:nvPr/>
        </p:nvCxnSpPr>
        <p:spPr>
          <a:xfrm flipV="1">
            <a:off x="6781800" y="4735362"/>
            <a:ext cx="609600" cy="11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80" idx="6"/>
            <a:endCxn id="208" idx="2"/>
          </p:cNvCxnSpPr>
          <p:nvPr/>
        </p:nvCxnSpPr>
        <p:spPr>
          <a:xfrm flipV="1">
            <a:off x="6781800" y="5649762"/>
            <a:ext cx="609600" cy="11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74" idx="6"/>
            <a:endCxn id="206" idx="2"/>
          </p:cNvCxnSpPr>
          <p:nvPr/>
        </p:nvCxnSpPr>
        <p:spPr>
          <a:xfrm flipV="1">
            <a:off x="6781800" y="3820962"/>
            <a:ext cx="609600" cy="11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800600" y="5997440"/>
            <a:ext cx="291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2,3,4-ary 3-mesh</a:t>
            </a:r>
            <a:endParaRPr lang="en-US" sz="2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Torus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Map well to planar substrate for on-chip</a:t>
            </a:r>
          </a:p>
          <a:p>
            <a:endParaRPr lang="en-US" dirty="0" smtClean="0"/>
          </a:p>
          <a:p>
            <a:r>
              <a:rPr lang="en-US" dirty="0" smtClean="0"/>
              <a:t>Topologies in Torus Family</a:t>
            </a:r>
          </a:p>
          <a:p>
            <a:pPr lvl="1"/>
            <a:r>
              <a:rPr lang="en-US" dirty="0" smtClean="0"/>
              <a:t>Ex: Ring -- </a:t>
            </a:r>
            <a:r>
              <a:rPr lang="en-US" dirty="0" err="1" smtClean="0"/>
              <a:t>k-ary</a:t>
            </a:r>
            <a:r>
              <a:rPr lang="en-US" dirty="0" smtClean="0"/>
              <a:t> 1-cube</a:t>
            </a:r>
          </a:p>
          <a:p>
            <a:endParaRPr lang="en-US" dirty="0" smtClean="0"/>
          </a:p>
          <a:p>
            <a:r>
              <a:rPr lang="en-US" dirty="0" smtClean="0"/>
              <a:t>Edge Symmetric</a:t>
            </a:r>
          </a:p>
          <a:p>
            <a:pPr lvl="1"/>
            <a:r>
              <a:rPr lang="en-US" dirty="0" smtClean="0"/>
              <a:t>Good for load balancing</a:t>
            </a:r>
          </a:p>
          <a:p>
            <a:pPr lvl="1"/>
            <a:r>
              <a:rPr lang="en-US" dirty="0" smtClean="0"/>
              <a:t>Removing wrap-around links for mesh loses edge symmetry</a:t>
            </a:r>
          </a:p>
          <a:p>
            <a:pPr lvl="2"/>
            <a:r>
              <a:rPr lang="en-US" dirty="0" smtClean="0"/>
              <a:t>More traffic concentrated on center channels</a:t>
            </a:r>
          </a:p>
          <a:p>
            <a:endParaRPr lang="en-US" dirty="0" smtClean="0"/>
          </a:p>
          <a:p>
            <a:r>
              <a:rPr lang="en-US" dirty="0" smtClean="0"/>
              <a:t>Good path diversity</a:t>
            </a:r>
          </a:p>
          <a:p>
            <a:endParaRPr lang="en-US" dirty="0" smtClean="0"/>
          </a:p>
          <a:p>
            <a:r>
              <a:rPr lang="en-US" dirty="0" smtClean="0"/>
              <a:t>Exploit locality for near-neighbor traffic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/>
          <a:lstStyle/>
          <a:p>
            <a:r>
              <a:rPr lang="en-US" dirty="0" smtClean="0"/>
              <a:t>Hop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723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Average shortest distance over all pairs of nodes</a:t>
            </a:r>
          </a:p>
          <a:p>
            <a:r>
              <a:rPr lang="en-US" dirty="0" smtClean="0"/>
              <a:t>Torus: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For uniform random traffic</a:t>
            </a:r>
          </a:p>
          <a:p>
            <a:pPr lvl="2"/>
            <a:r>
              <a:rPr lang="en-US" dirty="0" smtClean="0"/>
              <a:t>Packet travels </a:t>
            </a:r>
            <a:r>
              <a:rPr lang="en-US" i="1" dirty="0" smtClean="0"/>
              <a:t>k/4</a:t>
            </a:r>
            <a:r>
              <a:rPr lang="en-US" dirty="0" smtClean="0"/>
              <a:t> hops in each of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dimensions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Mesh: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9000" y="2482060"/>
          <a:ext cx="298654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3" imgW="1714500" imgH="787400" progId="Equation.3">
                  <p:embed/>
                </p:oleObj>
              </mc:Choice>
              <mc:Fallback>
                <p:oleObj name="Equation" r:id="rId3" imgW="1714500" imgH="787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82060"/>
                        <a:ext cx="298654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429000" y="5125675"/>
          <a:ext cx="2963862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quation" r:id="rId5" imgW="1701800" imgH="774700" progId="Equation.3">
                  <p:embed/>
                </p:oleObj>
              </mc:Choice>
              <mc:Fallback>
                <p:oleObj name="Equation" r:id="rId5" imgW="1701800" imgH="774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25675"/>
                        <a:ext cx="2963862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Torus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= 2n, 2 channels per dimension</a:t>
            </a:r>
          </a:p>
          <a:p>
            <a:pPr lvl="1"/>
            <a:r>
              <a:rPr lang="en-US" dirty="0" smtClean="0"/>
              <a:t>All nodes have same degree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Total channels = 2nN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Channel Load for Torus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743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Even number of </a:t>
            </a:r>
            <a:r>
              <a:rPr lang="en-US" dirty="0" err="1" smtClean="0"/>
              <a:t>k-ary</a:t>
            </a:r>
            <a:r>
              <a:rPr lang="en-US" dirty="0" smtClean="0"/>
              <a:t> (n-1)-cubes in outer dimension</a:t>
            </a:r>
          </a:p>
          <a:p>
            <a:endParaRPr lang="en-US" dirty="0" smtClean="0"/>
          </a:p>
          <a:p>
            <a:r>
              <a:rPr lang="en-US" dirty="0" smtClean="0"/>
              <a:t>Dividing these </a:t>
            </a:r>
            <a:r>
              <a:rPr lang="en-US" dirty="0" err="1" smtClean="0"/>
              <a:t>k-ary</a:t>
            </a:r>
            <a:r>
              <a:rPr lang="en-US" dirty="0" smtClean="0"/>
              <a:t> (n-1)-cubes gives a 2 sets of k</a:t>
            </a:r>
            <a:r>
              <a:rPr lang="en-US" baseline="30000" dirty="0" smtClean="0"/>
              <a:t>n-1 </a:t>
            </a:r>
            <a:r>
              <a:rPr lang="en-US" dirty="0" smtClean="0"/>
              <a:t>bidirectional channels or 4k</a:t>
            </a:r>
            <a:r>
              <a:rPr lang="en-US" baseline="30000" dirty="0" smtClean="0"/>
              <a:t>n-1</a:t>
            </a:r>
          </a:p>
          <a:p>
            <a:endParaRPr lang="en-US" dirty="0" smtClean="0"/>
          </a:p>
          <a:p>
            <a:r>
              <a:rPr lang="en-US" dirty="0" smtClean="0"/>
              <a:t>½ Traffic from each node cross bisection</a:t>
            </a:r>
            <a:endParaRPr lang="en-US" dirty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2362200" y="4191000"/>
          <a:ext cx="4318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4" imgW="1727200" imgH="368300" progId="Equation.3">
                  <p:embed/>
                </p:oleObj>
              </mc:Choice>
              <mc:Fallback>
                <p:oleObj name="Equation" r:id="rId4" imgW="1727200" imgH="3683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4318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10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Mesh has ½ the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bisection bandwidth of torus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68"/>
            <a:ext cx="8229600" cy="8767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Deriving Channel Load: 4-ary 2-cube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540" y="1151408"/>
            <a:ext cx="4572000" cy="520494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Divide network in half</a:t>
            </a:r>
          </a:p>
          <a:p>
            <a:r>
              <a:rPr lang="en-US" dirty="0" smtClean="0"/>
              <a:t>Number of bisection channels</a:t>
            </a:r>
          </a:p>
          <a:p>
            <a:pPr lvl="1"/>
            <a:r>
              <a:rPr lang="en-US" dirty="0" smtClean="0"/>
              <a:t>8 links, bidirectional = 16 channels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½ traffic crosses bisection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N/2 traffic distributed over 16 links</a:t>
            </a:r>
          </a:p>
          <a:p>
            <a:r>
              <a:rPr lang="en-US" dirty="0" smtClean="0"/>
              <a:t>Channel load = ½</a:t>
            </a:r>
          </a:p>
          <a:p>
            <a:pPr lvl="1"/>
            <a:r>
              <a:rPr lang="en-US" dirty="0" smtClean="0"/>
              <a:t>Loaded at twice injection bandwidth</a:t>
            </a:r>
          </a:p>
        </p:txBody>
      </p:sp>
      <p:sp>
        <p:nvSpPr>
          <p:cNvPr id="7" name="Oval 6"/>
          <p:cNvSpPr/>
          <p:nvPr/>
        </p:nvSpPr>
        <p:spPr>
          <a:xfrm>
            <a:off x="5087389" y="26214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01789" y="26214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16189" y="26214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7389" y="34596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01789" y="34596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16189" y="34596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389" y="42978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01789" y="42978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16189" y="42978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7" idx="6"/>
            <a:endCxn id="8" idx="2"/>
          </p:cNvCxnSpPr>
          <p:nvPr/>
        </p:nvCxnSpPr>
        <p:spPr>
          <a:xfrm>
            <a:off x="5468389" y="28119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6"/>
            <a:endCxn id="11" idx="2"/>
          </p:cNvCxnSpPr>
          <p:nvPr/>
        </p:nvCxnSpPr>
        <p:spPr>
          <a:xfrm>
            <a:off x="5468389" y="36501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6"/>
            <a:endCxn id="14" idx="2"/>
          </p:cNvCxnSpPr>
          <p:nvPr/>
        </p:nvCxnSpPr>
        <p:spPr>
          <a:xfrm>
            <a:off x="5468389" y="44883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6"/>
            <a:endCxn id="15" idx="2"/>
          </p:cNvCxnSpPr>
          <p:nvPr/>
        </p:nvCxnSpPr>
        <p:spPr>
          <a:xfrm>
            <a:off x="6382789" y="44883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2" idx="2"/>
          </p:cNvCxnSpPr>
          <p:nvPr/>
        </p:nvCxnSpPr>
        <p:spPr>
          <a:xfrm>
            <a:off x="6382789" y="36501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>
            <a:off x="6382789" y="28119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  <a:endCxn id="10" idx="0"/>
          </p:cNvCxnSpPr>
          <p:nvPr/>
        </p:nvCxnSpPr>
        <p:spPr>
          <a:xfrm rot="5400000">
            <a:off x="5049289" y="32310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2" idx="0"/>
          </p:cNvCxnSpPr>
          <p:nvPr/>
        </p:nvCxnSpPr>
        <p:spPr>
          <a:xfrm rot="5400000">
            <a:off x="6878089" y="32310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11" idx="0"/>
          </p:cNvCxnSpPr>
          <p:nvPr/>
        </p:nvCxnSpPr>
        <p:spPr>
          <a:xfrm rot="5400000">
            <a:off x="5963689" y="32310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4"/>
            <a:endCxn id="14" idx="0"/>
          </p:cNvCxnSpPr>
          <p:nvPr/>
        </p:nvCxnSpPr>
        <p:spPr>
          <a:xfrm rot="5400000">
            <a:off x="5963689" y="40692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15" idx="0"/>
          </p:cNvCxnSpPr>
          <p:nvPr/>
        </p:nvCxnSpPr>
        <p:spPr>
          <a:xfrm rot="5400000">
            <a:off x="6878089" y="40692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4"/>
          </p:cNvCxnSpPr>
          <p:nvPr/>
        </p:nvCxnSpPr>
        <p:spPr>
          <a:xfrm rot="5400000">
            <a:off x="5049289" y="40692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2"/>
            <a:endCxn id="34" idx="6"/>
          </p:cNvCxnSpPr>
          <p:nvPr/>
        </p:nvCxnSpPr>
        <p:spPr>
          <a:xfrm rot="10800000" flipH="1">
            <a:off x="5087389" y="2811930"/>
            <a:ext cx="3124200" cy="1588"/>
          </a:xfrm>
          <a:prstGeom prst="curvedConnector5">
            <a:avLst>
              <a:gd name="adj1" fmla="val -7317"/>
              <a:gd name="adj2" fmla="val 26391688"/>
              <a:gd name="adj3" fmla="val 1073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0" idx="2"/>
            <a:endCxn id="35" idx="6"/>
          </p:cNvCxnSpPr>
          <p:nvPr/>
        </p:nvCxnSpPr>
        <p:spPr>
          <a:xfrm rot="10800000" flipH="1">
            <a:off x="5087389" y="3650130"/>
            <a:ext cx="3124200" cy="1588"/>
          </a:xfrm>
          <a:prstGeom prst="curvedConnector5">
            <a:avLst>
              <a:gd name="adj1" fmla="val -7317"/>
              <a:gd name="adj2" fmla="val 26391688"/>
              <a:gd name="adj3" fmla="val 1073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endCxn id="36" idx="6"/>
          </p:cNvCxnSpPr>
          <p:nvPr/>
        </p:nvCxnSpPr>
        <p:spPr>
          <a:xfrm flipV="1">
            <a:off x="5087389" y="4488330"/>
            <a:ext cx="3124200" cy="38100"/>
          </a:xfrm>
          <a:prstGeom prst="curvedConnector5">
            <a:avLst>
              <a:gd name="adj1" fmla="val -7657"/>
              <a:gd name="adj2" fmla="val 1200000"/>
              <a:gd name="adj3" fmla="val 1073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13" idx="4"/>
            <a:endCxn id="43" idx="0"/>
          </p:cNvCxnSpPr>
          <p:nvPr/>
        </p:nvCxnSpPr>
        <p:spPr>
          <a:xfrm rot="5400000" flipH="1" flipV="1">
            <a:off x="3830089" y="3231029"/>
            <a:ext cx="2895600" cy="1"/>
          </a:xfrm>
          <a:prstGeom prst="curvedConnector5">
            <a:avLst>
              <a:gd name="adj1" fmla="val -6290"/>
              <a:gd name="adj2" fmla="val 41910100000"/>
              <a:gd name="adj3" fmla="val 1111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14" idx="4"/>
            <a:endCxn id="44" idx="0"/>
          </p:cNvCxnSpPr>
          <p:nvPr/>
        </p:nvCxnSpPr>
        <p:spPr>
          <a:xfrm rot="5400000" flipH="1" flipV="1">
            <a:off x="4744489" y="3231029"/>
            <a:ext cx="2895600" cy="1"/>
          </a:xfrm>
          <a:prstGeom prst="curvedConnector5">
            <a:avLst>
              <a:gd name="adj1" fmla="val -6290"/>
              <a:gd name="adj2" fmla="val 41910100000"/>
              <a:gd name="adj3" fmla="val 111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endCxn id="45" idx="0"/>
          </p:cNvCxnSpPr>
          <p:nvPr/>
        </p:nvCxnSpPr>
        <p:spPr>
          <a:xfrm rot="16200000" flipV="1">
            <a:off x="5677940" y="3211980"/>
            <a:ext cx="2895600" cy="38099"/>
          </a:xfrm>
          <a:prstGeom prst="curvedConnector5">
            <a:avLst>
              <a:gd name="adj1" fmla="val -6328"/>
              <a:gd name="adj2" fmla="val -913943"/>
              <a:gd name="adj3" fmla="val 1121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830589" y="26214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830589" y="34596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830589" y="42978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4" idx="4"/>
            <a:endCxn id="35" idx="0"/>
          </p:cNvCxnSpPr>
          <p:nvPr/>
        </p:nvCxnSpPr>
        <p:spPr>
          <a:xfrm rot="5400000">
            <a:off x="7792489" y="32310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4"/>
            <a:endCxn id="36" idx="0"/>
          </p:cNvCxnSpPr>
          <p:nvPr/>
        </p:nvCxnSpPr>
        <p:spPr>
          <a:xfrm rot="5400000">
            <a:off x="7792489" y="406923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49" idx="0"/>
          </p:cNvCxnSpPr>
          <p:nvPr/>
        </p:nvCxnSpPr>
        <p:spPr>
          <a:xfrm rot="16200000" flipV="1">
            <a:off x="6592340" y="3211980"/>
            <a:ext cx="2895600" cy="38099"/>
          </a:xfrm>
          <a:prstGeom prst="curvedConnector5">
            <a:avLst>
              <a:gd name="adj1" fmla="val -5258"/>
              <a:gd name="adj2" fmla="val -751327"/>
              <a:gd name="adj3" fmla="val 1100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6"/>
            <a:endCxn id="36" idx="2"/>
          </p:cNvCxnSpPr>
          <p:nvPr/>
        </p:nvCxnSpPr>
        <p:spPr>
          <a:xfrm>
            <a:off x="7297189" y="44883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6"/>
            <a:endCxn id="35" idx="2"/>
          </p:cNvCxnSpPr>
          <p:nvPr/>
        </p:nvCxnSpPr>
        <p:spPr>
          <a:xfrm>
            <a:off x="7297189" y="36501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6"/>
            <a:endCxn id="34" idx="2"/>
          </p:cNvCxnSpPr>
          <p:nvPr/>
        </p:nvCxnSpPr>
        <p:spPr>
          <a:xfrm>
            <a:off x="7297189" y="28119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87390" y="17832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01790" y="17832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916190" y="17832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3" idx="6"/>
            <a:endCxn id="44" idx="2"/>
          </p:cNvCxnSpPr>
          <p:nvPr/>
        </p:nvCxnSpPr>
        <p:spPr>
          <a:xfrm>
            <a:off x="5468390" y="19737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6"/>
            <a:endCxn id="45" idx="2"/>
          </p:cNvCxnSpPr>
          <p:nvPr/>
        </p:nvCxnSpPr>
        <p:spPr>
          <a:xfrm>
            <a:off x="6382790" y="19737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43" idx="2"/>
            <a:endCxn id="49" idx="6"/>
          </p:cNvCxnSpPr>
          <p:nvPr/>
        </p:nvCxnSpPr>
        <p:spPr>
          <a:xfrm rot="10800000" flipH="1">
            <a:off x="5087390" y="1973730"/>
            <a:ext cx="3124200" cy="1588"/>
          </a:xfrm>
          <a:prstGeom prst="curvedConnector5">
            <a:avLst>
              <a:gd name="adj1" fmla="val -7317"/>
              <a:gd name="adj2" fmla="val 26391688"/>
              <a:gd name="adj3" fmla="val 1073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830590" y="178323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5" idx="6"/>
            <a:endCxn id="49" idx="2"/>
          </p:cNvCxnSpPr>
          <p:nvPr/>
        </p:nvCxnSpPr>
        <p:spPr>
          <a:xfrm>
            <a:off x="7297190" y="197373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4"/>
            <a:endCxn id="7" idx="0"/>
          </p:cNvCxnSpPr>
          <p:nvPr/>
        </p:nvCxnSpPr>
        <p:spPr>
          <a:xfrm rot="5400000">
            <a:off x="5049290" y="2392830"/>
            <a:ext cx="4572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4"/>
            <a:endCxn id="8" idx="0"/>
          </p:cNvCxnSpPr>
          <p:nvPr/>
        </p:nvCxnSpPr>
        <p:spPr>
          <a:xfrm rot="5400000">
            <a:off x="5963690" y="2392830"/>
            <a:ext cx="4572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9" idx="0"/>
          </p:cNvCxnSpPr>
          <p:nvPr/>
        </p:nvCxnSpPr>
        <p:spPr>
          <a:xfrm rot="5400000">
            <a:off x="6878090" y="2392830"/>
            <a:ext cx="4572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4"/>
            <a:endCxn id="34" idx="0"/>
          </p:cNvCxnSpPr>
          <p:nvPr/>
        </p:nvCxnSpPr>
        <p:spPr>
          <a:xfrm rot="5400000">
            <a:off x="7792490" y="2392830"/>
            <a:ext cx="4572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6200000" flipH="1">
            <a:off x="5025438" y="3154078"/>
            <a:ext cx="3472882" cy="2"/>
          </a:xfrm>
          <a:prstGeom prst="line">
            <a:avLst/>
          </a:prstGeom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680855" y="2573950"/>
          <a:ext cx="1405226" cy="61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name="Equation" r:id="rId4" imgW="812800" imgH="355600" progId="Equation.3">
                  <p:embed/>
                </p:oleObj>
              </mc:Choice>
              <mc:Fallback>
                <p:oleObj name="Equation" r:id="rId4" imgW="812800" imgH="355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855" y="2573950"/>
                        <a:ext cx="1405226" cy="614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2070931" y="3687820"/>
          <a:ext cx="601252" cy="52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1" name="Equation" r:id="rId6" imgW="406400" imgH="355600" progId="Equation.3">
                  <p:embed/>
                </p:oleObj>
              </mc:Choice>
              <mc:Fallback>
                <p:oleObj name="Equation" r:id="rId6" imgW="406400" imgH="355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931" y="3687820"/>
                        <a:ext cx="601252" cy="526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Torus Path Diversity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48199" y="25146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62599" y="25146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76999" y="25146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48199" y="33528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2599" y="33528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6999" y="33528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48199" y="41910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62599" y="41910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76999" y="41910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6"/>
            <a:endCxn id="5" idx="2"/>
          </p:cNvCxnSpPr>
          <p:nvPr/>
        </p:nvCxnSpPr>
        <p:spPr>
          <a:xfrm>
            <a:off x="5029199" y="27051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5029199" y="35433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6"/>
            <a:endCxn id="11" idx="2"/>
          </p:cNvCxnSpPr>
          <p:nvPr/>
        </p:nvCxnSpPr>
        <p:spPr>
          <a:xfrm>
            <a:off x="5029199" y="43815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6"/>
            <a:endCxn id="12" idx="2"/>
          </p:cNvCxnSpPr>
          <p:nvPr/>
        </p:nvCxnSpPr>
        <p:spPr>
          <a:xfrm>
            <a:off x="5943599" y="43815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9" idx="2"/>
          </p:cNvCxnSpPr>
          <p:nvPr/>
        </p:nvCxnSpPr>
        <p:spPr>
          <a:xfrm>
            <a:off x="5943599" y="35433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6"/>
            <a:endCxn id="6" idx="2"/>
          </p:cNvCxnSpPr>
          <p:nvPr/>
        </p:nvCxnSpPr>
        <p:spPr>
          <a:xfrm>
            <a:off x="5943599" y="27051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7" idx="0"/>
          </p:cNvCxnSpPr>
          <p:nvPr/>
        </p:nvCxnSpPr>
        <p:spPr>
          <a:xfrm rot="5400000">
            <a:off x="4610099" y="31242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 rot="5400000">
            <a:off x="6438899" y="31242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4"/>
            <a:endCxn id="8" idx="0"/>
          </p:cNvCxnSpPr>
          <p:nvPr/>
        </p:nvCxnSpPr>
        <p:spPr>
          <a:xfrm rot="5400000">
            <a:off x="5524499" y="31242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  <a:endCxn id="11" idx="0"/>
          </p:cNvCxnSpPr>
          <p:nvPr/>
        </p:nvCxnSpPr>
        <p:spPr>
          <a:xfrm rot="5400000">
            <a:off x="5524499" y="3962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2" idx="0"/>
          </p:cNvCxnSpPr>
          <p:nvPr/>
        </p:nvCxnSpPr>
        <p:spPr>
          <a:xfrm rot="5400000">
            <a:off x="6438899" y="3962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</p:cNvCxnSpPr>
          <p:nvPr/>
        </p:nvCxnSpPr>
        <p:spPr>
          <a:xfrm rot="5400000">
            <a:off x="4610099" y="3962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4" idx="2"/>
            <a:endCxn id="34" idx="6"/>
          </p:cNvCxnSpPr>
          <p:nvPr/>
        </p:nvCxnSpPr>
        <p:spPr>
          <a:xfrm rot="10800000" flipH="1">
            <a:off x="4648199" y="2705100"/>
            <a:ext cx="3124200" cy="1588"/>
          </a:xfrm>
          <a:prstGeom prst="curvedConnector5">
            <a:avLst>
              <a:gd name="adj1" fmla="val -7317"/>
              <a:gd name="adj2" fmla="val 26391688"/>
              <a:gd name="adj3" fmla="val 1073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35" idx="6"/>
          </p:cNvCxnSpPr>
          <p:nvPr/>
        </p:nvCxnSpPr>
        <p:spPr>
          <a:xfrm rot="10800000" flipH="1">
            <a:off x="4648199" y="3543300"/>
            <a:ext cx="3124200" cy="1588"/>
          </a:xfrm>
          <a:prstGeom prst="curvedConnector5">
            <a:avLst>
              <a:gd name="adj1" fmla="val -7317"/>
              <a:gd name="adj2" fmla="val 26391688"/>
              <a:gd name="adj3" fmla="val 1073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hape 26"/>
          <p:cNvCxnSpPr>
            <a:endCxn id="36" idx="6"/>
          </p:cNvCxnSpPr>
          <p:nvPr/>
        </p:nvCxnSpPr>
        <p:spPr>
          <a:xfrm flipV="1">
            <a:off x="4648199" y="4381500"/>
            <a:ext cx="3124200" cy="38100"/>
          </a:xfrm>
          <a:prstGeom prst="curvedConnector5">
            <a:avLst>
              <a:gd name="adj1" fmla="val -7657"/>
              <a:gd name="adj2" fmla="val 1200000"/>
              <a:gd name="adj3" fmla="val 1073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0" idx="4"/>
            <a:endCxn id="53" idx="0"/>
          </p:cNvCxnSpPr>
          <p:nvPr/>
        </p:nvCxnSpPr>
        <p:spPr>
          <a:xfrm rot="5400000" flipH="1" flipV="1">
            <a:off x="3390899" y="3124199"/>
            <a:ext cx="2895600" cy="1"/>
          </a:xfrm>
          <a:prstGeom prst="curvedConnector5">
            <a:avLst>
              <a:gd name="adj1" fmla="val -6290"/>
              <a:gd name="adj2" fmla="val 41910100000"/>
              <a:gd name="adj3" fmla="val 1111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11" idx="4"/>
            <a:endCxn id="54" idx="0"/>
          </p:cNvCxnSpPr>
          <p:nvPr/>
        </p:nvCxnSpPr>
        <p:spPr>
          <a:xfrm rot="5400000" flipH="1" flipV="1">
            <a:off x="4305299" y="3124199"/>
            <a:ext cx="2895600" cy="1"/>
          </a:xfrm>
          <a:prstGeom prst="curvedConnector5">
            <a:avLst>
              <a:gd name="adj1" fmla="val -6290"/>
              <a:gd name="adj2" fmla="val 41910100000"/>
              <a:gd name="adj3" fmla="val 111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endCxn id="55" idx="0"/>
          </p:cNvCxnSpPr>
          <p:nvPr/>
        </p:nvCxnSpPr>
        <p:spPr>
          <a:xfrm rot="16200000" flipV="1">
            <a:off x="5238750" y="3105150"/>
            <a:ext cx="2895600" cy="38099"/>
          </a:xfrm>
          <a:prstGeom prst="curvedConnector5">
            <a:avLst>
              <a:gd name="adj1" fmla="val -6328"/>
              <a:gd name="adj2" fmla="val -913943"/>
              <a:gd name="adj3" fmla="val 1121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391399" y="25146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391399" y="33528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391399" y="41910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4" idx="4"/>
            <a:endCxn id="35" idx="0"/>
          </p:cNvCxnSpPr>
          <p:nvPr/>
        </p:nvCxnSpPr>
        <p:spPr>
          <a:xfrm rot="5400000">
            <a:off x="7353299" y="31242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4"/>
            <a:endCxn id="36" idx="0"/>
          </p:cNvCxnSpPr>
          <p:nvPr/>
        </p:nvCxnSpPr>
        <p:spPr>
          <a:xfrm rot="5400000">
            <a:off x="7353299" y="39624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59" idx="0"/>
          </p:cNvCxnSpPr>
          <p:nvPr/>
        </p:nvCxnSpPr>
        <p:spPr>
          <a:xfrm rot="16200000" flipV="1">
            <a:off x="6153150" y="3105150"/>
            <a:ext cx="2895600" cy="38099"/>
          </a:xfrm>
          <a:prstGeom prst="curvedConnector5">
            <a:avLst>
              <a:gd name="adj1" fmla="val -5258"/>
              <a:gd name="adj2" fmla="val -751327"/>
              <a:gd name="adj3" fmla="val 1100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6"/>
            <a:endCxn id="36" idx="2"/>
          </p:cNvCxnSpPr>
          <p:nvPr/>
        </p:nvCxnSpPr>
        <p:spPr>
          <a:xfrm>
            <a:off x="6857999" y="43815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6"/>
            <a:endCxn id="35" idx="2"/>
          </p:cNvCxnSpPr>
          <p:nvPr/>
        </p:nvCxnSpPr>
        <p:spPr>
          <a:xfrm>
            <a:off x="6857999" y="35433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6"/>
            <a:endCxn id="34" idx="2"/>
          </p:cNvCxnSpPr>
          <p:nvPr/>
        </p:nvCxnSpPr>
        <p:spPr>
          <a:xfrm>
            <a:off x="6857999" y="27051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648200" y="16764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62600" y="16764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77000" y="16764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3" idx="6"/>
            <a:endCxn id="54" idx="2"/>
          </p:cNvCxnSpPr>
          <p:nvPr/>
        </p:nvCxnSpPr>
        <p:spPr>
          <a:xfrm>
            <a:off x="5029200" y="18669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4" idx="6"/>
            <a:endCxn id="55" idx="2"/>
          </p:cNvCxnSpPr>
          <p:nvPr/>
        </p:nvCxnSpPr>
        <p:spPr>
          <a:xfrm>
            <a:off x="5943600" y="18669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53" idx="2"/>
            <a:endCxn id="59" idx="6"/>
          </p:cNvCxnSpPr>
          <p:nvPr/>
        </p:nvCxnSpPr>
        <p:spPr>
          <a:xfrm rot="10800000" flipH="1">
            <a:off x="4648200" y="1866900"/>
            <a:ext cx="3124200" cy="1588"/>
          </a:xfrm>
          <a:prstGeom prst="curvedConnector5">
            <a:avLst>
              <a:gd name="adj1" fmla="val -7317"/>
              <a:gd name="adj2" fmla="val 26391688"/>
              <a:gd name="adj3" fmla="val 1073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391400" y="16764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5" idx="6"/>
            <a:endCxn id="59" idx="2"/>
          </p:cNvCxnSpPr>
          <p:nvPr/>
        </p:nvCxnSpPr>
        <p:spPr>
          <a:xfrm>
            <a:off x="6858000" y="18669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4"/>
            <a:endCxn id="4" idx="0"/>
          </p:cNvCxnSpPr>
          <p:nvPr/>
        </p:nvCxnSpPr>
        <p:spPr>
          <a:xfrm rot="5400000">
            <a:off x="4610100" y="2286000"/>
            <a:ext cx="4572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" idx="0"/>
          </p:cNvCxnSpPr>
          <p:nvPr/>
        </p:nvCxnSpPr>
        <p:spPr>
          <a:xfrm rot="5400000">
            <a:off x="5524500" y="2286000"/>
            <a:ext cx="4572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4"/>
            <a:endCxn id="6" idx="0"/>
          </p:cNvCxnSpPr>
          <p:nvPr/>
        </p:nvCxnSpPr>
        <p:spPr>
          <a:xfrm rot="5400000">
            <a:off x="6438900" y="2286000"/>
            <a:ext cx="4572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4"/>
            <a:endCxn id="34" idx="0"/>
          </p:cNvCxnSpPr>
          <p:nvPr/>
        </p:nvCxnSpPr>
        <p:spPr>
          <a:xfrm rot="5400000">
            <a:off x="7353300" y="2286000"/>
            <a:ext cx="4572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581400" y="487233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 edge and node disjoint minimum paths</a:t>
            </a:r>
            <a:endParaRPr lang="en-US" sz="2400" dirty="0"/>
          </a:p>
        </p:txBody>
      </p:sp>
      <p:graphicFrame>
        <p:nvGraphicFramePr>
          <p:cNvPr id="106" name="Object 105"/>
          <p:cNvGraphicFramePr>
            <a:graphicFrameLocks noChangeAspect="1"/>
          </p:cNvGraphicFramePr>
          <p:nvPr/>
        </p:nvGraphicFramePr>
        <p:xfrm>
          <a:off x="603250" y="1790700"/>
          <a:ext cx="181110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4" imgW="1003300" imgH="431800" progId="Equation.3">
                  <p:embed/>
                </p:oleObj>
              </mc:Choice>
              <mc:Fallback>
                <p:oleObj name="Equation" r:id="rId4" imgW="10033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790700"/>
                        <a:ext cx="181110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374650" y="2548235"/>
            <a:ext cx="220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 dimensions*</a:t>
            </a:r>
            <a:endParaRPr lang="en-US" sz="2400" dirty="0"/>
          </a:p>
        </p:txBody>
      </p:sp>
      <p:graphicFrame>
        <p:nvGraphicFramePr>
          <p:cNvPr id="111" name="Object 110"/>
          <p:cNvGraphicFramePr>
            <a:graphicFrameLocks noChangeAspect="1"/>
          </p:cNvGraphicFramePr>
          <p:nvPr/>
        </p:nvGraphicFramePr>
        <p:xfrm>
          <a:off x="442913" y="3238501"/>
          <a:ext cx="2074862" cy="144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Equation" r:id="rId6" imgW="876300" imgH="762000" progId="Equation.3">
                  <p:embed/>
                </p:oleObj>
              </mc:Choice>
              <mc:Fallback>
                <p:oleObj name="Equation" r:id="rId6" imgW="876300" imgH="762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3238501"/>
                        <a:ext cx="2074862" cy="1447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533400" y="6015335"/>
            <a:ext cx="7047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*assume single direction for </a:t>
            </a:r>
            <a:r>
              <a:rPr lang="en-US" sz="2400" dirty="0" err="1" smtClean="0"/>
              <a:t>x</a:t>
            </a:r>
            <a:r>
              <a:rPr lang="en-US" sz="2400" dirty="0" smtClean="0"/>
              <a:t> and </a:t>
            </a:r>
            <a:r>
              <a:rPr lang="en-US" sz="2400" dirty="0" err="1" smtClean="0"/>
              <a:t>y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746249" y="4209990"/>
            <a:ext cx="2895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NW, NE, SW, SE combos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/>
          <a:lstStyle/>
          <a:p>
            <a:r>
              <a:rPr lang="en-US" dirty="0" smtClean="0"/>
              <a:t>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138"/>
            <a:ext cx="8229600" cy="5129212"/>
          </a:xfrm>
        </p:spPr>
        <p:txBody>
          <a:bodyPr>
            <a:normAutofit/>
          </a:bodyPr>
          <a:lstStyle/>
          <a:p>
            <a:r>
              <a:rPr lang="en-US" dirty="0" smtClean="0"/>
              <a:t>A torus with end-around connection removed</a:t>
            </a:r>
          </a:p>
          <a:p>
            <a:endParaRPr lang="en-US" dirty="0" smtClean="0"/>
          </a:p>
          <a:p>
            <a:r>
              <a:rPr lang="en-US" dirty="0" smtClean="0"/>
              <a:t>Same node degree</a:t>
            </a:r>
          </a:p>
          <a:p>
            <a:endParaRPr lang="en-US" dirty="0" smtClean="0"/>
          </a:p>
          <a:p>
            <a:r>
              <a:rPr lang="en-US" dirty="0" smtClean="0"/>
              <a:t>Bisection channels halved</a:t>
            </a:r>
          </a:p>
          <a:p>
            <a:pPr lvl="1"/>
            <a:r>
              <a:rPr lang="en-US" dirty="0" smtClean="0"/>
              <a:t>Max channel load = k/4</a:t>
            </a:r>
          </a:p>
          <a:p>
            <a:endParaRPr lang="en-US" dirty="0" smtClean="0"/>
          </a:p>
          <a:p>
            <a:r>
              <a:rPr lang="en-US" dirty="0" smtClean="0"/>
              <a:t>Higher demand for central channels</a:t>
            </a:r>
          </a:p>
          <a:p>
            <a:pPr lvl="1"/>
            <a:r>
              <a:rPr lang="en-US" dirty="0" smtClean="0"/>
              <a:t>Load imbalance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Butterfly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1148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Indirect network</a:t>
            </a:r>
          </a:p>
          <a:p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ary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-fly: </a:t>
            </a:r>
            <a:r>
              <a:rPr lang="en-US" dirty="0" err="1" smtClean="0"/>
              <a:t>k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network nodes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Routing from 000 to 010</a:t>
            </a:r>
          </a:p>
          <a:p>
            <a:pPr lvl="1"/>
            <a:r>
              <a:rPr lang="en-US" dirty="0" err="1" smtClean="0"/>
              <a:t>Dest</a:t>
            </a:r>
            <a:r>
              <a:rPr lang="en-US" dirty="0" smtClean="0"/>
              <a:t> address used to directly route packet</a:t>
            </a:r>
          </a:p>
          <a:p>
            <a:pPr lvl="1"/>
            <a:r>
              <a:rPr lang="en-US" dirty="0" smtClean="0"/>
              <a:t>Bit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used to select output port at stage </a:t>
            </a:r>
            <a:r>
              <a:rPr lang="en-US" i="1" dirty="0" err="1" smtClean="0"/>
              <a:t>n</a:t>
            </a:r>
            <a:endParaRPr lang="en-US" i="1" dirty="0" smtClean="0"/>
          </a:p>
        </p:txBody>
      </p:sp>
      <p:sp>
        <p:nvSpPr>
          <p:cNvPr id="4" name="Oval 3"/>
          <p:cNvSpPr/>
          <p:nvPr/>
        </p:nvSpPr>
        <p:spPr>
          <a:xfrm>
            <a:off x="472440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2440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440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440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2440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2440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1818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2600" y="2046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5029200" y="1970490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2" idx="1"/>
          </p:cNvCxnSpPr>
          <p:nvPr/>
        </p:nvCxnSpPr>
        <p:spPr>
          <a:xfrm flipV="1">
            <a:off x="5029200" y="2237190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29200" y="288488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029200" y="3151589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29200" y="379928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29200" y="4065990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200" y="471368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29200" y="4980389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19800" y="212289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010400" y="212289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019800" y="30357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10400" y="32643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19800" y="41787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0400" y="39501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9800" y="50169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0400" y="50169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372100" y="2884890"/>
            <a:ext cx="18288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5429250" y="3780240"/>
            <a:ext cx="17145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5410200" y="2846790"/>
            <a:ext cx="17526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5410200" y="3723090"/>
            <a:ext cx="17526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6838950" y="2446740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838950" y="4237440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010400" y="4065990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010400" y="2275290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001000" y="19704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001000" y="22371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001000" y="28848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001000" y="31515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001000" y="37992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001000" y="40659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001000" y="47136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01000" y="49803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2440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72440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72440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2440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2440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72440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72440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38200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38200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38200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38200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38200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8200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38200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382000" y="1818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38200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38200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838200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38200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838200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38200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38200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62600" y="29610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62600" y="38754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62600" y="4713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53200" y="2046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553200" y="29610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53200" y="38754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53200" y="4713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543800" y="2046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43800" y="29610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543800" y="38754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43800" y="4713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4" name="Straight Arrow Connector 83"/>
          <p:cNvCxnSpPr>
            <a:stCxn id="11" idx="6"/>
          </p:cNvCxnSpPr>
          <p:nvPr/>
        </p:nvCxnSpPr>
        <p:spPr>
          <a:xfrm>
            <a:off x="5029200" y="1970490"/>
            <a:ext cx="838200" cy="1539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67400" y="2122890"/>
            <a:ext cx="990600" cy="15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5" idx="1"/>
          </p:cNvCxnSpPr>
          <p:nvPr/>
        </p:nvCxnSpPr>
        <p:spPr>
          <a:xfrm rot="16200000" flipH="1">
            <a:off x="6657975" y="2265765"/>
            <a:ext cx="1009650" cy="76200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1" idx="2"/>
          </p:cNvCxnSpPr>
          <p:nvPr/>
        </p:nvCxnSpPr>
        <p:spPr>
          <a:xfrm flipV="1">
            <a:off x="7543800" y="2884890"/>
            <a:ext cx="838200" cy="17145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38800" y="151329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94" name="TextBox 93"/>
          <p:cNvSpPr txBox="1"/>
          <p:nvPr/>
        </p:nvSpPr>
        <p:spPr>
          <a:xfrm>
            <a:off x="6553200" y="151329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20000" y="151329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4724400" y="534513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2-ary 3-fly</a:t>
            </a:r>
          </a:p>
          <a:p>
            <a:pPr algn="ctr"/>
            <a:r>
              <a:rPr lang="en-US" sz="2600" dirty="0" smtClean="0"/>
              <a:t>2 input switch, 3 stages</a:t>
            </a:r>
            <a:endParaRPr lang="en-US" sz="2600" dirty="0"/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79" name="Date Placeholder 7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Butterfly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No path diversity</a:t>
            </a:r>
          </a:p>
          <a:p>
            <a:pPr lvl="1"/>
            <a:r>
              <a:rPr lang="en-US" dirty="0" smtClean="0"/>
              <a:t>Can add extra stages for diversity</a:t>
            </a:r>
          </a:p>
          <a:p>
            <a:pPr lvl="2"/>
            <a:r>
              <a:rPr lang="en-US" dirty="0" smtClean="0"/>
              <a:t>Increase network diameter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14800" y="1127125"/>
          <a:ext cx="1447800" cy="72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Equation" r:id="rId3" imgW="457200" imgH="254000" progId="Equation.3">
                  <p:embed/>
                </p:oleObj>
              </mc:Choice>
              <mc:Fallback>
                <p:oleObj name="Equation" r:id="rId3" imgW="457200" imgH="254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127125"/>
                        <a:ext cx="1447800" cy="728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828800" y="60450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55878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51306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46734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28800" y="42162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28800" y="37590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28800" y="33018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28800" y="28446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30732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>
            <a:stCxn id="13" idx="6"/>
          </p:cNvCxnSpPr>
          <p:nvPr/>
        </p:nvCxnSpPr>
        <p:spPr>
          <a:xfrm>
            <a:off x="2133600" y="2997022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4" idx="1"/>
          </p:cNvCxnSpPr>
          <p:nvPr/>
        </p:nvCxnSpPr>
        <p:spPr>
          <a:xfrm flipV="1">
            <a:off x="2133600" y="3263722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33600" y="3911421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133600" y="4178121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133600" y="4825821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33600" y="5092522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33600" y="5740221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33600" y="6006921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14800" y="314942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05400" y="314942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14800" y="4062234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05400" y="4290834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14800" y="5205234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05400" y="4976634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14800" y="6043434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05400" y="6043434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3467100" y="3911422"/>
            <a:ext cx="18288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3524250" y="4806772"/>
            <a:ext cx="17145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3505200" y="3873322"/>
            <a:ext cx="17526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505200" y="4749622"/>
            <a:ext cx="17526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4933950" y="3473272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4933950" y="5263972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105400" y="5092522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105400" y="3301822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096000" y="2997022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96000" y="3263722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096000" y="3911422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096000" y="4178122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096000" y="4825822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96000" y="5092522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096000" y="5740222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96000" y="6006922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828800" y="33018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828800" y="37590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828800" y="42162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828800" y="46734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828800" y="51306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828800" y="55878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828800" y="60450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477000" y="60450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77000" y="55878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477000" y="51306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477000" y="46734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42162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77000" y="37590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477000" y="33018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77000" y="28446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77000" y="33018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477000" y="37590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477000" y="42162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477000" y="46734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477000" y="51306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477000" y="55878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477000" y="6045022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67000" y="39876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667000" y="49020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67000" y="57402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x3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48200" y="30732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48200" y="39876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48200" y="49020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48200" y="57402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8800" y="30732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38800" y="39876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38800" y="49020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38800" y="5740222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124200" y="315101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124200" y="429242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124200" y="497822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124200" y="604502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H="1">
            <a:off x="2952750" y="3474860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2952750" y="5265560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3124200" y="5094110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124200" y="3303410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3657600" y="307481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657600" y="398921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57600" y="490361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57600" y="574181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2133600" y="2998610"/>
            <a:ext cx="533400" cy="152399"/>
          </a:xfrm>
          <a:prstGeom prst="line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105400" y="6045022"/>
            <a:ext cx="533400" cy="1588"/>
          </a:xfrm>
          <a:prstGeom prst="line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3524250" y="4808360"/>
            <a:ext cx="1714500" cy="533400"/>
          </a:xfrm>
          <a:prstGeom prst="line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096000" y="6008510"/>
            <a:ext cx="381000" cy="190500"/>
          </a:xfrm>
          <a:prstGeom prst="line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6200000" flipH="1">
            <a:off x="2952750" y="3476448"/>
            <a:ext cx="876300" cy="533400"/>
          </a:xfrm>
          <a:prstGeom prst="line">
            <a:avLst/>
          </a:prstGeom>
          <a:ln w="635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6200000" flipH="1">
            <a:off x="3467100" y="3911422"/>
            <a:ext cx="1828800" cy="533400"/>
          </a:xfrm>
          <a:prstGeom prst="line">
            <a:avLst/>
          </a:prstGeom>
          <a:ln w="63500" cap="flat" cmpd="sng" algn="ctr">
            <a:solidFill>
              <a:srgbClr val="B50B1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6200000" flipH="1">
            <a:off x="4933950" y="5263972"/>
            <a:ext cx="876300" cy="533400"/>
          </a:xfrm>
          <a:prstGeom prst="line">
            <a:avLst/>
          </a:prstGeom>
          <a:ln w="63500" cap="flat" cmpd="sng" algn="ctr">
            <a:solidFill>
              <a:srgbClr val="B50B1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124200" y="3151010"/>
            <a:ext cx="533400" cy="1588"/>
          </a:xfrm>
          <a:prstGeom prst="line">
            <a:avLst/>
          </a:prstGeom>
          <a:ln w="63500" cap="flat" cmpd="sng" algn="ctr">
            <a:solidFill>
              <a:srgbClr val="B50B1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Use metrics</a:t>
            </a:r>
            <a:r>
              <a:rPr lang="en-US" baseline="0" dirty="0" smtClean="0"/>
              <a:t> to evaluate </a:t>
            </a:r>
            <a:r>
              <a:rPr lang="en-US" b="1" baseline="0" dirty="0" smtClean="0">
                <a:solidFill>
                  <a:srgbClr val="FF0000"/>
                </a:solidFill>
              </a:rPr>
              <a:t>performance </a:t>
            </a:r>
            <a:r>
              <a:rPr lang="en-US" baseline="0" dirty="0" smtClean="0"/>
              <a:t>and </a:t>
            </a:r>
            <a:r>
              <a:rPr lang="en-US" b="1" baseline="0" dirty="0" smtClean="0">
                <a:solidFill>
                  <a:srgbClr val="FF0000"/>
                </a:solidFill>
              </a:rPr>
              <a:t>cost </a:t>
            </a:r>
            <a:r>
              <a:rPr lang="en-US" baseline="0" dirty="0" smtClean="0"/>
              <a:t>of topology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Also influenced by routing/flow control</a:t>
            </a:r>
          </a:p>
          <a:p>
            <a:pPr lvl="1"/>
            <a:r>
              <a:rPr lang="en-US" dirty="0" smtClean="0"/>
              <a:t>At this stage</a:t>
            </a:r>
          </a:p>
          <a:p>
            <a:pPr lvl="2"/>
            <a:r>
              <a:rPr lang="en-US" dirty="0" smtClean="0"/>
              <a:t>Assume </a:t>
            </a:r>
            <a:r>
              <a:rPr lang="en-US" b="1" dirty="0" smtClean="0">
                <a:solidFill>
                  <a:srgbClr val="FF0000"/>
                </a:solidFill>
              </a:rPr>
              <a:t>ideal </a:t>
            </a:r>
            <a:r>
              <a:rPr lang="en-US" dirty="0" smtClean="0"/>
              <a:t>routing (perfect load balancing)</a:t>
            </a:r>
          </a:p>
          <a:p>
            <a:pPr lvl="2"/>
            <a:r>
              <a:rPr lang="en-US" dirty="0" smtClean="0"/>
              <a:t>Assume </a:t>
            </a:r>
            <a:r>
              <a:rPr lang="en-US" b="1" dirty="0" smtClean="0">
                <a:solidFill>
                  <a:srgbClr val="FF0000"/>
                </a:solidFill>
              </a:rPr>
              <a:t>ideal </a:t>
            </a:r>
            <a:r>
              <a:rPr lang="en-US" dirty="0" smtClean="0"/>
              <a:t>flow control (no idle cycles on any channel)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Butterfly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Hop Count</a:t>
            </a:r>
          </a:p>
          <a:p>
            <a:pPr lvl="1"/>
            <a:r>
              <a:rPr lang="en-US" dirty="0" err="1" smtClean="0"/>
              <a:t>Log</a:t>
            </a:r>
            <a:r>
              <a:rPr lang="en-US" baseline="-25000" dirty="0" err="1" smtClean="0"/>
              <a:t>k</a:t>
            </a:r>
            <a:r>
              <a:rPr lang="en-US" dirty="0" err="1" smtClean="0"/>
              <a:t>N</a:t>
            </a:r>
            <a:r>
              <a:rPr lang="en-US" dirty="0" smtClean="0"/>
              <a:t> + 1</a:t>
            </a:r>
          </a:p>
          <a:p>
            <a:pPr lvl="1"/>
            <a:r>
              <a:rPr lang="en-US" dirty="0" smtClean="0"/>
              <a:t>Does </a:t>
            </a:r>
            <a:r>
              <a:rPr lang="en-US" b="1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exploit </a:t>
            </a:r>
            <a:r>
              <a:rPr lang="en-US" b="1" dirty="0" smtClean="0">
                <a:solidFill>
                  <a:srgbClr val="FF0000"/>
                </a:solidFill>
              </a:rPr>
              <a:t>locality</a:t>
            </a:r>
          </a:p>
          <a:p>
            <a:pPr lvl="2"/>
            <a:r>
              <a:rPr lang="en-US" dirty="0" smtClean="0"/>
              <a:t>Hop count same regardless of location </a:t>
            </a:r>
          </a:p>
          <a:p>
            <a:endParaRPr lang="en-US" dirty="0" smtClean="0"/>
          </a:p>
          <a:p>
            <a:r>
              <a:rPr lang="en-US" dirty="0" smtClean="0"/>
              <a:t>Switch Degree = 2k</a:t>
            </a:r>
          </a:p>
          <a:p>
            <a:endParaRPr lang="en-US" dirty="0" smtClean="0"/>
          </a:p>
          <a:p>
            <a:r>
              <a:rPr lang="en-US" dirty="0" smtClean="0"/>
              <a:t>Requires long wires to implement</a:t>
            </a:r>
          </a:p>
          <a:p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en-US" dirty="0" smtClean="0"/>
              <a:t>Butterfly: Channel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N: Channel demand</a:t>
            </a:r>
          </a:p>
          <a:p>
            <a:pPr lvl="1"/>
            <a:r>
              <a:rPr lang="en-US" dirty="0" smtClean="0"/>
              <a:t>Number of channel traversals required to deliver one round of packets</a:t>
            </a:r>
          </a:p>
          <a:p>
            <a:endParaRPr lang="en-US" dirty="0" smtClean="0"/>
          </a:p>
          <a:p>
            <a:r>
              <a:rPr lang="en-US" dirty="0" smtClean="0"/>
              <a:t>Channel Load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uniform traffic</a:t>
            </a:r>
          </a:p>
          <a:p>
            <a:pPr lvl="1"/>
            <a:r>
              <a:rPr lang="en-US" dirty="0" smtClean="0">
                <a:sym typeface="Wingdings"/>
              </a:rPr>
              <a:t>Equally loads channels</a:t>
            </a:r>
          </a:p>
          <a:p>
            <a:endParaRPr lang="en-US" dirty="0" smtClean="0">
              <a:sym typeface="Wingdings"/>
            </a:endParaRPr>
          </a:p>
          <a:p>
            <a:pPr>
              <a:buNone/>
            </a:pPr>
            <a:endParaRPr lang="en-US" dirty="0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Increases for adversarial traffic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2895600" y="4350327"/>
          <a:ext cx="2987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4" imgW="1219200" imgH="406400" progId="Equation.3">
                  <p:embed/>
                </p:oleObj>
              </mc:Choice>
              <mc:Fallback>
                <p:oleObj name="Equation" r:id="rId4" imgW="1219200" imgH="40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50327"/>
                        <a:ext cx="29876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38"/>
            <a:ext cx="8229600" cy="1143000"/>
          </a:xfrm>
        </p:spPr>
        <p:txBody>
          <a:bodyPr/>
          <a:lstStyle/>
          <a:p>
            <a:r>
              <a:rPr lang="en-US" dirty="0" smtClean="0"/>
              <a:t>Butterfly: Deriving Channel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82" y="1626215"/>
            <a:ext cx="4522618" cy="45106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Divide network in half</a:t>
            </a:r>
          </a:p>
          <a:p>
            <a:r>
              <a:rPr lang="en-US" dirty="0" smtClean="0"/>
              <a:t>Number of bisection channels: 4</a:t>
            </a:r>
          </a:p>
          <a:p>
            <a:endParaRPr lang="en-US" dirty="0" smtClean="0"/>
          </a:p>
          <a:p>
            <a:r>
              <a:rPr lang="en-US" dirty="0" smtClean="0"/>
              <a:t>4 nodes (top half) send ½ traffic to lower half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Distributed across 2 channels (C)</a:t>
            </a:r>
          </a:p>
          <a:p>
            <a:r>
              <a:rPr lang="en-US" dirty="0" smtClean="0"/>
              <a:t>Channel load = 1</a:t>
            </a:r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487871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7871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7871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7871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7871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7871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871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78710" y="1818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6910" y="2046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14" idx="6"/>
          </p:cNvCxnSpPr>
          <p:nvPr/>
        </p:nvCxnSpPr>
        <p:spPr>
          <a:xfrm>
            <a:off x="5183510" y="1970490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5" idx="1"/>
          </p:cNvCxnSpPr>
          <p:nvPr/>
        </p:nvCxnSpPr>
        <p:spPr>
          <a:xfrm flipV="1">
            <a:off x="5183510" y="2237190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3510" y="288488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83510" y="3151589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3510" y="379928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83510" y="4065990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83510" y="471368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183510" y="4980389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74110" y="212289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4710" y="212289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74110" y="30357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164710" y="32643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74110" y="41787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64710" y="39501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4110" y="50169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164710" y="50169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5526410" y="2884890"/>
            <a:ext cx="18288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5583560" y="3780240"/>
            <a:ext cx="17145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5564510" y="2846790"/>
            <a:ext cx="17526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5564510" y="3723090"/>
            <a:ext cx="17526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6993260" y="2446740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6993260" y="4237440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164710" y="4065990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164710" y="2275290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155310" y="19704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155310" y="22371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155310" y="28848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155310" y="31515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155310" y="37992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155310" y="40659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155310" y="47136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155310" y="49803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87871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87871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87871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87871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87871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87871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87871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853631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53631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53631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53631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53631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3631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53631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536310" y="1818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53631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853631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53631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53631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53631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53631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3631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16910" y="29610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16910" y="38754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16910" y="4713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07510" y="2046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7510" y="29610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707510" y="38754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07510" y="4713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98110" y="2046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98110" y="29610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98110" y="38754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698110" y="4713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726310" y="3565710"/>
            <a:ext cx="4342028" cy="13720"/>
          </a:xfrm>
          <a:prstGeom prst="line">
            <a:avLst/>
          </a:prstGeom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898650" y="3843739"/>
          <a:ext cx="6921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Equation" r:id="rId3" imgW="368300" imgH="355600" progId="Equation.3">
                  <p:embed/>
                </p:oleObj>
              </mc:Choice>
              <mc:Fallback>
                <p:oleObj name="Equation" r:id="rId3" imgW="368300" imgH="355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843739"/>
                        <a:ext cx="69215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2" name="Date Placeholder 8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Butterfly: Channel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Adversarial traffic</a:t>
            </a:r>
          </a:p>
          <a:p>
            <a:pPr lvl="1"/>
            <a:r>
              <a:rPr lang="en-US" dirty="0" smtClean="0"/>
              <a:t>All traffic from top half sent to bottom half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E.g. 0 sends to 4, 1 sends to 5</a:t>
            </a:r>
          </a:p>
          <a:p>
            <a:r>
              <a:rPr lang="en-US" dirty="0" smtClean="0"/>
              <a:t>Channel load: 2</a:t>
            </a:r>
          </a:p>
          <a:p>
            <a:pPr lvl="1"/>
            <a:r>
              <a:rPr lang="en-US" dirty="0" smtClean="0"/>
              <a:t>Loaded at ½ injection bandwidth</a:t>
            </a:r>
          </a:p>
          <a:p>
            <a:pPr lvl="1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72440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2440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2440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440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1818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2046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>
            <a:stCxn id="15" idx="6"/>
          </p:cNvCxnSpPr>
          <p:nvPr/>
        </p:nvCxnSpPr>
        <p:spPr>
          <a:xfrm>
            <a:off x="5029200" y="1970490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6" idx="1"/>
          </p:cNvCxnSpPr>
          <p:nvPr/>
        </p:nvCxnSpPr>
        <p:spPr>
          <a:xfrm flipV="1">
            <a:off x="5029200" y="2237190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200" y="288488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029200" y="3151589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29200" y="379928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029200" y="4065990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29200" y="4713689"/>
            <a:ext cx="5334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029200" y="4980389"/>
            <a:ext cx="533400" cy="190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19800" y="212289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010400" y="212289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9800" y="30357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0400" y="32643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19800" y="41787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0400" y="39501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19800" y="50169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400" y="5016902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5372100" y="2884890"/>
            <a:ext cx="18288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5429250" y="3780240"/>
            <a:ext cx="17145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5410200" y="2846790"/>
            <a:ext cx="17526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5410200" y="3723090"/>
            <a:ext cx="17526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6838950" y="2446740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6838950" y="4237440"/>
            <a:ext cx="8763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0400" y="4065990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010400" y="2275290"/>
            <a:ext cx="53340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001000" y="19704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001000" y="22371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001000" y="28848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01000" y="31515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01000" y="37992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001000" y="40659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001000" y="4713690"/>
            <a:ext cx="381000" cy="152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001000" y="4980390"/>
            <a:ext cx="3810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2440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72440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72440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72440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72440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72440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2440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838200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8200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38200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38200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38200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38200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38200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382000" y="1818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8382000" y="2275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382000" y="2732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382000" y="31896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382000" y="36468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382000" y="41040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382000" y="45612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8382000" y="501849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62600" y="29610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62600" y="38754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62600" y="4713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553200" y="2046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53200" y="29610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53200" y="38754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553200" y="4713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543800" y="2046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43800" y="29610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543800" y="38754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43800" y="4713690"/>
            <a:ext cx="4572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2" name="Straight Arrow Connector 81"/>
          <p:cNvCxnSpPr>
            <a:stCxn id="15" idx="6"/>
          </p:cNvCxnSpPr>
          <p:nvPr/>
        </p:nvCxnSpPr>
        <p:spPr>
          <a:xfrm>
            <a:off x="5029200" y="1970490"/>
            <a:ext cx="533400" cy="152399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6" idx="1"/>
          </p:cNvCxnSpPr>
          <p:nvPr/>
        </p:nvCxnSpPr>
        <p:spPr>
          <a:xfrm flipV="1">
            <a:off x="5067300" y="2237190"/>
            <a:ext cx="495300" cy="19050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1"/>
          </p:cNvCxnSpPr>
          <p:nvPr/>
        </p:nvCxnSpPr>
        <p:spPr>
          <a:xfrm rot="16200000" flipH="1">
            <a:off x="5367338" y="2880127"/>
            <a:ext cx="1838325" cy="53340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Clos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3-stage indirect network</a:t>
            </a:r>
          </a:p>
          <a:p>
            <a:pPr lvl="1"/>
            <a:r>
              <a:rPr lang="en-US" dirty="0" smtClean="0"/>
              <a:t>Larger number of stages: built recursively by replacing middle stage with 3-stage </a:t>
            </a:r>
            <a:r>
              <a:rPr lang="en-US" dirty="0" err="1" smtClean="0"/>
              <a:t>Clos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Characterized by triple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</a:t>
            </a:r>
            <a:r>
              <a:rPr lang="en-US" baseline="0" dirty="0" smtClean="0"/>
              <a:t>)</a:t>
            </a:r>
          </a:p>
          <a:p>
            <a:pPr lvl="1"/>
            <a:r>
              <a:rPr lang="en-US" dirty="0" smtClean="0"/>
              <a:t>M: # of middle stage switches</a:t>
            </a:r>
          </a:p>
          <a:p>
            <a:pPr lvl="1"/>
            <a:r>
              <a:rPr lang="en-US" dirty="0" smtClean="0"/>
              <a:t>N: #</a:t>
            </a:r>
            <a:r>
              <a:rPr lang="en-US" baseline="0" dirty="0" smtClean="0"/>
              <a:t> of input/output ports on input/output switches</a:t>
            </a:r>
          </a:p>
          <a:p>
            <a:pPr lvl="1"/>
            <a:r>
              <a:rPr lang="en-US" baseline="0" dirty="0" smtClean="0"/>
              <a:t>R: # of input/output switches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Hop Count = 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Clos</a:t>
            </a:r>
            <a:r>
              <a:rPr lang="en-US" dirty="0" smtClean="0"/>
              <a:t> Network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9812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nxm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30480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nxm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41148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nxm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51816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nxm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14478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rxr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8600" y="25146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rxr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35814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rxr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8600" y="46482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rxr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600" y="57150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rxr</a:t>
            </a:r>
            <a:r>
              <a:rPr lang="en-US" dirty="0" smtClean="0">
                <a:solidFill>
                  <a:schemeClr val="tx1"/>
                </a:solidFill>
              </a:rPr>
              <a:t> input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19812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mxn</a:t>
            </a:r>
            <a:r>
              <a:rPr lang="en-US" dirty="0" smtClean="0">
                <a:solidFill>
                  <a:schemeClr val="tx1"/>
                </a:solidFill>
              </a:rPr>
              <a:t> output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7000" y="30480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mxn</a:t>
            </a:r>
            <a:r>
              <a:rPr lang="en-US" dirty="0" smtClean="0">
                <a:solidFill>
                  <a:schemeClr val="tx1"/>
                </a:solidFill>
              </a:rPr>
              <a:t> output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41148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mxn</a:t>
            </a:r>
            <a:r>
              <a:rPr lang="en-US" dirty="0" smtClean="0">
                <a:solidFill>
                  <a:schemeClr val="tx1"/>
                </a:solidFill>
              </a:rPr>
              <a:t> output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5181600"/>
            <a:ext cx="838200" cy="914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mxn</a:t>
            </a:r>
            <a:r>
              <a:rPr lang="en-US" dirty="0" smtClean="0">
                <a:solidFill>
                  <a:schemeClr val="tx1"/>
                </a:solidFill>
              </a:rPr>
              <a:t> output 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514600" y="1570038"/>
            <a:ext cx="1524000" cy="4873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514600" y="2209800"/>
            <a:ext cx="1524000" cy="457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4600" y="2362200"/>
            <a:ext cx="1524000" cy="1371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2133600" y="2895600"/>
            <a:ext cx="2286000" cy="15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1676399" y="3505199"/>
            <a:ext cx="3200402" cy="152400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2499521" y="1661319"/>
            <a:ext cx="1554160" cy="15239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514602" y="2819400"/>
            <a:ext cx="1523998" cy="5333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14602" y="3505198"/>
            <a:ext cx="1523998" cy="3048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14602" y="3657598"/>
            <a:ext cx="1523998" cy="12954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2133599" y="4190999"/>
            <a:ext cx="2286002" cy="15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9" idx="1"/>
          </p:cNvCxnSpPr>
          <p:nvPr/>
        </p:nvCxnSpPr>
        <p:spPr>
          <a:xfrm rot="5400000" flipH="1" flipV="1">
            <a:off x="2080420" y="2339183"/>
            <a:ext cx="2392362" cy="15239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0" idx="1"/>
          </p:cNvCxnSpPr>
          <p:nvPr/>
        </p:nvCxnSpPr>
        <p:spPr>
          <a:xfrm flipV="1">
            <a:off x="2514603" y="2971800"/>
            <a:ext cx="1523997" cy="14779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2514603" y="3962400"/>
            <a:ext cx="1524003" cy="6397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2" idx="1"/>
          </p:cNvCxnSpPr>
          <p:nvPr/>
        </p:nvCxnSpPr>
        <p:spPr>
          <a:xfrm>
            <a:off x="2514603" y="4754562"/>
            <a:ext cx="1523997" cy="35083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514601" y="4906962"/>
            <a:ext cx="1524005" cy="141763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1699424" y="3024979"/>
            <a:ext cx="3154363" cy="15240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2118519" y="3596482"/>
            <a:ext cx="2316164" cy="152399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514603" y="4297363"/>
            <a:ext cx="1524006" cy="13715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514603" y="5364164"/>
            <a:ext cx="1523997" cy="4571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514601" y="5973762"/>
            <a:ext cx="1523999" cy="50323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76800" y="1570038"/>
            <a:ext cx="1600200" cy="5635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876800" y="2209800"/>
            <a:ext cx="1600200" cy="457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76800" y="2362200"/>
            <a:ext cx="1600200" cy="1371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4533900" y="2857500"/>
            <a:ext cx="2286000" cy="1600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 flipH="1" flipV="1">
            <a:off x="4076699" y="3467101"/>
            <a:ext cx="3200402" cy="1600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876800" y="1646238"/>
            <a:ext cx="1600200" cy="15541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76800" y="2819400"/>
            <a:ext cx="1600200" cy="4571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876800" y="3428998"/>
            <a:ext cx="1600200" cy="381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4876800" y="3581398"/>
            <a:ext cx="1600200" cy="13716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4556918" y="4053680"/>
            <a:ext cx="2239964" cy="1600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" idx="3"/>
          </p:cNvCxnSpPr>
          <p:nvPr/>
        </p:nvCxnSpPr>
        <p:spPr>
          <a:xfrm>
            <a:off x="4876800" y="1905000"/>
            <a:ext cx="1600200" cy="24082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" idx="3"/>
          </p:cNvCxnSpPr>
          <p:nvPr/>
        </p:nvCxnSpPr>
        <p:spPr>
          <a:xfrm>
            <a:off x="4876800" y="2971800"/>
            <a:ext cx="1600200" cy="14176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876800" y="3962400"/>
            <a:ext cx="1600200" cy="5794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2" idx="3"/>
          </p:cNvCxnSpPr>
          <p:nvPr/>
        </p:nvCxnSpPr>
        <p:spPr>
          <a:xfrm flipV="1">
            <a:off x="4876800" y="4694236"/>
            <a:ext cx="1600200" cy="4111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3" idx="3"/>
          </p:cNvCxnSpPr>
          <p:nvPr/>
        </p:nvCxnSpPr>
        <p:spPr>
          <a:xfrm flipV="1">
            <a:off x="4876800" y="4846636"/>
            <a:ext cx="1600200" cy="13255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 flipH="1">
            <a:off x="4091782" y="2994818"/>
            <a:ext cx="3170236" cy="1600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 flipH="1">
            <a:off x="4548981" y="3528217"/>
            <a:ext cx="2255838" cy="16002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876800" y="4297363"/>
            <a:ext cx="1600200" cy="13112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876800" y="5364164"/>
            <a:ext cx="1600200" cy="39687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4876800" y="5913436"/>
            <a:ext cx="1600200" cy="5635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990600" y="2132011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0800000">
            <a:off x="990601" y="2436812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990601" y="2741612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0800000">
            <a:off x="990599" y="3200400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>
            <a:off x="990600" y="3505201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0800000">
            <a:off x="990600" y="3810001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0800000">
            <a:off x="990600" y="4265611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990601" y="4570412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990601" y="4875212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>
            <a:off x="990600" y="5332411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0800000">
            <a:off x="990601" y="5637212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0800000">
            <a:off x="990601" y="5942012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10800000">
            <a:off x="7315201" y="2133600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7315202" y="2438401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0800000">
            <a:off x="7315202" y="2743201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7315200" y="3201989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>
            <a:off x="7315201" y="3506790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0800000">
            <a:off x="7315201" y="3811590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0800000">
            <a:off x="7315201" y="4267200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rot="10800000">
            <a:off x="7315202" y="4572001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7315202" y="4876801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10800000">
            <a:off x="7315201" y="5334000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0800000">
            <a:off x="7315202" y="5638801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0800000">
            <a:off x="7315202" y="5943601"/>
            <a:ext cx="685800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Clos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Strictly non-blocking when </a:t>
            </a:r>
            <a:r>
              <a:rPr lang="en-US" i="1" dirty="0" err="1" smtClean="0"/>
              <a:t>m</a:t>
            </a:r>
            <a:r>
              <a:rPr lang="en-US" i="1" dirty="0" smtClean="0"/>
              <a:t> &gt; 2n-1</a:t>
            </a:r>
          </a:p>
          <a:p>
            <a:pPr lvl="1"/>
            <a:r>
              <a:rPr lang="en-US" dirty="0" smtClean="0"/>
              <a:t>Any input can connect to any unique output port</a:t>
            </a:r>
          </a:p>
          <a:p>
            <a:endParaRPr lang="en-US" dirty="0"/>
          </a:p>
          <a:p>
            <a:r>
              <a:rPr lang="en-US" i="1" dirty="0" err="1" smtClean="0"/>
              <a:t>r</a:t>
            </a:r>
            <a:r>
              <a:rPr lang="en-US" i="1" dirty="0" smtClean="0"/>
              <a:t> </a:t>
            </a:r>
            <a:r>
              <a:rPr lang="en-US" i="1" dirty="0" err="1" smtClean="0"/>
              <a:t>x</a:t>
            </a:r>
            <a:r>
              <a:rPr lang="en-US" i="1" dirty="0" smtClean="0"/>
              <a:t> </a:t>
            </a:r>
            <a:r>
              <a:rPr lang="en-US" i="1" dirty="0" err="1" smtClean="0"/>
              <a:t>n</a:t>
            </a:r>
            <a:r>
              <a:rPr lang="en-US" dirty="0" smtClean="0"/>
              <a:t> nodes</a:t>
            </a:r>
          </a:p>
          <a:p>
            <a:endParaRPr lang="en-US" dirty="0" smtClean="0"/>
          </a:p>
          <a:p>
            <a:r>
              <a:rPr lang="en-US" dirty="0" smtClean="0"/>
              <a:t>Degree</a:t>
            </a:r>
          </a:p>
          <a:p>
            <a:pPr lvl="1"/>
            <a:r>
              <a:rPr lang="en-US" dirty="0" smtClean="0"/>
              <a:t>First and last stages: </a:t>
            </a:r>
            <a:r>
              <a:rPr lang="en-US" i="1" dirty="0" err="1" smtClean="0"/>
              <a:t>n</a:t>
            </a:r>
            <a:r>
              <a:rPr lang="en-US" i="1" dirty="0" smtClean="0"/>
              <a:t> + </a:t>
            </a:r>
            <a:r>
              <a:rPr lang="en-US" i="1" dirty="0" err="1" smtClean="0"/>
              <a:t>m</a:t>
            </a:r>
            <a:r>
              <a:rPr lang="en-US" dirty="0" smtClean="0"/>
              <a:t>, middle stage: </a:t>
            </a:r>
            <a:r>
              <a:rPr lang="en-US" i="1" dirty="0" smtClean="0"/>
              <a:t>2r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Path diversity: </a:t>
            </a:r>
            <a:r>
              <a:rPr lang="en-US" i="1" dirty="0" err="1" smtClean="0"/>
              <a:t>m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Can be folded along middle switches</a:t>
            </a:r>
          </a:p>
          <a:p>
            <a:pPr lvl="1"/>
            <a:r>
              <a:rPr lang="en-US" dirty="0" smtClean="0"/>
              <a:t>Input and output switches are shared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Folded </a:t>
            </a:r>
            <a:r>
              <a:rPr lang="en-US" dirty="0" err="1" smtClean="0"/>
              <a:t>Clos</a:t>
            </a:r>
            <a:r>
              <a:rPr lang="en-US" dirty="0" smtClean="0"/>
              <a:t> (Fat Tree)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44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Bandwidth remains constant at each level</a:t>
            </a:r>
          </a:p>
          <a:p>
            <a:r>
              <a:rPr lang="en-US" dirty="0" smtClean="0"/>
              <a:t>Regular Tree: Bandwidth decreases closer to root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17526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146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2004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9624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5720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198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781800" y="4267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1" idx="0"/>
            <a:endCxn id="76" idx="4"/>
          </p:cNvCxnSpPr>
          <p:nvPr/>
        </p:nvCxnSpPr>
        <p:spPr>
          <a:xfrm rot="5400000" flipH="1" flipV="1">
            <a:off x="19431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0"/>
            <a:endCxn id="76" idx="4"/>
          </p:cNvCxnSpPr>
          <p:nvPr/>
        </p:nvCxnSpPr>
        <p:spPr>
          <a:xfrm rot="16200000" flipV="1">
            <a:off x="23241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33909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V="1">
            <a:off x="37719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4762500" y="3848101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V="1">
            <a:off x="5143500" y="3848101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0"/>
            <a:endCxn id="79" idx="4"/>
          </p:cNvCxnSpPr>
          <p:nvPr/>
        </p:nvCxnSpPr>
        <p:spPr>
          <a:xfrm rot="5400000" flipH="1" flipV="1">
            <a:off x="62103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0"/>
            <a:endCxn id="79" idx="4"/>
          </p:cNvCxnSpPr>
          <p:nvPr/>
        </p:nvCxnSpPr>
        <p:spPr>
          <a:xfrm rot="16200000" flipV="1">
            <a:off x="6591300" y="38481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6" idx="0"/>
            <a:endCxn id="74" idx="4"/>
          </p:cNvCxnSpPr>
          <p:nvPr/>
        </p:nvCxnSpPr>
        <p:spPr>
          <a:xfrm rot="5400000" flipH="1" flipV="1">
            <a:off x="2476500" y="2705100"/>
            <a:ext cx="533400" cy="762000"/>
          </a:xfrm>
          <a:prstGeom prst="line">
            <a:avLst/>
          </a:prstGeom>
          <a:ln w="63500" cap="rnd"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7" idx="0"/>
            <a:endCxn id="74" idx="4"/>
          </p:cNvCxnSpPr>
          <p:nvPr/>
        </p:nvCxnSpPr>
        <p:spPr>
          <a:xfrm rot="16200000" flipV="1">
            <a:off x="3200400" y="2743200"/>
            <a:ext cx="533400" cy="68580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8" idx="0"/>
            <a:endCxn id="75" idx="4"/>
          </p:cNvCxnSpPr>
          <p:nvPr/>
        </p:nvCxnSpPr>
        <p:spPr>
          <a:xfrm rot="5400000" flipH="1" flipV="1">
            <a:off x="5257800" y="2743200"/>
            <a:ext cx="533400" cy="685800"/>
          </a:xfrm>
          <a:prstGeom prst="line">
            <a:avLst/>
          </a:prstGeom>
          <a:ln w="63500" cap="rnd"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9" idx="0"/>
            <a:endCxn id="75" idx="4"/>
          </p:cNvCxnSpPr>
          <p:nvPr/>
        </p:nvCxnSpPr>
        <p:spPr>
          <a:xfrm rot="16200000" flipV="1">
            <a:off x="5981700" y="2705100"/>
            <a:ext cx="533400" cy="76200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74" idx="0"/>
            <a:endCxn id="73" idx="4"/>
          </p:cNvCxnSpPr>
          <p:nvPr/>
        </p:nvCxnSpPr>
        <p:spPr>
          <a:xfrm rot="5400000" flipH="1" flipV="1">
            <a:off x="3467100" y="1485900"/>
            <a:ext cx="533400" cy="1219200"/>
          </a:xfrm>
          <a:prstGeom prst="line">
            <a:avLst/>
          </a:prstGeom>
          <a:ln w="127000" cap="rnd">
            <a:miter lim="800000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5" idx="0"/>
            <a:endCxn id="73" idx="4"/>
          </p:cNvCxnSpPr>
          <p:nvPr/>
        </p:nvCxnSpPr>
        <p:spPr>
          <a:xfrm rot="16200000" flipV="1">
            <a:off x="4838700" y="1333500"/>
            <a:ext cx="533400" cy="1524000"/>
          </a:xfrm>
          <a:prstGeom prst="line">
            <a:avLst/>
          </a:prstGeom>
          <a:ln w="127000" cap="rnd">
            <a:miter lim="800000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14800" y="1371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8956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638800" y="2362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336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5814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953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008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Fat</a:t>
            </a:r>
            <a:r>
              <a:rPr lang="en-US" baseline="0" dirty="0" smtClean="0"/>
              <a:t> Tree (2)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3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814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00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34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98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818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8" idx="0"/>
            <a:endCxn id="4" idx="4"/>
          </p:cNvCxnSpPr>
          <p:nvPr/>
        </p:nvCxnSpPr>
        <p:spPr>
          <a:xfrm rot="5400000" flipH="1" flipV="1">
            <a:off x="19431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4" idx="4"/>
          </p:cNvCxnSpPr>
          <p:nvPr/>
        </p:nvCxnSpPr>
        <p:spPr>
          <a:xfrm rot="16200000" flipV="1">
            <a:off x="23241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33909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V="1">
            <a:off x="37719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4762500" y="4152901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5143500" y="4152901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0"/>
            <a:endCxn id="7" idx="4"/>
          </p:cNvCxnSpPr>
          <p:nvPr/>
        </p:nvCxnSpPr>
        <p:spPr>
          <a:xfrm rot="5400000" flipH="1" flipV="1">
            <a:off x="62103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  <a:endCxn id="7" idx="4"/>
          </p:cNvCxnSpPr>
          <p:nvPr/>
        </p:nvCxnSpPr>
        <p:spPr>
          <a:xfrm rot="16200000" flipV="1">
            <a:off x="6591300" y="415290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336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814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530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00800" y="2590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33600" y="152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81400" y="152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53000" y="152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400800" y="152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981200" y="1371600"/>
            <a:ext cx="5029200" cy="762000"/>
          </a:xfrm>
          <a:prstGeom prst="round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981200" y="2438400"/>
            <a:ext cx="2209800" cy="762000"/>
          </a:xfrm>
          <a:prstGeom prst="round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00600" y="2438400"/>
            <a:ext cx="2209800" cy="762000"/>
          </a:xfrm>
          <a:prstGeom prst="round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4" idx="0"/>
            <a:endCxn id="24" idx="4"/>
          </p:cNvCxnSpPr>
          <p:nvPr/>
        </p:nvCxnSpPr>
        <p:spPr>
          <a:xfrm rot="5400000" flipH="1" flipV="1">
            <a:off x="2057400" y="335280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0"/>
            <a:endCxn id="25" idx="4"/>
          </p:cNvCxnSpPr>
          <p:nvPr/>
        </p:nvCxnSpPr>
        <p:spPr>
          <a:xfrm rot="5400000" flipH="1" flipV="1">
            <a:off x="2781300" y="2628900"/>
            <a:ext cx="6096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3504406" y="3352005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4"/>
            <a:endCxn id="5" idx="0"/>
          </p:cNvCxnSpPr>
          <p:nvPr/>
        </p:nvCxnSpPr>
        <p:spPr>
          <a:xfrm rot="16200000" flipH="1">
            <a:off x="2781300" y="2628900"/>
            <a:ext cx="6096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876800" y="3352801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5600700" y="2628901"/>
            <a:ext cx="6096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6323806" y="3352006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5600700" y="2628901"/>
            <a:ext cx="6096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2055812" y="2285206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0" idx="4"/>
          </p:cNvCxnSpPr>
          <p:nvPr/>
        </p:nvCxnSpPr>
        <p:spPr>
          <a:xfrm flipV="1">
            <a:off x="2362200" y="1981200"/>
            <a:ext cx="28194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3503612" y="2285206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810000" y="1981200"/>
            <a:ext cx="28194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4876006" y="2285206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0"/>
            <a:endCxn id="28" idx="4"/>
          </p:cNvCxnSpPr>
          <p:nvPr/>
        </p:nvCxnSpPr>
        <p:spPr>
          <a:xfrm rot="16200000" flipV="1">
            <a:off x="3467100" y="876300"/>
            <a:ext cx="60960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6323806" y="2285207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V="1">
            <a:off x="4914900" y="876301"/>
            <a:ext cx="609600" cy="281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/>
          <a:lstStyle/>
          <a:p>
            <a:r>
              <a:rPr lang="en-US" dirty="0" smtClean="0"/>
              <a:t>Provides</a:t>
            </a:r>
            <a:r>
              <a:rPr lang="en-US" baseline="0" dirty="0" smtClean="0"/>
              <a:t> path diversity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1" y="274638"/>
            <a:ext cx="8721466" cy="1143000"/>
          </a:xfrm>
        </p:spPr>
        <p:txBody>
          <a:bodyPr>
            <a:noAutofit/>
          </a:bodyPr>
          <a:lstStyle/>
          <a:p>
            <a:r>
              <a:rPr lang="en-US" sz="3500" dirty="0" smtClean="0"/>
              <a:t>Application of Topologies to On-Chip Networks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FBFly</a:t>
            </a:r>
            <a:endParaRPr lang="en-US" dirty="0" smtClean="0"/>
          </a:p>
          <a:p>
            <a:pPr lvl="1"/>
            <a:r>
              <a:rPr lang="en-US" dirty="0" smtClean="0"/>
              <a:t>Convert butterfly to direct network</a:t>
            </a:r>
          </a:p>
          <a:p>
            <a:r>
              <a:rPr lang="en-US" dirty="0" smtClean="0"/>
              <a:t>Swizzle switch</a:t>
            </a:r>
          </a:p>
          <a:p>
            <a:pPr lvl="1"/>
            <a:r>
              <a:rPr lang="en-US" dirty="0" smtClean="0"/>
              <a:t>Circuit-optimized crossbar</a:t>
            </a:r>
          </a:p>
          <a:p>
            <a:r>
              <a:rPr lang="en-US" dirty="0" smtClean="0"/>
              <a:t>Rings</a:t>
            </a:r>
          </a:p>
          <a:p>
            <a:pPr lvl="1"/>
            <a:r>
              <a:rPr lang="en-US" dirty="0" smtClean="0"/>
              <a:t>Simple, low hardware cost</a:t>
            </a:r>
          </a:p>
          <a:p>
            <a:r>
              <a:rPr lang="en-US" dirty="0" smtClean="0"/>
              <a:t>Mesh networks</a:t>
            </a:r>
          </a:p>
          <a:p>
            <a:pPr lvl="1"/>
            <a:r>
              <a:rPr lang="en-US" dirty="0" smtClean="0"/>
              <a:t>Several products/prototypes</a:t>
            </a:r>
          </a:p>
          <a:p>
            <a:r>
              <a:rPr lang="en-US" dirty="0" smtClean="0"/>
              <a:t>MECS and bus-based networks</a:t>
            </a:r>
          </a:p>
          <a:p>
            <a:pPr lvl="1"/>
            <a:r>
              <a:rPr lang="en-US" dirty="0" smtClean="0"/>
              <a:t>Broadcast and multicast capabilities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Abstract Metrics: Degree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Switch Degree: number of links at a node</a:t>
            </a:r>
          </a:p>
          <a:p>
            <a:pPr lvl="1"/>
            <a:r>
              <a:rPr lang="en-US" dirty="0" smtClean="0"/>
              <a:t>Proxy for estimating </a:t>
            </a:r>
            <a:r>
              <a:rPr lang="en-US" b="1" dirty="0" smtClean="0">
                <a:solidFill>
                  <a:srgbClr val="FF0000"/>
                </a:solidFill>
              </a:rPr>
              <a:t>cost</a:t>
            </a:r>
          </a:p>
          <a:p>
            <a:pPr lvl="2"/>
            <a:r>
              <a:rPr lang="en-US" dirty="0" smtClean="0"/>
              <a:t>Higher degree requires more links and port counts at each router</a:t>
            </a:r>
          </a:p>
          <a:p>
            <a:endParaRPr lang="en-CA" dirty="0"/>
          </a:p>
        </p:txBody>
      </p:sp>
      <p:grpSp>
        <p:nvGrpSpPr>
          <p:cNvPr id="40" name="Group 14"/>
          <p:cNvGrpSpPr/>
          <p:nvPr/>
        </p:nvGrpSpPr>
        <p:grpSpPr>
          <a:xfrm>
            <a:off x="342900" y="4487946"/>
            <a:ext cx="3290711" cy="1379454"/>
            <a:chOff x="342900" y="3810000"/>
            <a:chExt cx="4724400" cy="2057400"/>
          </a:xfrm>
        </p:grpSpPr>
        <p:sp>
          <p:nvSpPr>
            <p:cNvPr id="4" name="Oval 3"/>
            <p:cNvSpPr/>
            <p:nvPr/>
          </p:nvSpPr>
          <p:spPr>
            <a:xfrm>
              <a:off x="952500" y="3886200"/>
              <a:ext cx="3429000" cy="1828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00100" y="4648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333500" y="52578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247900" y="54864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38500" y="5410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00500" y="5029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000500" y="41910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086100" y="38100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33500" y="39624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2900" y="4343400"/>
              <a:ext cx="609599" cy="87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7701" y="3810000"/>
              <a:ext cx="609599" cy="87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grpSp>
        <p:nvGrpSpPr>
          <p:cNvPr id="70" name="Group 39"/>
          <p:cNvGrpSpPr/>
          <p:nvPr/>
        </p:nvGrpSpPr>
        <p:grpSpPr>
          <a:xfrm>
            <a:off x="3658725" y="4183032"/>
            <a:ext cx="2132475" cy="2058045"/>
            <a:chOff x="4191000" y="3711222"/>
            <a:chExt cx="3124200" cy="3015155"/>
          </a:xfrm>
        </p:grpSpPr>
        <p:sp>
          <p:nvSpPr>
            <p:cNvPr id="17" name="Oval 16"/>
            <p:cNvSpPr/>
            <p:nvPr/>
          </p:nvSpPr>
          <p:spPr>
            <a:xfrm>
              <a:off x="4572000" y="4829398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572000" y="56924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410200" y="4829398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410200" y="56924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56924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248400" y="4829398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248400" y="40160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40160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572000" y="40160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1000" y="5869646"/>
              <a:ext cx="609600" cy="85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05600" y="3711222"/>
              <a:ext cx="609600" cy="85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  <p:cxnSp>
          <p:nvCxnSpPr>
            <p:cNvPr id="28" name="Straight Connector 27"/>
            <p:cNvCxnSpPr>
              <a:stCxn id="18" idx="0"/>
              <a:endCxn id="17" idx="4"/>
            </p:cNvCxnSpPr>
            <p:nvPr/>
          </p:nvCxnSpPr>
          <p:spPr>
            <a:xfrm rot="5400000" flipH="1" flipV="1">
              <a:off x="4521488" y="5451410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9" idx="4"/>
            </p:cNvCxnSpPr>
            <p:nvPr/>
          </p:nvCxnSpPr>
          <p:spPr>
            <a:xfrm rot="5400000" flipH="1" flipV="1">
              <a:off x="5359688" y="5451410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1" idx="0"/>
              <a:endCxn id="22" idx="4"/>
            </p:cNvCxnSpPr>
            <p:nvPr/>
          </p:nvCxnSpPr>
          <p:spPr>
            <a:xfrm rot="5400000" flipH="1" flipV="1">
              <a:off x="6197888" y="5451410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1" idx="2"/>
              <a:endCxn id="20" idx="6"/>
            </p:cNvCxnSpPr>
            <p:nvPr/>
          </p:nvCxnSpPr>
          <p:spPr>
            <a:xfrm rot="10800000">
              <a:off x="5791200" y="58829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0" idx="2"/>
              <a:endCxn id="18" idx="6"/>
            </p:cNvCxnSpPr>
            <p:nvPr/>
          </p:nvCxnSpPr>
          <p:spPr>
            <a:xfrm rot="10800000">
              <a:off x="4953000" y="58829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9" idx="2"/>
              <a:endCxn id="17" idx="6"/>
            </p:cNvCxnSpPr>
            <p:nvPr/>
          </p:nvCxnSpPr>
          <p:spPr>
            <a:xfrm rot="10800000">
              <a:off x="4953000" y="5019898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2" idx="2"/>
              <a:endCxn id="19" idx="6"/>
            </p:cNvCxnSpPr>
            <p:nvPr/>
          </p:nvCxnSpPr>
          <p:spPr>
            <a:xfrm rot="10800000">
              <a:off x="5791200" y="5019898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3" idx="2"/>
              <a:endCxn id="24" idx="6"/>
            </p:cNvCxnSpPr>
            <p:nvPr/>
          </p:nvCxnSpPr>
          <p:spPr>
            <a:xfrm rot="10800000">
              <a:off x="5791200" y="42065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5" idx="6"/>
            </p:cNvCxnSpPr>
            <p:nvPr/>
          </p:nvCxnSpPr>
          <p:spPr>
            <a:xfrm rot="10800000">
              <a:off x="4953000" y="42065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7" idx="0"/>
              <a:endCxn id="25" idx="4"/>
            </p:cNvCxnSpPr>
            <p:nvPr/>
          </p:nvCxnSpPr>
          <p:spPr>
            <a:xfrm rot="5400000" flipH="1" flipV="1">
              <a:off x="4546312" y="4613210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9" idx="0"/>
              <a:endCxn id="24" idx="4"/>
            </p:cNvCxnSpPr>
            <p:nvPr/>
          </p:nvCxnSpPr>
          <p:spPr>
            <a:xfrm rot="5400000" flipH="1" flipV="1">
              <a:off x="5384512" y="4613210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2" idx="0"/>
            </p:cNvCxnSpPr>
            <p:nvPr/>
          </p:nvCxnSpPr>
          <p:spPr>
            <a:xfrm rot="16200000" flipV="1">
              <a:off x="6222712" y="4613210"/>
              <a:ext cx="431582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69"/>
          <p:cNvGrpSpPr/>
          <p:nvPr/>
        </p:nvGrpSpPr>
        <p:grpSpPr>
          <a:xfrm>
            <a:off x="6096000" y="3949556"/>
            <a:ext cx="2286000" cy="2375044"/>
            <a:chOff x="2286000" y="1447800"/>
            <a:chExt cx="3048000" cy="3166725"/>
          </a:xfrm>
        </p:grpSpPr>
        <p:sp>
          <p:nvSpPr>
            <p:cNvPr id="41" name="Oval 40"/>
            <p:cNvSpPr/>
            <p:nvPr/>
          </p:nvSpPr>
          <p:spPr>
            <a:xfrm>
              <a:off x="2667000" y="2794576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36576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794576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3505200" y="36576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343400" y="36576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343400" y="2794576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343400" y="1981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3505200" y="1981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667000" y="1981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86000" y="3834824"/>
              <a:ext cx="609600" cy="77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24400" y="1447800"/>
              <a:ext cx="609600" cy="77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  <p:cxnSp>
          <p:nvCxnSpPr>
            <p:cNvPr id="52" name="Straight Connector 51"/>
            <p:cNvCxnSpPr>
              <a:stCxn id="42" idx="0"/>
              <a:endCxn id="41" idx="4"/>
            </p:cNvCxnSpPr>
            <p:nvPr/>
          </p:nvCxnSpPr>
          <p:spPr>
            <a:xfrm rot="5400000" flipH="1" flipV="1">
              <a:off x="2616488" y="3416588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3" idx="4"/>
            </p:cNvCxnSpPr>
            <p:nvPr/>
          </p:nvCxnSpPr>
          <p:spPr>
            <a:xfrm rot="5400000" flipH="1" flipV="1">
              <a:off x="3454688" y="3416588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0"/>
              <a:endCxn id="46" idx="4"/>
            </p:cNvCxnSpPr>
            <p:nvPr/>
          </p:nvCxnSpPr>
          <p:spPr>
            <a:xfrm rot="5400000" flipH="1" flipV="1">
              <a:off x="4292888" y="3416588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5" idx="2"/>
              <a:endCxn id="44" idx="6"/>
            </p:cNvCxnSpPr>
            <p:nvPr/>
          </p:nvCxnSpPr>
          <p:spPr>
            <a:xfrm rot="10800000">
              <a:off x="3886200" y="38481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4" idx="2"/>
              <a:endCxn id="42" idx="6"/>
            </p:cNvCxnSpPr>
            <p:nvPr/>
          </p:nvCxnSpPr>
          <p:spPr>
            <a:xfrm rot="10800000">
              <a:off x="3048000" y="38481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2"/>
              <a:endCxn id="41" idx="6"/>
            </p:cNvCxnSpPr>
            <p:nvPr/>
          </p:nvCxnSpPr>
          <p:spPr>
            <a:xfrm rot="10800000">
              <a:off x="3048000" y="298507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2"/>
              <a:endCxn id="43" idx="6"/>
            </p:cNvCxnSpPr>
            <p:nvPr/>
          </p:nvCxnSpPr>
          <p:spPr>
            <a:xfrm rot="10800000">
              <a:off x="3886200" y="298507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7" idx="2"/>
              <a:endCxn id="48" idx="6"/>
            </p:cNvCxnSpPr>
            <p:nvPr/>
          </p:nvCxnSpPr>
          <p:spPr>
            <a:xfrm rot="10800000">
              <a:off x="3886200" y="21717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8" idx="2"/>
              <a:endCxn id="49" idx="6"/>
            </p:cNvCxnSpPr>
            <p:nvPr/>
          </p:nvCxnSpPr>
          <p:spPr>
            <a:xfrm rot="10800000">
              <a:off x="3048000" y="21717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1" idx="0"/>
              <a:endCxn id="49" idx="4"/>
            </p:cNvCxnSpPr>
            <p:nvPr/>
          </p:nvCxnSpPr>
          <p:spPr>
            <a:xfrm rot="5400000" flipH="1" flipV="1">
              <a:off x="2641312" y="2578388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3" idx="0"/>
              <a:endCxn id="48" idx="4"/>
            </p:cNvCxnSpPr>
            <p:nvPr/>
          </p:nvCxnSpPr>
          <p:spPr>
            <a:xfrm rot="5400000" flipH="1" flipV="1">
              <a:off x="3479512" y="2578388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6" idx="0"/>
            </p:cNvCxnSpPr>
            <p:nvPr/>
          </p:nvCxnSpPr>
          <p:spPr>
            <a:xfrm rot="16200000" flipV="1">
              <a:off x="4317712" y="2578388"/>
              <a:ext cx="431582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26"/>
            <p:cNvCxnSpPr>
              <a:stCxn id="49" idx="0"/>
              <a:endCxn id="42" idx="4"/>
            </p:cNvCxnSpPr>
            <p:nvPr/>
          </p:nvCxnSpPr>
          <p:spPr>
            <a:xfrm rot="16200000" flipH="1">
              <a:off x="1828800" y="3009900"/>
              <a:ext cx="2057400" cy="1588"/>
            </a:xfrm>
            <a:prstGeom prst="curvedConnector5">
              <a:avLst>
                <a:gd name="adj1" fmla="val -11111"/>
                <a:gd name="adj2" fmla="val 17594458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26"/>
            <p:cNvCxnSpPr>
              <a:stCxn id="48" idx="0"/>
              <a:endCxn id="44" idx="4"/>
            </p:cNvCxnSpPr>
            <p:nvPr/>
          </p:nvCxnSpPr>
          <p:spPr>
            <a:xfrm rot="16200000" flipH="1">
              <a:off x="2667000" y="3009900"/>
              <a:ext cx="2057400" cy="1588"/>
            </a:xfrm>
            <a:prstGeom prst="curvedConnector5">
              <a:avLst>
                <a:gd name="adj1" fmla="val -11111"/>
                <a:gd name="adj2" fmla="val 17594458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26"/>
            <p:cNvCxnSpPr>
              <a:stCxn id="47" idx="0"/>
              <a:endCxn id="45" idx="4"/>
            </p:cNvCxnSpPr>
            <p:nvPr/>
          </p:nvCxnSpPr>
          <p:spPr>
            <a:xfrm rot="16200000" flipH="1">
              <a:off x="3505200" y="3009900"/>
              <a:ext cx="2057400" cy="1588"/>
            </a:xfrm>
            <a:prstGeom prst="curvedConnector5">
              <a:avLst>
                <a:gd name="adj1" fmla="val -11111"/>
                <a:gd name="adj2" fmla="val 17594458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26"/>
            <p:cNvCxnSpPr>
              <a:stCxn id="49" idx="2"/>
              <a:endCxn id="47" idx="6"/>
            </p:cNvCxnSpPr>
            <p:nvPr/>
          </p:nvCxnSpPr>
          <p:spPr>
            <a:xfrm rot="10800000" flipH="1">
              <a:off x="2667000" y="2171700"/>
              <a:ext cx="2057400" cy="1588"/>
            </a:xfrm>
            <a:prstGeom prst="curvedConnector5">
              <a:avLst>
                <a:gd name="adj1" fmla="val -11111"/>
                <a:gd name="adj2" fmla="val 17994332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26"/>
            <p:cNvCxnSpPr>
              <a:stCxn id="41" idx="2"/>
              <a:endCxn id="46" idx="6"/>
            </p:cNvCxnSpPr>
            <p:nvPr/>
          </p:nvCxnSpPr>
          <p:spPr>
            <a:xfrm rot="10800000" flipH="1">
              <a:off x="2667000" y="2985076"/>
              <a:ext cx="2057400" cy="1588"/>
            </a:xfrm>
            <a:prstGeom prst="curvedConnector5">
              <a:avLst>
                <a:gd name="adj1" fmla="val -11111"/>
                <a:gd name="adj2" fmla="val 18394207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26"/>
            <p:cNvCxnSpPr>
              <a:stCxn id="42" idx="2"/>
              <a:endCxn id="45" idx="6"/>
            </p:cNvCxnSpPr>
            <p:nvPr/>
          </p:nvCxnSpPr>
          <p:spPr>
            <a:xfrm rot="10800000" flipH="1">
              <a:off x="2667000" y="3848100"/>
              <a:ext cx="2057400" cy="1588"/>
            </a:xfrm>
            <a:prstGeom prst="curvedConnector5">
              <a:avLst>
                <a:gd name="adj1" fmla="val -11111"/>
                <a:gd name="adj2" fmla="val 19593829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71"/>
          <p:cNvSpPr/>
          <p:nvPr/>
        </p:nvSpPr>
        <p:spPr>
          <a:xfrm>
            <a:off x="1502128" y="4862235"/>
            <a:ext cx="751507" cy="639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</a:t>
            </a:r>
            <a:endParaRPr lang="en-CA" dirty="0"/>
          </a:p>
        </p:txBody>
      </p:sp>
      <p:sp>
        <p:nvSpPr>
          <p:cNvPr id="73" name="Rounded Rectangle 72"/>
          <p:cNvSpPr/>
          <p:nvPr/>
        </p:nvSpPr>
        <p:spPr>
          <a:xfrm>
            <a:off x="6792293" y="4770606"/>
            <a:ext cx="751507" cy="639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4</a:t>
            </a:r>
            <a:endParaRPr lang="en-CA" dirty="0"/>
          </a:p>
        </p:txBody>
      </p:sp>
      <p:sp>
        <p:nvSpPr>
          <p:cNvPr id="74" name="Rounded Rectangle 73"/>
          <p:cNvSpPr/>
          <p:nvPr/>
        </p:nvSpPr>
        <p:spPr>
          <a:xfrm>
            <a:off x="4311531" y="4770606"/>
            <a:ext cx="751507" cy="6395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2,3,4</a:t>
            </a:r>
            <a:endParaRPr lang="en-CA" dirty="0"/>
          </a:p>
        </p:txBody>
      </p:sp>
      <p:sp>
        <p:nvSpPr>
          <p:cNvPr id="78" name="Oval 77"/>
          <p:cNvSpPr/>
          <p:nvPr/>
        </p:nvSpPr>
        <p:spPr>
          <a:xfrm>
            <a:off x="1584590" y="4435050"/>
            <a:ext cx="265380" cy="255454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114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Folding</a:t>
            </a:r>
          </a:p>
          <a:p>
            <a:pPr lvl="1"/>
            <a:r>
              <a:rPr lang="en-US" dirty="0" smtClean="0"/>
              <a:t>Equalize path lengths</a:t>
            </a:r>
          </a:p>
          <a:p>
            <a:pPr lvl="2"/>
            <a:r>
              <a:rPr lang="en-US" dirty="0" smtClean="0"/>
              <a:t>Reduces max link length</a:t>
            </a:r>
          </a:p>
          <a:p>
            <a:pPr lvl="2"/>
            <a:r>
              <a:rPr lang="en-US" dirty="0" smtClean="0"/>
              <a:t>Increases length of other links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7200" y="1828800"/>
            <a:ext cx="4572000" cy="6096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22098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0</a:t>
            </a:r>
            <a:endParaRPr lang="en-US" dirty="0" smtClean="0"/>
          </a:p>
        </p:txBody>
      </p:sp>
      <p:sp>
        <p:nvSpPr>
          <p:cNvPr id="22" name="Oval 21"/>
          <p:cNvSpPr/>
          <p:nvPr/>
        </p:nvSpPr>
        <p:spPr>
          <a:xfrm>
            <a:off x="5638800" y="22098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1</a:t>
            </a:r>
            <a:endParaRPr lang="en-US" dirty="0" smtClean="0"/>
          </a:p>
        </p:txBody>
      </p:sp>
      <p:sp>
        <p:nvSpPr>
          <p:cNvPr id="23" name="Oval 22"/>
          <p:cNvSpPr/>
          <p:nvPr/>
        </p:nvSpPr>
        <p:spPr>
          <a:xfrm>
            <a:off x="6858000" y="22098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2</a:t>
            </a:r>
            <a:endParaRPr lang="en-US" dirty="0" smtClean="0"/>
          </a:p>
        </p:txBody>
      </p:sp>
      <p:sp>
        <p:nvSpPr>
          <p:cNvPr id="24" name="Oval 23"/>
          <p:cNvSpPr/>
          <p:nvPr/>
        </p:nvSpPr>
        <p:spPr>
          <a:xfrm>
            <a:off x="8077200" y="22098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3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267200" y="3429000"/>
            <a:ext cx="4572000" cy="6096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48200" y="38100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0</a:t>
            </a:r>
            <a:endParaRPr lang="en-US" dirty="0" smtClean="0"/>
          </a:p>
        </p:txBody>
      </p:sp>
      <p:sp>
        <p:nvSpPr>
          <p:cNvPr id="27" name="Oval 26"/>
          <p:cNvSpPr/>
          <p:nvPr/>
        </p:nvSpPr>
        <p:spPr>
          <a:xfrm>
            <a:off x="6705600" y="37338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1</a:t>
            </a:r>
            <a:endParaRPr lang="en-US" dirty="0" smtClean="0"/>
          </a:p>
        </p:txBody>
      </p:sp>
      <p:sp>
        <p:nvSpPr>
          <p:cNvPr id="28" name="Oval 27"/>
          <p:cNvSpPr/>
          <p:nvPr/>
        </p:nvSpPr>
        <p:spPr>
          <a:xfrm>
            <a:off x="7772400" y="31242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2</a:t>
            </a:r>
            <a:endParaRPr lang="en-US" dirty="0" smtClean="0"/>
          </a:p>
        </p:txBody>
      </p:sp>
      <p:sp>
        <p:nvSpPr>
          <p:cNvPr id="29" name="Oval 28"/>
          <p:cNvSpPr/>
          <p:nvPr/>
        </p:nvSpPr>
        <p:spPr>
          <a:xfrm>
            <a:off x="5562600" y="31242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000" dirty="0" smtClean="0"/>
              <a:t>3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295400"/>
            <a:ext cx="46482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Don’t need 1:1 ratio of routers to cores</a:t>
            </a:r>
          </a:p>
          <a:p>
            <a:pPr lvl="1"/>
            <a:r>
              <a:rPr lang="en-US" dirty="0" smtClean="0"/>
              <a:t>Ex: 4 cores concentrated to 1 router</a:t>
            </a:r>
          </a:p>
          <a:p>
            <a:endParaRPr lang="en-US" dirty="0" smtClean="0"/>
          </a:p>
          <a:p>
            <a:r>
              <a:rPr lang="en-US" dirty="0" smtClean="0"/>
              <a:t>Can save area and power</a:t>
            </a:r>
          </a:p>
          <a:p>
            <a:endParaRPr lang="en-US" dirty="0" smtClean="0"/>
          </a:p>
          <a:p>
            <a:r>
              <a:rPr lang="en-US" dirty="0" smtClean="0"/>
              <a:t>Increases network complexity</a:t>
            </a:r>
          </a:p>
          <a:p>
            <a:pPr lvl="1"/>
            <a:r>
              <a:rPr lang="en-US" dirty="0" smtClean="0"/>
              <a:t>Concentrator must implement policy for sharing injection bandwidth</a:t>
            </a:r>
          </a:p>
          <a:p>
            <a:pPr lvl="1"/>
            <a:r>
              <a:rPr lang="en-US" dirty="0" smtClean="0"/>
              <a:t>During </a:t>
            </a:r>
            <a:r>
              <a:rPr lang="en-US" dirty="0" err="1" smtClean="0"/>
              <a:t>bursty</a:t>
            </a:r>
            <a:r>
              <a:rPr lang="en-US" dirty="0" smtClean="0"/>
              <a:t> communication</a:t>
            </a:r>
          </a:p>
          <a:p>
            <a:pPr lvl="2"/>
            <a:r>
              <a:rPr lang="en-US" dirty="0" smtClean="0"/>
              <a:t>Can bottleneck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2895600"/>
            <a:ext cx="457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2819400" y="2895600"/>
            <a:ext cx="457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2819400" y="3657600"/>
            <a:ext cx="457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1828800" y="3657600"/>
            <a:ext cx="4572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1219200" y="1524000"/>
            <a:ext cx="762000" cy="1524000"/>
            <a:chOff x="5334000" y="4572000"/>
            <a:chExt cx="762000" cy="1524000"/>
          </a:xfrm>
        </p:grpSpPr>
        <p:sp>
          <p:nvSpPr>
            <p:cNvPr id="9" name="Rectangle 8"/>
            <p:cNvSpPr/>
            <p:nvPr/>
          </p:nvSpPr>
          <p:spPr>
            <a:xfrm flipV="1">
              <a:off x="5334000" y="45720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5334000" y="49834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5334000" y="54102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5334000" y="58216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/>
            <p:cNvSpPr/>
            <p:nvPr/>
          </p:nvSpPr>
          <p:spPr>
            <a:xfrm rot="5400000">
              <a:off x="5463541" y="5250177"/>
              <a:ext cx="1036318" cy="228600"/>
            </a:xfrm>
            <a:prstGeom prst="trapezoid">
              <a:avLst>
                <a:gd name="adj" fmla="val 6565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Elbow Connector 13"/>
            <p:cNvCxnSpPr>
              <a:stCxn id="9" idx="3"/>
            </p:cNvCxnSpPr>
            <p:nvPr/>
          </p:nvCxnSpPr>
          <p:spPr>
            <a:xfrm>
              <a:off x="5562600" y="4709159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0" idx="3"/>
            </p:cNvCxnSpPr>
            <p:nvPr/>
          </p:nvCxnSpPr>
          <p:spPr>
            <a:xfrm>
              <a:off x="5562600" y="5120641"/>
              <a:ext cx="304800" cy="609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1" idx="3"/>
            </p:cNvCxnSpPr>
            <p:nvPr/>
          </p:nvCxnSpPr>
          <p:spPr>
            <a:xfrm flipV="1">
              <a:off x="5562600" y="5410200"/>
              <a:ext cx="304800" cy="1371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2" idx="3"/>
            </p:cNvCxnSpPr>
            <p:nvPr/>
          </p:nvCxnSpPr>
          <p:spPr>
            <a:xfrm flipV="1">
              <a:off x="5562600" y="5684518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6200000">
            <a:off x="914400" y="3962400"/>
            <a:ext cx="762000" cy="1524000"/>
            <a:chOff x="5334000" y="4572000"/>
            <a:chExt cx="762000" cy="1524000"/>
          </a:xfrm>
        </p:grpSpPr>
        <p:sp>
          <p:nvSpPr>
            <p:cNvPr id="19" name="Rectangle 18"/>
            <p:cNvSpPr/>
            <p:nvPr/>
          </p:nvSpPr>
          <p:spPr>
            <a:xfrm flipV="1">
              <a:off x="5334000" y="45720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5334000" y="49834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5334000" y="54102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5334000" y="58216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 rot="5400000">
              <a:off x="5463541" y="5250177"/>
              <a:ext cx="1036318" cy="228600"/>
            </a:xfrm>
            <a:prstGeom prst="trapezoid">
              <a:avLst>
                <a:gd name="adj" fmla="val 6565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Elbow Connector 23"/>
            <p:cNvCxnSpPr>
              <a:stCxn id="19" idx="3"/>
            </p:cNvCxnSpPr>
            <p:nvPr/>
          </p:nvCxnSpPr>
          <p:spPr>
            <a:xfrm>
              <a:off x="5562600" y="4709159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20" idx="3"/>
            </p:cNvCxnSpPr>
            <p:nvPr/>
          </p:nvCxnSpPr>
          <p:spPr>
            <a:xfrm>
              <a:off x="5562600" y="5120641"/>
              <a:ext cx="304800" cy="609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1" idx="3"/>
            </p:cNvCxnSpPr>
            <p:nvPr/>
          </p:nvCxnSpPr>
          <p:spPr>
            <a:xfrm flipV="1">
              <a:off x="5562600" y="5410200"/>
              <a:ext cx="304800" cy="1371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2" idx="3"/>
            </p:cNvCxnSpPr>
            <p:nvPr/>
          </p:nvCxnSpPr>
          <p:spPr>
            <a:xfrm flipV="1">
              <a:off x="5562600" y="5684518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endCxn id="4" idx="0"/>
          </p:cNvCxnSpPr>
          <p:nvPr/>
        </p:nvCxnSpPr>
        <p:spPr>
          <a:xfrm rot="16200000" flipH="1">
            <a:off x="1699261" y="2537461"/>
            <a:ext cx="228600" cy="4876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endCxn id="7" idx="4"/>
          </p:cNvCxnSpPr>
          <p:nvPr/>
        </p:nvCxnSpPr>
        <p:spPr>
          <a:xfrm rot="5400000" flipH="1" flipV="1">
            <a:off x="1539238" y="3825239"/>
            <a:ext cx="304800" cy="73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5400000">
            <a:off x="2971800" y="1539241"/>
            <a:ext cx="762000" cy="1524000"/>
            <a:chOff x="5334000" y="4572000"/>
            <a:chExt cx="762000" cy="1524000"/>
          </a:xfrm>
        </p:grpSpPr>
        <p:sp>
          <p:nvSpPr>
            <p:cNvPr id="31" name="Rectangle 30"/>
            <p:cNvSpPr/>
            <p:nvPr/>
          </p:nvSpPr>
          <p:spPr>
            <a:xfrm flipV="1">
              <a:off x="5334000" y="45720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flipV="1">
              <a:off x="5334000" y="49834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V="1">
              <a:off x="5334000" y="54102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V="1">
              <a:off x="5334000" y="58216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/>
            <p:cNvSpPr/>
            <p:nvPr/>
          </p:nvSpPr>
          <p:spPr>
            <a:xfrm rot="5400000">
              <a:off x="5463541" y="5250177"/>
              <a:ext cx="1036318" cy="228600"/>
            </a:xfrm>
            <a:prstGeom prst="trapezoid">
              <a:avLst>
                <a:gd name="adj" fmla="val 6565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Elbow Connector 35"/>
            <p:cNvCxnSpPr>
              <a:stCxn id="31" idx="3"/>
            </p:cNvCxnSpPr>
            <p:nvPr/>
          </p:nvCxnSpPr>
          <p:spPr>
            <a:xfrm>
              <a:off x="5562600" y="4709159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2" idx="3"/>
            </p:cNvCxnSpPr>
            <p:nvPr/>
          </p:nvCxnSpPr>
          <p:spPr>
            <a:xfrm>
              <a:off x="5562600" y="5120641"/>
              <a:ext cx="304800" cy="609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</p:cNvCxnSpPr>
            <p:nvPr/>
          </p:nvCxnSpPr>
          <p:spPr>
            <a:xfrm flipV="1">
              <a:off x="5562600" y="5410200"/>
              <a:ext cx="304800" cy="1371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4" idx="3"/>
            </p:cNvCxnSpPr>
            <p:nvPr/>
          </p:nvCxnSpPr>
          <p:spPr>
            <a:xfrm flipV="1">
              <a:off x="5562600" y="5684518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Elbow Connector 39"/>
          <p:cNvCxnSpPr>
            <a:endCxn id="5" idx="0"/>
          </p:cNvCxnSpPr>
          <p:nvPr/>
        </p:nvCxnSpPr>
        <p:spPr>
          <a:xfrm rot="5400000">
            <a:off x="3078483" y="2651759"/>
            <a:ext cx="213359" cy="274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 rot="16200000">
            <a:off x="3048000" y="3962400"/>
            <a:ext cx="762000" cy="1524000"/>
            <a:chOff x="5334000" y="4572000"/>
            <a:chExt cx="762000" cy="1524000"/>
          </a:xfrm>
        </p:grpSpPr>
        <p:sp>
          <p:nvSpPr>
            <p:cNvPr id="42" name="Rectangle 41"/>
            <p:cNvSpPr/>
            <p:nvPr/>
          </p:nvSpPr>
          <p:spPr>
            <a:xfrm flipV="1">
              <a:off x="5334000" y="45720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flipV="1">
              <a:off x="5334000" y="49834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flipV="1">
              <a:off x="5334000" y="5410200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flipV="1">
              <a:off x="5334000" y="5821682"/>
              <a:ext cx="228600" cy="274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45"/>
            <p:cNvSpPr/>
            <p:nvPr/>
          </p:nvSpPr>
          <p:spPr>
            <a:xfrm rot="5400000">
              <a:off x="5463541" y="5250177"/>
              <a:ext cx="1036318" cy="228600"/>
            </a:xfrm>
            <a:prstGeom prst="trapezoid">
              <a:avLst>
                <a:gd name="adj" fmla="val 6565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2" idx="3"/>
            </p:cNvCxnSpPr>
            <p:nvPr/>
          </p:nvCxnSpPr>
          <p:spPr>
            <a:xfrm>
              <a:off x="5562600" y="4709159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3" idx="3"/>
            </p:cNvCxnSpPr>
            <p:nvPr/>
          </p:nvCxnSpPr>
          <p:spPr>
            <a:xfrm>
              <a:off x="5562600" y="5120641"/>
              <a:ext cx="304800" cy="609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4" idx="3"/>
            </p:cNvCxnSpPr>
            <p:nvPr/>
          </p:nvCxnSpPr>
          <p:spPr>
            <a:xfrm flipV="1">
              <a:off x="5562600" y="5410200"/>
              <a:ext cx="304800" cy="13715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5" idx="3"/>
            </p:cNvCxnSpPr>
            <p:nvPr/>
          </p:nvCxnSpPr>
          <p:spPr>
            <a:xfrm flipV="1">
              <a:off x="5562600" y="5684518"/>
              <a:ext cx="304800" cy="27432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hape 50"/>
          <p:cNvCxnSpPr>
            <a:endCxn id="6" idx="4"/>
          </p:cNvCxnSpPr>
          <p:nvPr/>
        </p:nvCxnSpPr>
        <p:spPr>
          <a:xfrm rot="16200000" flipV="1">
            <a:off x="3101339" y="3985261"/>
            <a:ext cx="304800" cy="4114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" idx="6"/>
            <a:endCxn id="5" idx="2"/>
          </p:cNvCxnSpPr>
          <p:nvPr/>
        </p:nvCxnSpPr>
        <p:spPr>
          <a:xfrm>
            <a:off x="2286000" y="30861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4"/>
            <a:endCxn id="7" idx="0"/>
          </p:cNvCxnSpPr>
          <p:nvPr/>
        </p:nvCxnSpPr>
        <p:spPr>
          <a:xfrm rot="5400000">
            <a:off x="1866900" y="3467100"/>
            <a:ext cx="38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6"/>
            <a:endCxn id="6" idx="2"/>
          </p:cNvCxnSpPr>
          <p:nvPr/>
        </p:nvCxnSpPr>
        <p:spPr>
          <a:xfrm>
            <a:off x="2286000" y="3848100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0"/>
            <a:endCxn id="5" idx="4"/>
          </p:cNvCxnSpPr>
          <p:nvPr/>
        </p:nvCxnSpPr>
        <p:spPr>
          <a:xfrm rot="5400000" flipH="1" flipV="1">
            <a:off x="2857500" y="3467100"/>
            <a:ext cx="38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44562"/>
          </a:xfrm>
        </p:spPr>
        <p:txBody>
          <a:bodyPr>
            <a:noAutofit/>
          </a:bodyPr>
          <a:lstStyle/>
          <a:p>
            <a:r>
              <a:rPr lang="en-CA" sz="3400" dirty="0" smtClean="0"/>
              <a:t>Implication of Abstract Metrics on Implementation</a:t>
            </a:r>
            <a:endParaRPr lang="en-CA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532"/>
            <a:ext cx="8229600" cy="502920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Degree: useful proxy for router complexity</a:t>
            </a:r>
          </a:p>
          <a:p>
            <a:pPr lvl="1"/>
            <a:r>
              <a:rPr lang="en-CA" dirty="0" smtClean="0"/>
              <a:t>Increasing ports requires additional buffer queues, requestors to allocators, ports to crossbar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All contribute to critical path delay, area and power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Link complexity does not correlate with degree</a:t>
            </a:r>
          </a:p>
          <a:p>
            <a:pPr lvl="2"/>
            <a:r>
              <a:rPr lang="en-CA" dirty="0" smtClean="0"/>
              <a:t>Link complexity depends on link width</a:t>
            </a:r>
          </a:p>
          <a:p>
            <a:pPr lvl="2"/>
            <a:r>
              <a:rPr lang="en-CA" dirty="0" smtClean="0"/>
              <a:t>Fixed number of wires, link complexity for 2-port </a:t>
            </a:r>
            <a:r>
              <a:rPr lang="en-CA" dirty="0" err="1" smtClean="0"/>
              <a:t>vs</a:t>
            </a:r>
            <a:r>
              <a:rPr lang="en-CA" dirty="0" smtClean="0"/>
              <a:t> 3-port is same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Implications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Hop Count: useful proxy for overall latency and power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Does not always correlate with latency</a:t>
            </a:r>
          </a:p>
          <a:p>
            <a:pPr lvl="2"/>
            <a:r>
              <a:rPr lang="en-CA" dirty="0" smtClean="0"/>
              <a:t>Depends heavily on router pipeline and link propagation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Example:</a:t>
            </a:r>
          </a:p>
          <a:p>
            <a:pPr lvl="2"/>
            <a:r>
              <a:rPr lang="en-CA" dirty="0" smtClean="0"/>
              <a:t>Network A with 2 hops, 5 stage pipeline, 4 cycle link traversal vs.</a:t>
            </a:r>
          </a:p>
          <a:p>
            <a:pPr lvl="2"/>
            <a:r>
              <a:rPr lang="en-CA" dirty="0" smtClean="0"/>
              <a:t>Network B with 3 hops, 1 stage pipeline, 1 cycle link traversal 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Implications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Hop Count: useful proxy for overall latency and power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Does not always correlate with latency</a:t>
            </a:r>
          </a:p>
          <a:p>
            <a:pPr lvl="2"/>
            <a:r>
              <a:rPr lang="en-CA" dirty="0" smtClean="0"/>
              <a:t>Depends heavily on router pipeline and link propagation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Example:</a:t>
            </a:r>
          </a:p>
          <a:p>
            <a:pPr lvl="2"/>
            <a:r>
              <a:rPr lang="en-CA" dirty="0" smtClean="0"/>
              <a:t>Network A with 2 hops, 5 stage pipeline, 4 cycle link traversal vs.</a:t>
            </a:r>
          </a:p>
          <a:p>
            <a:pPr lvl="2"/>
            <a:r>
              <a:rPr lang="en-CA" dirty="0" smtClean="0"/>
              <a:t>Network B with 3 hops, 1 stage pipeline, 1 cycle link traversal </a:t>
            </a:r>
          </a:p>
          <a:p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1790700" y="2667000"/>
            <a:ext cx="5562600" cy="2286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/>
              <a:t>Hop Count says A is better than B</a:t>
            </a:r>
          </a:p>
          <a:p>
            <a:pPr algn="ctr"/>
            <a:r>
              <a:rPr lang="en-CA" sz="2400" dirty="0" smtClean="0"/>
              <a:t>But A has 18 cycle latency </a:t>
            </a:r>
            <a:r>
              <a:rPr lang="en-CA" sz="2400" dirty="0" err="1" smtClean="0"/>
              <a:t>vs</a:t>
            </a:r>
            <a:r>
              <a:rPr lang="en-CA" sz="2400" dirty="0" smtClean="0"/>
              <a:t> 6 cycle latency for B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Implications 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Topologies typically trade-off hop count and node degree</a:t>
            </a:r>
          </a:p>
          <a:p>
            <a:endParaRPr lang="en-CA" dirty="0" smtClean="0"/>
          </a:p>
          <a:p>
            <a:r>
              <a:rPr lang="en-CA" dirty="0" smtClean="0"/>
              <a:t>Max channel load useful proxy for network saturation and max power</a:t>
            </a:r>
          </a:p>
          <a:p>
            <a:pPr lvl="1"/>
            <a:r>
              <a:rPr lang="en-CA" dirty="0" smtClean="0"/>
              <a:t>Higher max channel load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greater network congestion</a:t>
            </a:r>
          </a:p>
          <a:p>
            <a:pPr lvl="1"/>
            <a:r>
              <a:rPr lang="en-US" dirty="0" smtClean="0">
                <a:sym typeface="Wingdings"/>
              </a:rPr>
              <a:t>Traffic pattern impacts max channel load</a:t>
            </a:r>
          </a:p>
          <a:p>
            <a:pPr lvl="2"/>
            <a:r>
              <a:rPr lang="en-US" dirty="0" smtClean="0">
                <a:sym typeface="Wingdings"/>
              </a:rPr>
              <a:t>Representative traffic patterns important</a:t>
            </a:r>
          </a:p>
          <a:p>
            <a:pPr lvl="1"/>
            <a:r>
              <a:rPr lang="en-US" dirty="0" smtClean="0">
                <a:sym typeface="Wingdings"/>
              </a:rPr>
              <a:t>Max power: dynamic power is highest with peak switching activity and utilization in network</a:t>
            </a:r>
            <a:endParaRPr lang="en-CA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network design decision</a:t>
            </a:r>
          </a:p>
          <a:p>
            <a:endParaRPr lang="en-US" dirty="0" smtClean="0"/>
          </a:p>
          <a:p>
            <a:r>
              <a:rPr lang="en-US" dirty="0" smtClean="0"/>
              <a:t>Critical impact on network latency and throughput</a:t>
            </a:r>
          </a:p>
          <a:p>
            <a:pPr lvl="1"/>
            <a:r>
              <a:rPr lang="en-US" dirty="0" smtClean="0"/>
              <a:t>Hop count provides first order approximation of message latency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Bottleneck channels determine saturation throughput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Abstract Metrics: Hop Count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Path: ordered set of channels between source and destination</a:t>
            </a:r>
          </a:p>
          <a:p>
            <a:endParaRPr lang="en-CA" dirty="0" smtClean="0"/>
          </a:p>
          <a:p>
            <a:r>
              <a:rPr lang="en-CA" dirty="0" smtClean="0"/>
              <a:t>Hop Count: number of hops a message takes from source to destination</a:t>
            </a:r>
          </a:p>
          <a:p>
            <a:pPr lvl="1"/>
            <a:r>
              <a:rPr lang="en-CA" dirty="0" smtClean="0"/>
              <a:t>Simple, useful proxy for network </a:t>
            </a:r>
            <a:r>
              <a:rPr lang="en-CA" b="1" dirty="0" smtClean="0">
                <a:solidFill>
                  <a:srgbClr val="FF0000"/>
                </a:solidFill>
              </a:rPr>
              <a:t>latency</a:t>
            </a:r>
          </a:p>
          <a:p>
            <a:pPr lvl="2"/>
            <a:r>
              <a:rPr lang="en-CA" dirty="0" smtClean="0"/>
              <a:t>Every node, link incurs some propagation delay even when no contention</a:t>
            </a:r>
          </a:p>
          <a:p>
            <a:endParaRPr lang="en-CA" dirty="0" smtClean="0"/>
          </a:p>
          <a:p>
            <a:r>
              <a:rPr lang="en-CA" dirty="0" smtClean="0"/>
              <a:t>Minimal hop count: smallest hop count connecting two nodes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Network </a:t>
            </a:r>
            <a:r>
              <a:rPr lang="en-CA" b="1" dirty="0" smtClean="0">
                <a:solidFill>
                  <a:srgbClr val="FF0000"/>
                </a:solidFill>
              </a:rPr>
              <a:t>diameter</a:t>
            </a:r>
            <a:r>
              <a:rPr lang="en-CA" dirty="0" smtClean="0"/>
              <a:t>: large min hop count in network</a:t>
            </a:r>
          </a:p>
          <a:p>
            <a:endParaRPr lang="en-CA" dirty="0" smtClean="0"/>
          </a:p>
          <a:p>
            <a:r>
              <a:rPr lang="en-CA" dirty="0" smtClean="0"/>
              <a:t>Average minimum hop count: average across all </a:t>
            </a:r>
            <a:r>
              <a:rPr lang="en-CA" dirty="0" err="1" smtClean="0"/>
              <a:t>src/dst</a:t>
            </a:r>
            <a:r>
              <a:rPr lang="en-CA" dirty="0" smtClean="0"/>
              <a:t> pairs</a:t>
            </a:r>
          </a:p>
          <a:p>
            <a:pPr lvl="1"/>
            <a:r>
              <a:rPr lang="en-CA" dirty="0" smtClean="0"/>
              <a:t>Implementation may incorporate non-minimal paths</a:t>
            </a:r>
          </a:p>
          <a:p>
            <a:pPr lvl="2"/>
            <a:r>
              <a:rPr lang="en-CA" dirty="0" smtClean="0"/>
              <a:t>Increases average hop count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Hop Count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10" y="4419600"/>
            <a:ext cx="8229600" cy="1981200"/>
          </a:xfrm>
        </p:spPr>
        <p:txBody>
          <a:bodyPr>
            <a:normAutofit/>
          </a:bodyPr>
          <a:lstStyle/>
          <a:p>
            <a:r>
              <a:rPr lang="en-CA" dirty="0" smtClean="0"/>
              <a:t>Uniform random traffic</a:t>
            </a:r>
          </a:p>
          <a:p>
            <a:pPr lvl="1"/>
            <a:r>
              <a:rPr lang="en-CA" dirty="0" smtClean="0"/>
              <a:t>Ring &gt; Mesh &gt; Torus</a:t>
            </a:r>
          </a:p>
          <a:p>
            <a:r>
              <a:rPr lang="en-CA" dirty="0" smtClean="0"/>
              <a:t>Derivations later</a:t>
            </a:r>
            <a:endParaRPr lang="en-CA" dirty="0"/>
          </a:p>
        </p:txBody>
      </p:sp>
      <p:grpSp>
        <p:nvGrpSpPr>
          <p:cNvPr id="5" name="Group 14"/>
          <p:cNvGrpSpPr/>
          <p:nvPr/>
        </p:nvGrpSpPr>
        <p:grpSpPr>
          <a:xfrm>
            <a:off x="419100" y="1820945"/>
            <a:ext cx="3290711" cy="1379454"/>
            <a:chOff x="342900" y="3810000"/>
            <a:chExt cx="4724400" cy="2057400"/>
          </a:xfrm>
        </p:grpSpPr>
        <p:sp>
          <p:nvSpPr>
            <p:cNvPr id="7" name="Oval 6"/>
            <p:cNvSpPr/>
            <p:nvPr/>
          </p:nvSpPr>
          <p:spPr>
            <a:xfrm>
              <a:off x="952500" y="3886200"/>
              <a:ext cx="3429000" cy="1828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00100" y="4648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333500" y="52578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247900" y="54864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38500" y="5410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00500" y="5029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000500" y="41910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086100" y="38100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333500" y="39624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" y="4343400"/>
              <a:ext cx="609599" cy="87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57701" y="3810000"/>
              <a:ext cx="609599" cy="872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34925" y="1516032"/>
            <a:ext cx="2132475" cy="2058045"/>
            <a:chOff x="4191000" y="3711222"/>
            <a:chExt cx="3124200" cy="3015155"/>
          </a:xfrm>
        </p:grpSpPr>
        <p:sp>
          <p:nvSpPr>
            <p:cNvPr id="19" name="Oval 18"/>
            <p:cNvSpPr/>
            <p:nvPr/>
          </p:nvSpPr>
          <p:spPr>
            <a:xfrm>
              <a:off x="4572000" y="4829398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572000" y="56924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410200" y="4829398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410200" y="56924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248400" y="56924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248400" y="4829398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248400" y="40160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5410200" y="40160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0" y="4016022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91000" y="5869646"/>
              <a:ext cx="609600" cy="85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5600" y="3711222"/>
              <a:ext cx="609600" cy="85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  <p:cxnSp>
          <p:nvCxnSpPr>
            <p:cNvPr id="30" name="Straight Connector 29"/>
            <p:cNvCxnSpPr>
              <a:stCxn id="20" idx="0"/>
              <a:endCxn id="19" idx="4"/>
            </p:cNvCxnSpPr>
            <p:nvPr/>
          </p:nvCxnSpPr>
          <p:spPr>
            <a:xfrm rot="5400000" flipH="1" flipV="1">
              <a:off x="4521488" y="5451410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1" idx="4"/>
            </p:cNvCxnSpPr>
            <p:nvPr/>
          </p:nvCxnSpPr>
          <p:spPr>
            <a:xfrm rot="5400000" flipH="1" flipV="1">
              <a:off x="5359688" y="5451410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0"/>
              <a:endCxn id="24" idx="4"/>
            </p:cNvCxnSpPr>
            <p:nvPr/>
          </p:nvCxnSpPr>
          <p:spPr>
            <a:xfrm rot="5400000" flipH="1" flipV="1">
              <a:off x="6197888" y="5451410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3" idx="2"/>
              <a:endCxn id="22" idx="6"/>
            </p:cNvCxnSpPr>
            <p:nvPr/>
          </p:nvCxnSpPr>
          <p:spPr>
            <a:xfrm rot="10800000">
              <a:off x="5791200" y="58829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2" idx="2"/>
              <a:endCxn id="20" idx="6"/>
            </p:cNvCxnSpPr>
            <p:nvPr/>
          </p:nvCxnSpPr>
          <p:spPr>
            <a:xfrm rot="10800000">
              <a:off x="4953000" y="58829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2"/>
              <a:endCxn id="19" idx="6"/>
            </p:cNvCxnSpPr>
            <p:nvPr/>
          </p:nvCxnSpPr>
          <p:spPr>
            <a:xfrm rot="10800000">
              <a:off x="4953000" y="5019898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1" idx="6"/>
            </p:cNvCxnSpPr>
            <p:nvPr/>
          </p:nvCxnSpPr>
          <p:spPr>
            <a:xfrm rot="10800000">
              <a:off x="5791200" y="5019898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5" idx="2"/>
              <a:endCxn id="26" idx="6"/>
            </p:cNvCxnSpPr>
            <p:nvPr/>
          </p:nvCxnSpPr>
          <p:spPr>
            <a:xfrm rot="10800000">
              <a:off x="5791200" y="42065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6" idx="2"/>
              <a:endCxn id="27" idx="6"/>
            </p:cNvCxnSpPr>
            <p:nvPr/>
          </p:nvCxnSpPr>
          <p:spPr>
            <a:xfrm rot="10800000">
              <a:off x="4953000" y="4206522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9" idx="0"/>
              <a:endCxn id="27" idx="4"/>
            </p:cNvCxnSpPr>
            <p:nvPr/>
          </p:nvCxnSpPr>
          <p:spPr>
            <a:xfrm rot="5400000" flipH="1" flipV="1">
              <a:off x="4546312" y="4613210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1" idx="0"/>
              <a:endCxn id="26" idx="4"/>
            </p:cNvCxnSpPr>
            <p:nvPr/>
          </p:nvCxnSpPr>
          <p:spPr>
            <a:xfrm rot="5400000" flipH="1" flipV="1">
              <a:off x="5384512" y="4613210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4" idx="0"/>
            </p:cNvCxnSpPr>
            <p:nvPr/>
          </p:nvCxnSpPr>
          <p:spPr>
            <a:xfrm rot="16200000" flipV="1">
              <a:off x="6222712" y="4613210"/>
              <a:ext cx="431582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172200" y="1282556"/>
            <a:ext cx="2286000" cy="2375044"/>
            <a:chOff x="2286000" y="1447800"/>
            <a:chExt cx="3048000" cy="3166725"/>
          </a:xfrm>
        </p:grpSpPr>
        <p:sp>
          <p:nvSpPr>
            <p:cNvPr id="43" name="Oval 42"/>
            <p:cNvSpPr/>
            <p:nvPr/>
          </p:nvSpPr>
          <p:spPr>
            <a:xfrm>
              <a:off x="2667000" y="2794576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667000" y="36576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3505200" y="2794576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505200" y="36576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343400" y="36576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343400" y="2794576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343400" y="1981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505200" y="1981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667000" y="1981200"/>
              <a:ext cx="381000" cy="381000"/>
            </a:xfrm>
            <a:prstGeom prst="ellipse">
              <a:avLst/>
            </a:prstGeom>
            <a:solidFill>
              <a:srgbClr val="B50B1B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000" y="3834824"/>
              <a:ext cx="609600" cy="77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24400" y="1447800"/>
              <a:ext cx="609600" cy="77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</a:t>
              </a:r>
              <a:endParaRPr lang="en-US" sz="3200" dirty="0"/>
            </a:p>
          </p:txBody>
        </p:sp>
        <p:cxnSp>
          <p:nvCxnSpPr>
            <p:cNvPr id="54" name="Straight Connector 53"/>
            <p:cNvCxnSpPr>
              <a:stCxn id="44" idx="0"/>
              <a:endCxn id="43" idx="4"/>
            </p:cNvCxnSpPr>
            <p:nvPr/>
          </p:nvCxnSpPr>
          <p:spPr>
            <a:xfrm rot="5400000" flipH="1" flipV="1">
              <a:off x="2616488" y="3416588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45" idx="4"/>
            </p:cNvCxnSpPr>
            <p:nvPr/>
          </p:nvCxnSpPr>
          <p:spPr>
            <a:xfrm rot="5400000" flipH="1" flipV="1">
              <a:off x="3454688" y="3416588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0"/>
              <a:endCxn id="48" idx="4"/>
            </p:cNvCxnSpPr>
            <p:nvPr/>
          </p:nvCxnSpPr>
          <p:spPr>
            <a:xfrm rot="5400000" flipH="1" flipV="1">
              <a:off x="4292888" y="3416588"/>
              <a:ext cx="48202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7" idx="2"/>
              <a:endCxn id="46" idx="6"/>
            </p:cNvCxnSpPr>
            <p:nvPr/>
          </p:nvCxnSpPr>
          <p:spPr>
            <a:xfrm rot="10800000">
              <a:off x="3886200" y="38481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6" idx="2"/>
              <a:endCxn id="44" idx="6"/>
            </p:cNvCxnSpPr>
            <p:nvPr/>
          </p:nvCxnSpPr>
          <p:spPr>
            <a:xfrm rot="10800000">
              <a:off x="3048000" y="38481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2"/>
              <a:endCxn id="43" idx="6"/>
            </p:cNvCxnSpPr>
            <p:nvPr/>
          </p:nvCxnSpPr>
          <p:spPr>
            <a:xfrm rot="10800000">
              <a:off x="3048000" y="298507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8" idx="2"/>
              <a:endCxn id="45" idx="6"/>
            </p:cNvCxnSpPr>
            <p:nvPr/>
          </p:nvCxnSpPr>
          <p:spPr>
            <a:xfrm rot="10800000">
              <a:off x="3886200" y="298507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9" idx="2"/>
              <a:endCxn id="50" idx="6"/>
            </p:cNvCxnSpPr>
            <p:nvPr/>
          </p:nvCxnSpPr>
          <p:spPr>
            <a:xfrm rot="10800000">
              <a:off x="3886200" y="21717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0" idx="2"/>
              <a:endCxn id="51" idx="6"/>
            </p:cNvCxnSpPr>
            <p:nvPr/>
          </p:nvCxnSpPr>
          <p:spPr>
            <a:xfrm rot="10800000">
              <a:off x="3048000" y="2171700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3" idx="0"/>
              <a:endCxn id="51" idx="4"/>
            </p:cNvCxnSpPr>
            <p:nvPr/>
          </p:nvCxnSpPr>
          <p:spPr>
            <a:xfrm rot="5400000" flipH="1" flipV="1">
              <a:off x="2641312" y="2578388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5" idx="0"/>
              <a:endCxn id="50" idx="4"/>
            </p:cNvCxnSpPr>
            <p:nvPr/>
          </p:nvCxnSpPr>
          <p:spPr>
            <a:xfrm rot="5400000" flipH="1" flipV="1">
              <a:off x="3479512" y="2578388"/>
              <a:ext cx="43237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8" idx="0"/>
            </p:cNvCxnSpPr>
            <p:nvPr/>
          </p:nvCxnSpPr>
          <p:spPr>
            <a:xfrm rot="16200000" flipV="1">
              <a:off x="4317712" y="2578388"/>
              <a:ext cx="431582" cy="7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26"/>
            <p:cNvCxnSpPr>
              <a:stCxn id="51" idx="0"/>
              <a:endCxn id="44" idx="4"/>
            </p:cNvCxnSpPr>
            <p:nvPr/>
          </p:nvCxnSpPr>
          <p:spPr>
            <a:xfrm rot="16200000" flipH="1">
              <a:off x="1828800" y="3009900"/>
              <a:ext cx="2057400" cy="1588"/>
            </a:xfrm>
            <a:prstGeom prst="curvedConnector5">
              <a:avLst>
                <a:gd name="adj1" fmla="val -11111"/>
                <a:gd name="adj2" fmla="val 17594458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26"/>
            <p:cNvCxnSpPr>
              <a:stCxn id="50" idx="0"/>
              <a:endCxn id="46" idx="4"/>
            </p:cNvCxnSpPr>
            <p:nvPr/>
          </p:nvCxnSpPr>
          <p:spPr>
            <a:xfrm rot="16200000" flipH="1">
              <a:off x="2667000" y="3009900"/>
              <a:ext cx="2057400" cy="1588"/>
            </a:xfrm>
            <a:prstGeom prst="curvedConnector5">
              <a:avLst>
                <a:gd name="adj1" fmla="val -11111"/>
                <a:gd name="adj2" fmla="val 17594458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26"/>
            <p:cNvCxnSpPr>
              <a:stCxn id="49" idx="0"/>
              <a:endCxn id="47" idx="4"/>
            </p:cNvCxnSpPr>
            <p:nvPr/>
          </p:nvCxnSpPr>
          <p:spPr>
            <a:xfrm rot="16200000" flipH="1">
              <a:off x="3505200" y="3009900"/>
              <a:ext cx="2057400" cy="1588"/>
            </a:xfrm>
            <a:prstGeom prst="curvedConnector5">
              <a:avLst>
                <a:gd name="adj1" fmla="val -11111"/>
                <a:gd name="adj2" fmla="val 17594458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26"/>
            <p:cNvCxnSpPr>
              <a:stCxn id="51" idx="2"/>
              <a:endCxn id="49" idx="6"/>
            </p:cNvCxnSpPr>
            <p:nvPr/>
          </p:nvCxnSpPr>
          <p:spPr>
            <a:xfrm rot="10800000" flipH="1">
              <a:off x="2667000" y="2171700"/>
              <a:ext cx="2057400" cy="1588"/>
            </a:xfrm>
            <a:prstGeom prst="curvedConnector5">
              <a:avLst>
                <a:gd name="adj1" fmla="val -11111"/>
                <a:gd name="adj2" fmla="val 17994332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26"/>
            <p:cNvCxnSpPr>
              <a:stCxn id="43" idx="2"/>
              <a:endCxn id="48" idx="6"/>
            </p:cNvCxnSpPr>
            <p:nvPr/>
          </p:nvCxnSpPr>
          <p:spPr>
            <a:xfrm rot="10800000" flipH="1">
              <a:off x="2667000" y="2985076"/>
              <a:ext cx="2057400" cy="1588"/>
            </a:xfrm>
            <a:prstGeom prst="curvedConnector5">
              <a:avLst>
                <a:gd name="adj1" fmla="val -11111"/>
                <a:gd name="adj2" fmla="val 18394207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26"/>
            <p:cNvCxnSpPr>
              <a:stCxn id="44" idx="2"/>
              <a:endCxn id="47" idx="6"/>
            </p:cNvCxnSpPr>
            <p:nvPr/>
          </p:nvCxnSpPr>
          <p:spPr>
            <a:xfrm rot="10800000" flipH="1">
              <a:off x="2667000" y="3848100"/>
              <a:ext cx="2057400" cy="1588"/>
            </a:xfrm>
            <a:prstGeom prst="curvedConnector5">
              <a:avLst>
                <a:gd name="adj1" fmla="val -11111"/>
                <a:gd name="adj2" fmla="val 19593829"/>
                <a:gd name="adj3" fmla="val 111111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71"/>
          <p:cNvSpPr/>
          <p:nvPr/>
        </p:nvSpPr>
        <p:spPr>
          <a:xfrm>
            <a:off x="1109088" y="3365643"/>
            <a:ext cx="2123039" cy="7769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</a:rPr>
              <a:t>Max = 4</a:t>
            </a:r>
          </a:p>
          <a:p>
            <a:pPr algn="ctr"/>
            <a:r>
              <a:rPr lang="en-CA" sz="2400" dirty="0" err="1" smtClean="0">
                <a:solidFill>
                  <a:schemeClr val="tx1"/>
                </a:solidFill>
              </a:rPr>
              <a:t>Avg</a:t>
            </a:r>
            <a:r>
              <a:rPr lang="en-CA" sz="2400" dirty="0" smtClean="0">
                <a:solidFill>
                  <a:schemeClr val="tx1"/>
                </a:solidFill>
              </a:rPr>
              <a:t> = 2.2</a:t>
            </a:r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477000" y="3352800"/>
            <a:ext cx="1589707" cy="8711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000000"/>
                </a:solidFill>
              </a:rPr>
              <a:t>Max = 2</a:t>
            </a:r>
          </a:p>
          <a:p>
            <a:pPr algn="ctr"/>
            <a:r>
              <a:rPr lang="en-CA" sz="2400" dirty="0" smtClean="0">
                <a:solidFill>
                  <a:srgbClr val="000000"/>
                </a:solidFill>
              </a:rPr>
              <a:t>1.33</a:t>
            </a: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810000" y="3352800"/>
            <a:ext cx="1697365" cy="8200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rgbClr val="000000"/>
                </a:solidFill>
              </a:rPr>
              <a:t>Max = 4</a:t>
            </a:r>
          </a:p>
          <a:p>
            <a:pPr algn="ctr"/>
            <a:r>
              <a:rPr lang="en-CA" sz="2400" dirty="0" smtClean="0">
                <a:solidFill>
                  <a:srgbClr val="000000"/>
                </a:solidFill>
              </a:rPr>
              <a:t>1.77</a:t>
            </a:r>
          </a:p>
        </p:txBody>
      </p:sp>
      <p:sp>
        <p:nvSpPr>
          <p:cNvPr id="78" name="Oval 77"/>
          <p:cNvSpPr/>
          <p:nvPr/>
        </p:nvSpPr>
        <p:spPr>
          <a:xfrm>
            <a:off x="1696400" y="1787085"/>
            <a:ext cx="265380" cy="255454"/>
          </a:xfrm>
          <a:prstGeom prst="ellipse">
            <a:avLst/>
          </a:prstGeom>
          <a:solidFill>
            <a:srgbClr val="B50B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588"/>
            <a:ext cx="8229600" cy="1143000"/>
          </a:xfrm>
        </p:spPr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588"/>
            <a:ext cx="8229600" cy="523741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Time</a:t>
            </a:r>
            <a:r>
              <a:rPr lang="en-US" baseline="0" dirty="0" smtClean="0"/>
              <a:t> for packet to traverse network</a:t>
            </a:r>
          </a:p>
          <a:p>
            <a:pPr lvl="1"/>
            <a:r>
              <a:rPr lang="en-US" dirty="0" smtClean="0"/>
              <a:t>Start:</a:t>
            </a:r>
            <a:r>
              <a:rPr lang="en-US" baseline="0" dirty="0" smtClean="0"/>
              <a:t> head arrives at input port</a:t>
            </a:r>
          </a:p>
          <a:p>
            <a:pPr lvl="1"/>
            <a:r>
              <a:rPr lang="en-US" baseline="0" dirty="0" smtClean="0"/>
              <a:t>End: tail departs output port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Latency = Head latency + serialization latency</a:t>
            </a:r>
          </a:p>
          <a:p>
            <a:pPr lvl="1"/>
            <a:r>
              <a:rPr lang="en-US" dirty="0" smtClean="0"/>
              <a:t>Serialization latency: time for packet with Length L to cross channel with bandwidth </a:t>
            </a:r>
            <a:r>
              <a:rPr lang="en-US" dirty="0" err="1" smtClean="0"/>
              <a:t>b</a:t>
            </a:r>
            <a:r>
              <a:rPr lang="en-US" dirty="0" smtClean="0"/>
              <a:t> (L/</a:t>
            </a:r>
            <a:r>
              <a:rPr lang="en-US" dirty="0" err="1" smtClean="0"/>
              <a:t>b</a:t>
            </a:r>
            <a:r>
              <a:rPr lang="en-US" dirty="0" smtClean="0"/>
              <a:t>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Approximate with hop count</a:t>
            </a:r>
          </a:p>
          <a:p>
            <a:pPr lvl="1"/>
            <a:r>
              <a:rPr lang="en-US" dirty="0" smtClean="0"/>
              <a:t>Other design choices (routing, flow control) impact latency</a:t>
            </a:r>
          </a:p>
          <a:p>
            <a:pPr lvl="2"/>
            <a:r>
              <a:rPr lang="en-US" dirty="0" smtClean="0"/>
              <a:t>Unknown at this stage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1749H: Interconnection Networks (Enright Jerger)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Fall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CBF8-892A-1A4D-B72D-E4EDE483AF6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93497&quot;&gt;&lt;object type=&quot;3&quot; unique_id=&quot;93498&quot;&gt;&lt;property id=&quot;20148&quot; value=&quot;5&quot;/&gt;&lt;property id=&quot;20300&quot; value=&quot;Slide 1 - &amp;quot; Interconnection Networks:  Topology&amp;quot;&quot;/&gt;&lt;property id=&quot;20307&quot; value=&quot;257&quot;/&gt;&lt;/object&gt;&lt;object type=&quot;3&quot; unique_id=&quot;93499&quot;&gt;&lt;property id=&quot;20148&quot; value=&quot;5&quot;/&gt;&lt;property id=&quot;20300&quot; value=&quot;Slide 2 - &amp;quot;Topology Overview&amp;quot;&quot;/&gt;&lt;property id=&quot;20307&quot; value=&quot;258&quot;/&gt;&lt;/object&gt;&lt;object type=&quot;3&quot; unique_id=&quot;93500&quot;&gt;&lt;property id=&quot;20148&quot; value=&quot;5&quot;/&gt;&lt;property id=&quot;20300&quot; value=&quot;Slide 3 - &amp;quot;Abstract Metrics&amp;quot;&quot;/&gt;&lt;property id=&quot;20307&quot; value=&quot;349&quot;/&gt;&lt;/object&gt;&lt;object type=&quot;3&quot; unique_id=&quot;93501&quot;&gt;&lt;property id=&quot;20148&quot; value=&quot;5&quot;/&gt;&lt;property id=&quot;20300&quot; value=&quot;Slide 4 - &amp;quot;Abstract Metrics&amp;quot;&quot;/&gt;&lt;property id=&quot;20307&quot; value=&quot;259&quot;/&gt;&lt;/object&gt;&lt;object type=&quot;3&quot; unique_id=&quot;93502&quot;&gt;&lt;property id=&quot;20148&quot; value=&quot;5&quot;/&gt;&lt;property id=&quot;20300&quot; value=&quot;Slide 5 - &amp;quot;Abstract Metrics: Degree&amp;quot;&quot;/&gt;&lt;property id=&quot;20307&quot; value=&quot;260&quot;/&gt;&lt;/object&gt;&lt;object type=&quot;3&quot; unique_id=&quot;93503&quot;&gt;&lt;property id=&quot;20148&quot; value=&quot;5&quot;/&gt;&lt;property id=&quot;20300&quot; value=&quot;Slide 6 - &amp;quot;Abstract Metrics: Hop Count&amp;quot;&quot;/&gt;&lt;property id=&quot;20307&quot; value=&quot;261&quot;/&gt;&lt;/object&gt;&lt;object type=&quot;3&quot; unique_id=&quot;93504&quot;&gt;&lt;property id=&quot;20148&quot; value=&quot;5&quot;/&gt;&lt;property id=&quot;20300&quot; value=&quot;Slide 7 - &amp;quot;Hop Count&amp;quot;&quot;/&gt;&lt;property id=&quot;20307&quot; value=&quot;262&quot;/&gt;&lt;/object&gt;&lt;object type=&quot;3&quot; unique_id=&quot;93505&quot;&gt;&lt;property id=&quot;20148&quot; value=&quot;5&quot;/&gt;&lt;property id=&quot;20300&quot; value=&quot;Slide 8 - &amp;quot;Hop Count&amp;quot;&quot;/&gt;&lt;property id=&quot;20307&quot; value=&quot;263&quot;/&gt;&lt;/object&gt;&lt;object type=&quot;3&quot; unique_id=&quot;93506&quot;&gt;&lt;property id=&quot;20148&quot; value=&quot;5&quot;/&gt;&lt;property id=&quot;20300&quot; value=&quot;Slide 9 - &amp;quot;Latency&amp;quot;&quot;/&gt;&lt;property id=&quot;20307&quot; value=&quot;264&quot;/&gt;&lt;/object&gt;&lt;object type=&quot;3&quot; unique_id=&quot;93507&quot;&gt;&lt;property id=&quot;20148&quot; value=&quot;5&quot;/&gt;&lt;property id=&quot;20300&quot; value=&quot;Slide 10 - &amp;quot;Abstract Metrics: Maximum Channel Load&amp;quot;&quot;/&gt;&lt;property id=&quot;20307&quot; value=&quot;265&quot;/&gt;&lt;/object&gt;&lt;object type=&quot;3&quot; unique_id=&quot;93508&quot;&gt;&lt;property id=&quot;20148&quot; value=&quot;5&quot;/&gt;&lt;property id=&quot;20300&quot; value=&quot;Slide 11 - &amp;quot;Maximum Channel Load&amp;quot;&quot;/&gt;&lt;property id=&quot;20307&quot; value=&quot;267&quot;/&gt;&lt;/object&gt;&lt;object type=&quot;3&quot; unique_id=&quot;93509&quot;&gt;&lt;property id=&quot;20148&quot; value=&quot;5&quot;/&gt;&lt;property id=&quot;20300&quot; value=&quot;Slide 12 - &amp;quot;Maximum Channel Load Example&amp;quot;&quot;/&gt;&lt;property id=&quot;20307&quot; value=&quot;268&quot;/&gt;&lt;/object&gt;&lt;object type=&quot;3&quot; unique_id=&quot;93510&quot;&gt;&lt;property id=&quot;20148&quot; value=&quot;5&quot;/&gt;&lt;property id=&quot;20300&quot; value=&quot;Slide 13 - &amp;quot;Bisection Bandwidth&amp;quot;&quot;/&gt;&lt;property id=&quot;20307&quot; value=&quot;269&quot;/&gt;&lt;/object&gt;&lt;object type=&quot;3&quot; unique_id=&quot;93511&quot;&gt;&lt;property id=&quot;20148&quot; value=&quot;5&quot;/&gt;&lt;property id=&quot;20300&quot; value=&quot;Slide 14 - &amp;quot;Throughput Example&amp;quot;&quot;/&gt;&lt;property id=&quot;20307&quot; value=&quot;270&quot;/&gt;&lt;/object&gt;&lt;object type=&quot;3&quot; unique_id=&quot;93512&quot;&gt;&lt;property id=&quot;20148&quot; value=&quot;5&quot;/&gt;&lt;property id=&quot;20300&quot; value=&quot;Slide 15 - &amp;quot;Path Diversity&amp;quot;&quot;/&gt;&lt;property id=&quot;20307&quot; value=&quot;271&quot;/&gt;&lt;/object&gt;&lt;object type=&quot;3&quot; unique_id=&quot;93513&quot;&gt;&lt;property id=&quot;20148&quot; value=&quot;5&quot;/&gt;&lt;property id=&quot;20300&quot; value=&quot;Slide 16 - &amp;quot;Network Evaluation&amp;quot;&quot;/&gt;&lt;property id=&quot;20307&quot; value=&quot;350&quot;/&gt;&lt;/object&gt;&lt;object type=&quot;3&quot; unique_id=&quot;93514&quot;&gt;&lt;property id=&quot;20148&quot; value=&quot;5&quot;/&gt;&lt;property id=&quot;20300&quot; value=&quot;Slide 17 - &amp;quot;Evaluating Networks&amp;quot;&quot;/&gt;&lt;property id=&quot;20307&quot; value=&quot;330&quot;/&gt;&lt;/object&gt;&lt;object type=&quot;3&quot; unique_id=&quot;93515&quot;&gt;&lt;property id=&quot;20148&quot; value=&quot;5&quot;/&gt;&lt;property id=&quot;20300&quot; value=&quot;Slide 18 - &amp;quot;Evaluating Topologies&amp;quot;&quot;/&gt;&lt;property id=&quot;20307&quot; value=&quot;273&quot;/&gt;&lt;/object&gt;&lt;object type=&quot;3&quot; unique_id=&quot;93516&quot;&gt;&lt;property id=&quot;20148&quot; value=&quot;5&quot;/&gt;&lt;property id=&quot;20300&quot; value=&quot;Slide 19 - &amp;quot;Traffic Patterns&amp;quot;&quot;/&gt;&lt;property id=&quot;20307&quot; value=&quot;274&quot;/&gt;&lt;/object&gt;&lt;object type=&quot;3&quot; unique_id=&quot;93517&quot;&gt;&lt;property id=&quot;20148&quot; value=&quot;5&quot;/&gt;&lt;property id=&quot;20300&quot; value=&quot;Slide 20 - &amp;quot;Traffic Patterns Examples&amp;quot;&quot;/&gt;&lt;property id=&quot;20307&quot; value=&quot;327&quot;/&gt;&lt;/object&gt;&lt;object type=&quot;3&quot; unique_id=&quot;93518&quot;&gt;&lt;property id=&quot;20148&quot; value=&quot;5&quot;/&gt;&lt;property id=&quot;20300&quot; value=&quot;Slide 21 - &amp;quot;Traffic Patterns (3)&amp;quot;&quot;/&gt;&lt;property id=&quot;20307&quot; value=&quot;276&quot;/&gt;&lt;/object&gt;&lt;object type=&quot;3&quot; unique_id=&quot;93519&quot;&gt;&lt;property id=&quot;20148&quot; value=&quot;5&quot;/&gt;&lt;property id=&quot;20300&quot; value=&quot;Slide 22 - &amp;quot;Stress-testing Network&amp;quot;&quot;/&gt;&lt;property id=&quot;20307&quot; value=&quot;277&quot;/&gt;&lt;/object&gt;&lt;object type=&quot;3&quot; unique_id=&quot;93520&quot;&gt;&lt;property id=&quot;20148&quot; value=&quot;5&quot;/&gt;&lt;property id=&quot;20300&quot; value=&quot;Slide 23 - &amp;quot;Traffic Patterns&amp;quot;&quot;/&gt;&lt;property id=&quot;20307&quot; value=&quot;279&quot;/&gt;&lt;/object&gt;&lt;object type=&quot;3&quot; unique_id=&quot;93522&quot;&gt;&lt;property id=&quot;20148&quot; value=&quot;5&quot;/&gt;&lt;property id=&quot;20300&quot; value=&quot;Slide 24 - &amp;quot;Full System Simulation&amp;quot;&quot;/&gt;&lt;property id=&quot;20307&quot; value=&quot;335&quot;/&gt;&lt;/object&gt;&lt;object type=&quot;3&quot; unique_id=&quot;93523&quot;&gt;&lt;property id=&quot;20148&quot; value=&quot;5&quot;/&gt;&lt;property id=&quot;20300&quot; value=&quot;Slide 25 - &amp;quot;Trace Simulation&amp;quot;&quot;/&gt;&lt;property id=&quot;20307&quot; value=&quot;336&quot;/&gt;&lt;/object&gt;&lt;object type=&quot;3&quot; unique_id=&quot;93524&quot;&gt;&lt;property id=&quot;20148&quot; value=&quot;5&quot;/&gt;&lt;property id=&quot;20300&quot; value=&quot;Slide 26 - &amp;quot;Traffic Patterns&amp;quot;&quot;/&gt;&lt;property id=&quot;20307&quot; value=&quot;337&quot;/&gt;&lt;/object&gt;&lt;object type=&quot;3&quot; unique_id=&quot;93536&quot;&gt;&lt;property id=&quot;20148&quot; value=&quot;5&quot;/&gt;&lt;property id=&quot;20300&quot; value=&quot;Slide 27 - &amp;quot;Common Topologies&amp;quot;&quot;/&gt;&lt;property id=&quot;20307&quot; value=&quot;351&quot;/&gt;&lt;/object&gt;&lt;object type=&quot;3&quot; unique_id=&quot;93537&quot;&gt;&lt;property id=&quot;20148&quot; value=&quot;5&quot;/&gt;&lt;property id=&quot;20300&quot; value=&quot;Slide 28 - &amp;quot;Types of Topologies&amp;quot;&quot;/&gt;&lt;property id=&quot;20307&quot; value=&quot;280&quot;/&gt;&lt;/object&gt;&lt;object type=&quot;3&quot; unique_id=&quot;93538&quot;&gt;&lt;property id=&quot;20148&quot; value=&quot;5&quot;/&gt;&lt;property id=&quot;20300&quot; value=&quot;Slide 29 - &amp;quot;Types of Topologies&amp;quot;&quot;/&gt;&lt;property id=&quot;20307&quot; value=&quot;281&quot;/&gt;&lt;/object&gt;&lt;object type=&quot;3&quot; unique_id=&quot;93539&quot;&gt;&lt;property id=&quot;20148&quot; value=&quot;5&quot;/&gt;&lt;property id=&quot;20300&quot; value=&quot;Slide 30 - &amp;quot;Torus (1)&amp;quot;&quot;/&gt;&lt;property id=&quot;20307&quot; value=&quot;285&quot;/&gt;&lt;/object&gt;&lt;object type=&quot;3&quot; unique_id=&quot;93540&quot;&gt;&lt;property id=&quot;20148&quot; value=&quot;5&quot;/&gt;&lt;property id=&quot;20300&quot; value=&quot;Slide 31 - &amp;quot;Torus (2)&amp;quot;&quot;/&gt;&lt;property id=&quot;20307&quot; value=&quot;286&quot;/&gt;&lt;/object&gt;&lt;object type=&quot;3&quot; unique_id=&quot;93541&quot;&gt;&lt;property id=&quot;20148&quot; value=&quot;5&quot;/&gt;&lt;property id=&quot;20300&quot; value=&quot;Slide 32 - &amp;quot;Hop Count&amp;quot;&quot;/&gt;&lt;property id=&quot;20307&quot; value=&quot;287&quot;/&gt;&lt;/object&gt;&lt;object type=&quot;3&quot; unique_id=&quot;93542&quot;&gt;&lt;property id=&quot;20148&quot; value=&quot;5&quot;/&gt;&lt;property id=&quot;20300&quot; value=&quot;Slide 33 - &amp;quot;Torus (4)&amp;quot;&quot;/&gt;&lt;property id=&quot;20307&quot; value=&quot;312&quot;/&gt;&lt;/object&gt;&lt;object type=&quot;3&quot; unique_id=&quot;93543&quot;&gt;&lt;property id=&quot;20148&quot; value=&quot;5&quot;/&gt;&lt;property id=&quot;20300&quot; value=&quot;Slide 34 - &amp;quot;Channel Load for Torus &amp;quot;&quot;/&gt;&lt;property id=&quot;20307&quot; value=&quot;288&quot;/&gt;&lt;/object&gt;&lt;object type=&quot;3&quot; unique_id=&quot;93544&quot;&gt;&lt;property id=&quot;20148&quot; value=&quot;5&quot;/&gt;&lt;property id=&quot;20300&quot; value=&quot;Slide 35 - &amp;quot;Deriving Channel Load: 4-ary 2-cube&amp;quot;&quot;/&gt;&lt;property id=&quot;20307&quot; value=&quot;315&quot;/&gt;&lt;/object&gt;&lt;object type=&quot;3&quot; unique_id=&quot;93545&quot;&gt;&lt;property id=&quot;20148&quot; value=&quot;5&quot;/&gt;&lt;property id=&quot;20300&quot; value=&quot;Slide 36 - &amp;quot;Torus Path Diversity&amp;quot;&quot;/&gt;&lt;property id=&quot;20307&quot; value=&quot;289&quot;/&gt;&lt;/object&gt;&lt;object type=&quot;3&quot; unique_id=&quot;93546&quot;&gt;&lt;property id=&quot;20148&quot; value=&quot;5&quot;/&gt;&lt;property id=&quot;20300&quot; value=&quot;Slide 37 - &amp;quot;Mesh&amp;quot;&quot;/&gt;&lt;property id=&quot;20307&quot; value=&quot;314&quot;/&gt;&lt;/object&gt;&lt;object type=&quot;3&quot; unique_id=&quot;93547&quot;&gt;&lt;property id=&quot;20148&quot; value=&quot;5&quot;/&gt;&lt;property id=&quot;20300&quot; value=&quot;Slide 38 - &amp;quot;Butterfly&amp;quot;&quot;/&gt;&lt;property id=&quot;20307&quot; value=&quot;290&quot;/&gt;&lt;/object&gt;&lt;object type=&quot;3&quot; unique_id=&quot;93548&quot;&gt;&lt;property id=&quot;20148&quot; value=&quot;5&quot;/&gt;&lt;property id=&quot;20300&quot; value=&quot;Slide 39 - &amp;quot;Butterfly (2)&amp;quot;&quot;/&gt;&lt;property id=&quot;20307&quot; value=&quot;291&quot;/&gt;&lt;/object&gt;&lt;object type=&quot;3&quot; unique_id=&quot;93549&quot;&gt;&lt;property id=&quot;20148&quot; value=&quot;5&quot;/&gt;&lt;property id=&quot;20300&quot; value=&quot;Slide 40 - &amp;quot;Butterfly (3)&amp;quot;&quot;/&gt;&lt;property id=&quot;20307&quot; value=&quot;292&quot;/&gt;&lt;/object&gt;&lt;object type=&quot;3&quot; unique_id=&quot;93550&quot;&gt;&lt;property id=&quot;20148&quot; value=&quot;5&quot;/&gt;&lt;property id=&quot;20300&quot; value=&quot;Slide 41 - &amp;quot;Butterfly: Channel Load&amp;quot;&quot;/&gt;&lt;property id=&quot;20307&quot; value=&quot;293&quot;/&gt;&lt;/object&gt;&lt;object type=&quot;3&quot; unique_id=&quot;93551&quot;&gt;&lt;property id=&quot;20148&quot; value=&quot;5&quot;/&gt;&lt;property id=&quot;20300&quot; value=&quot;Slide 42 - &amp;quot;Butterfly: Deriving Channel Load&amp;quot;&quot;/&gt;&lt;property id=&quot;20307&quot; value=&quot;316&quot;/&gt;&lt;/object&gt;&lt;object type=&quot;3&quot; unique_id=&quot;93552&quot;&gt;&lt;property id=&quot;20148&quot; value=&quot;5&quot;/&gt;&lt;property id=&quot;20300&quot; value=&quot;Slide 43 - &amp;quot;Butterfly: Channel Load&amp;quot;&quot;/&gt;&lt;property id=&quot;20307&quot; value=&quot;311&quot;/&gt;&lt;/object&gt;&lt;object type=&quot;3&quot; unique_id=&quot;93553&quot;&gt;&lt;property id=&quot;20148&quot; value=&quot;5&quot;/&gt;&lt;property id=&quot;20300&quot; value=&quot;Slide 44 - &amp;quot;Clos Network&amp;quot;&quot;/&gt;&lt;property id=&quot;20307&quot; value=&quot;294&quot;/&gt;&lt;/object&gt;&lt;object type=&quot;3&quot; unique_id=&quot;93554&quot;&gt;&lt;property id=&quot;20148&quot; value=&quot;5&quot;/&gt;&lt;property id=&quot;20300&quot; value=&quot;Slide 45 - &amp;quot;Clos Network &amp;quot;&quot;/&gt;&lt;property id=&quot;20307&quot; value=&quot;295&quot;/&gt;&lt;/object&gt;&lt;object type=&quot;3&quot; unique_id=&quot;93555&quot;&gt;&lt;property id=&quot;20148&quot; value=&quot;5&quot;/&gt;&lt;property id=&quot;20300&quot; value=&quot;Slide 46 - &amp;quot;Clos Network&amp;quot;&quot;/&gt;&lt;property id=&quot;20307&quot; value=&quot;308&quot;/&gt;&lt;/object&gt;&lt;object type=&quot;3&quot; unique_id=&quot;93556&quot;&gt;&lt;property id=&quot;20148&quot; value=&quot;5&quot;/&gt;&lt;property id=&quot;20300&quot; value=&quot;Slide 47 - &amp;quot;Folded Clos (Fat Tree)&amp;quot;&quot;/&gt;&lt;property id=&quot;20307&quot; value=&quot;296&quot;/&gt;&lt;/object&gt;&lt;object type=&quot;3&quot; unique_id=&quot;93557&quot;&gt;&lt;property id=&quot;20148&quot; value=&quot;5&quot;/&gt;&lt;property id=&quot;20300&quot; value=&quot;Slide 48 - &amp;quot;Fat Tree (2)&amp;quot;&quot;/&gt;&lt;property id=&quot;20307&quot; value=&quot;297&quot;/&gt;&lt;/object&gt;&lt;object type=&quot;3&quot; unique_id=&quot;93558&quot;&gt;&lt;property id=&quot;20148&quot; value=&quot;5&quot;/&gt;&lt;property id=&quot;20300&quot; value=&quot;Slide 49 - &amp;quot;Application of Topologies to On-Chip Networks&amp;quot;&quot;/&gt;&lt;property id=&quot;20307&quot; value=&quot;333&quot;/&gt;&lt;/object&gt;&lt;object type=&quot;3&quot; unique_id=&quot;93559&quot;&gt;&lt;property id=&quot;20148&quot; value=&quot;5&quot;/&gt;&lt;property id=&quot;20300&quot; value=&quot;Slide 50 - &amp;quot;Implementation&amp;quot;&quot;/&gt;&lt;property id=&quot;20307&quot; value=&quot;302&quot;/&gt;&lt;/object&gt;&lt;object type=&quot;3&quot; unique_id=&quot;93560&quot;&gt;&lt;property id=&quot;20148&quot; value=&quot;5&quot;/&gt;&lt;property id=&quot;20300&quot; value=&quot;Slide 51 - &amp;quot;Concentration&amp;quot;&quot;/&gt;&lt;property id=&quot;20307&quot; value=&quot;303&quot;/&gt;&lt;/object&gt;&lt;object type=&quot;3&quot; unique_id=&quot;93561&quot;&gt;&lt;property id=&quot;20148&quot; value=&quot;5&quot;/&gt;&lt;property id=&quot;20300&quot; value=&quot;Slide 52 - &amp;quot;Implication of Abstract Metrics on Implementation&amp;quot;&quot;/&gt;&lt;property id=&quot;20307&quot; value=&quot;304&quot;/&gt;&lt;/object&gt;&lt;object type=&quot;3&quot; unique_id=&quot;93562&quot;&gt;&lt;property id=&quot;20148&quot; value=&quot;5&quot;/&gt;&lt;property id=&quot;20300&quot; value=&quot;Slide 53 - &amp;quot;Implications (2)&amp;quot;&quot;/&gt;&lt;property id=&quot;20307&quot; value=&quot;305&quot;/&gt;&lt;/object&gt;&lt;object type=&quot;3&quot; unique_id=&quot;93563&quot;&gt;&lt;property id=&quot;20148&quot; value=&quot;5&quot;/&gt;&lt;property id=&quot;20300&quot; value=&quot;Slide 54 - &amp;quot;Implications (2)&amp;quot;&quot;/&gt;&lt;property id=&quot;20307&quot; value=&quot;328&quot;/&gt;&lt;/object&gt;&lt;object type=&quot;3&quot; unique_id=&quot;93564&quot;&gt;&lt;property id=&quot;20148&quot; value=&quot;5&quot;/&gt;&lt;property id=&quot;20300&quot; value=&quot;Slide 55 - &amp;quot;Implications (3)&amp;quot;&quot;/&gt;&lt;property id=&quot;20307&quot; value=&quot;306&quot;/&gt;&lt;/object&gt;&lt;object type=&quot;3&quot; unique_id=&quot;93565&quot;&gt;&lt;property id=&quot;20148&quot; value=&quot;5&quot;/&gt;&lt;property id=&quot;20300&quot; value=&quot;Slide 56 - &amp;quot;Topology Summary&amp;quot;&quot;/&gt;&lt;property id=&quot;20307&quot; value=&quot;307&quot;/&gt;&lt;/object&gt;&lt;/object&gt;&lt;object type=&quot;8&quot; unique_id=&quot;9450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30953</TotalTime>
  <Words>3068</Words>
  <Application>Microsoft Office PowerPoint</Application>
  <PresentationFormat>On-screen Show (4:3)</PresentationFormat>
  <Paragraphs>852</Paragraphs>
  <Slides>56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Wingdings</vt:lpstr>
      <vt:lpstr>Office Theme</vt:lpstr>
      <vt:lpstr>Equation</vt:lpstr>
      <vt:lpstr> Interconnection Networks:  Topology</vt:lpstr>
      <vt:lpstr>Topology Overview</vt:lpstr>
      <vt:lpstr>Abstract Metrics</vt:lpstr>
      <vt:lpstr>Abstract Metrics</vt:lpstr>
      <vt:lpstr>Abstract Metrics: Degree</vt:lpstr>
      <vt:lpstr>Abstract Metrics: Hop Count</vt:lpstr>
      <vt:lpstr>Hop Count</vt:lpstr>
      <vt:lpstr>Hop Count</vt:lpstr>
      <vt:lpstr>Latency</vt:lpstr>
      <vt:lpstr>Abstract Metrics: Maximum Channel Load</vt:lpstr>
      <vt:lpstr>Maximum Channel Load</vt:lpstr>
      <vt:lpstr>Maximum Channel Load Example</vt:lpstr>
      <vt:lpstr>Bisection Bandwidth</vt:lpstr>
      <vt:lpstr>Throughput Example</vt:lpstr>
      <vt:lpstr>Path Diversity</vt:lpstr>
      <vt:lpstr>Network Evaluation</vt:lpstr>
      <vt:lpstr>Evaluating Networks</vt:lpstr>
      <vt:lpstr>Evaluating Topologies</vt:lpstr>
      <vt:lpstr>Traffic Patterns</vt:lpstr>
      <vt:lpstr>Traffic Patterns Examples</vt:lpstr>
      <vt:lpstr>Traffic Patterns (3)</vt:lpstr>
      <vt:lpstr>Stress-testing Network</vt:lpstr>
      <vt:lpstr>Traffic Patterns</vt:lpstr>
      <vt:lpstr>Full System Simulation</vt:lpstr>
      <vt:lpstr>Trace Simulation</vt:lpstr>
      <vt:lpstr>Traffic Patterns</vt:lpstr>
      <vt:lpstr>Common Topologies</vt:lpstr>
      <vt:lpstr>Types of Topologies</vt:lpstr>
      <vt:lpstr>Types of Topologies</vt:lpstr>
      <vt:lpstr>Torus (1)</vt:lpstr>
      <vt:lpstr>Torus (2)</vt:lpstr>
      <vt:lpstr>Hop Count</vt:lpstr>
      <vt:lpstr>Torus (4)</vt:lpstr>
      <vt:lpstr>Channel Load for Torus </vt:lpstr>
      <vt:lpstr>Deriving Channel Load: 4-ary 2-cube</vt:lpstr>
      <vt:lpstr>Torus Path Diversity</vt:lpstr>
      <vt:lpstr>Mesh</vt:lpstr>
      <vt:lpstr>Butterfly</vt:lpstr>
      <vt:lpstr>Butterfly (2)</vt:lpstr>
      <vt:lpstr>Butterfly (3)</vt:lpstr>
      <vt:lpstr>Butterfly: Channel Load</vt:lpstr>
      <vt:lpstr>Butterfly: Deriving Channel Load</vt:lpstr>
      <vt:lpstr>Butterfly: Channel Load</vt:lpstr>
      <vt:lpstr>Clos Network</vt:lpstr>
      <vt:lpstr>Clos Network </vt:lpstr>
      <vt:lpstr>Clos Network</vt:lpstr>
      <vt:lpstr>Folded Clos (Fat Tree)</vt:lpstr>
      <vt:lpstr>Fat Tree (2)</vt:lpstr>
      <vt:lpstr>Application of Topologies to On-Chip Networks</vt:lpstr>
      <vt:lpstr>Implementation</vt:lpstr>
      <vt:lpstr>Concentration</vt:lpstr>
      <vt:lpstr>Implication of Abstract Metrics on Implementation</vt:lpstr>
      <vt:lpstr>Implications (2)</vt:lpstr>
      <vt:lpstr>Implications (2)</vt:lpstr>
      <vt:lpstr>Implications (3)</vt:lpstr>
      <vt:lpstr>Topology Summary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1749H:  Interconnection Networks for Parallel Computer Architectures:  Topology</dc:title>
  <dc:creator>Natalie Enright Jerger</dc:creator>
  <cp:lastModifiedBy>Mikko Lipasti</cp:lastModifiedBy>
  <cp:revision>60</cp:revision>
  <cp:lastPrinted>2014-09-23T15:46:41Z</cp:lastPrinted>
  <dcterms:created xsi:type="dcterms:W3CDTF">2012-09-20T13:16:59Z</dcterms:created>
  <dcterms:modified xsi:type="dcterms:W3CDTF">2017-03-15T13:09:17Z</dcterms:modified>
</cp:coreProperties>
</file>