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58" r:id="rId5"/>
    <p:sldId id="273" r:id="rId6"/>
    <p:sldId id="271" r:id="rId7"/>
    <p:sldId id="272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</p:embeddedFon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Light" panose="020B0403050000020004" pitchFamily="34" charset="0"/>
      <p:regular r:id="rId16"/>
      <p:italic r:id="rId17"/>
    </p:embeddedFont>
    <p:embeddedFont>
      <p:font typeface="Fira Sans Medium" panose="020B0603050000020004" pitchFamily="34" charset="0"/>
      <p:regular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E473"/>
    <a:srgbClr val="004651"/>
    <a:srgbClr val="003752"/>
    <a:srgbClr val="31859C"/>
    <a:srgbClr val="00A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0" d="100"/>
          <a:sy n="10" d="100"/>
        </p:scale>
        <p:origin x="3648" y="19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7BD3-51F9-4CF5-8125-A15318C63A51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82032-7659-46DD-BA3A-7E6F36722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82032-7659-46DD-BA3A-7E6F36722B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39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2082" y="3747638"/>
            <a:ext cx="13906820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&amp; SQL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081194"/>
            <a:ext cx="446046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F4F4F4"/>
                </a:solidFill>
                <a:latin typeface="Fira Sans Medium"/>
              </a:rPr>
              <a:t>PLAN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14791" y="934142"/>
            <a:ext cx="9382580" cy="5956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6609" lvl="1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4F4F4"/>
                </a:solidFill>
                <a:latin typeface="Fira Sans Light"/>
              </a:rPr>
              <a:t>MongoDB</a:t>
            </a:r>
          </a:p>
          <a:p>
            <a:pPr marL="816609" lvl="1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4F4F4"/>
                </a:solidFill>
                <a:latin typeface="Fira Sans Light"/>
              </a:rPr>
              <a:t>SQL</a:t>
            </a:r>
          </a:p>
          <a:p>
            <a:pPr marL="816609" lvl="1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4F4F4"/>
                </a:solidFill>
                <a:latin typeface="Fira Sans Light"/>
              </a:rPr>
              <a:t>MongoDB VS SQL</a:t>
            </a:r>
          </a:p>
          <a:p>
            <a:pPr marL="816609" lvl="1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4F4F4"/>
                </a:solidFill>
                <a:latin typeface="Fira Sans Light"/>
              </a:rPr>
              <a:t>Use Cases</a:t>
            </a:r>
          </a:p>
          <a:p>
            <a:pPr marL="816609" lvl="1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4F4F4"/>
                </a:solidFill>
                <a:latin typeface="Fira Sans Light"/>
              </a:rPr>
              <a:t>Conclusion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2CCC1696-BF35-33D7-C160-629C9B1484EC}"/>
              </a:ext>
            </a:extLst>
          </p:cNvPr>
          <p:cNvSpPr txBox="1"/>
          <p:nvPr/>
        </p:nvSpPr>
        <p:spPr>
          <a:xfrm>
            <a:off x="17843243" y="9715500"/>
            <a:ext cx="2286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Fira Sans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7000" y="4227208"/>
            <a:ext cx="7027514" cy="6085860"/>
            <a:chOff x="-20504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-20504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59850" y="563974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8599" y="549686"/>
            <a:ext cx="10129839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NoSQL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BB7CF6-F557-23DE-F5C1-071636DE39C3}"/>
              </a:ext>
            </a:extLst>
          </p:cNvPr>
          <p:cNvSpPr txBox="1"/>
          <p:nvPr/>
        </p:nvSpPr>
        <p:spPr>
          <a:xfrm>
            <a:off x="1658483" y="1507385"/>
            <a:ext cx="10129839" cy="118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5294F3-EE89-573E-24E3-541ED2DF51B7}"/>
              </a:ext>
            </a:extLst>
          </p:cNvPr>
          <p:cNvSpPr txBox="1"/>
          <p:nvPr/>
        </p:nvSpPr>
        <p:spPr>
          <a:xfrm>
            <a:off x="17843243" y="9715500"/>
            <a:ext cx="2286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Fira Sans"/>
              </a:rPr>
              <a:t>3</a:t>
            </a: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E38EF88D-12E4-8EC5-8F30-80BB859BD789}"/>
              </a:ext>
            </a:extLst>
          </p:cNvPr>
          <p:cNvGrpSpPr/>
          <p:nvPr/>
        </p:nvGrpSpPr>
        <p:grpSpPr>
          <a:xfrm>
            <a:off x="10345997" y="2119640"/>
            <a:ext cx="7611546" cy="6591255"/>
            <a:chOff x="0" y="0"/>
            <a:chExt cx="4282440" cy="3708400"/>
          </a:xfrm>
          <a:solidFill>
            <a:schemeClr val="accent5">
              <a:lumMod val="75000"/>
            </a:schemeClr>
          </a:solidFill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6AE6D3C-3DDD-D242-2F80-F81F1124A333}"/>
                </a:ext>
              </a:extLst>
            </p:cNvPr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B19DD-0F2E-22D2-FD7F-0A00802AC0B6}"/>
              </a:ext>
            </a:extLst>
          </p:cNvPr>
          <p:cNvSpPr txBox="1"/>
          <p:nvPr/>
        </p:nvSpPr>
        <p:spPr>
          <a:xfrm>
            <a:off x="668029" y="2562465"/>
            <a:ext cx="914400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Document-</a:t>
            </a:r>
            <a:r>
              <a:rPr lang="fr-FR" sz="4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lang="fr-F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</a:t>
            </a:r>
            <a:r>
              <a:rPr lang="fr-FR" sz="4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fr-FR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fr-FR" sz="4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fr-FR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for large </a:t>
            </a:r>
            <a:r>
              <a:rPr lang="fr-FR" sz="4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fr-FR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JSON-like format</a:t>
            </a:r>
          </a:p>
        </p:txBody>
      </p:sp>
    </p:spTree>
    <p:extLst>
      <p:ext uri="{BB962C8B-B14F-4D97-AF65-F5344CB8AC3E}">
        <p14:creationId xmlns:p14="http://schemas.microsoft.com/office/powerpoint/2010/main" val="3198297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7000" y="4227208"/>
            <a:ext cx="7027514" cy="6085860"/>
            <a:chOff x="-20504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-20504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487400" y="-530893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345997" y="2119640"/>
            <a:ext cx="7611546" cy="6591255"/>
            <a:chOff x="0" y="0"/>
            <a:chExt cx="4282440" cy="3708400"/>
          </a:xfrm>
          <a:solidFill>
            <a:schemeClr val="accent5">
              <a:lumMod val="75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</p:sp>
      </p:grpSp>
      <p:sp>
        <p:nvSpPr>
          <p:cNvPr id="9" name="TextBox 9"/>
          <p:cNvSpPr txBox="1"/>
          <p:nvPr/>
        </p:nvSpPr>
        <p:spPr>
          <a:xfrm>
            <a:off x="228600" y="549686"/>
            <a:ext cx="1325316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: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2259" lvl="1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fr-F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BB7CF6-F557-23DE-F5C1-071636DE39C3}"/>
              </a:ext>
            </a:extLst>
          </p:cNvPr>
          <p:cNvSpPr txBox="1"/>
          <p:nvPr/>
        </p:nvSpPr>
        <p:spPr>
          <a:xfrm>
            <a:off x="210518" y="3381037"/>
            <a:ext cx="10129839" cy="504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storage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ACID compliance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Mature technology with wide adoption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query language (SQL)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50127F11-610C-A410-96F9-A6612F1CBBC9}"/>
              </a:ext>
            </a:extLst>
          </p:cNvPr>
          <p:cNvSpPr txBox="1"/>
          <p:nvPr/>
        </p:nvSpPr>
        <p:spPr>
          <a:xfrm>
            <a:off x="17843243" y="9715500"/>
            <a:ext cx="2286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Fira Sans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00900" y="-2400300"/>
            <a:ext cx="32689800" cy="15773400"/>
            <a:chOff x="-20504" y="0"/>
            <a:chExt cx="3619627" cy="3134614"/>
          </a:xfrm>
          <a:solidFill>
            <a:srgbClr val="004651"/>
          </a:solidFill>
        </p:grpSpPr>
        <p:sp>
          <p:nvSpPr>
            <p:cNvPr id="3" name="Freeform 3"/>
            <p:cNvSpPr/>
            <p:nvPr/>
          </p:nvSpPr>
          <p:spPr>
            <a:xfrm>
              <a:off x="-20504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BB4EE9EA-C50D-8960-38E8-F1ADAB5AFB63}"/>
              </a:ext>
            </a:extLst>
          </p:cNvPr>
          <p:cNvSpPr txBox="1"/>
          <p:nvPr/>
        </p:nvSpPr>
        <p:spPr>
          <a:xfrm>
            <a:off x="17843243" y="9715500"/>
            <a:ext cx="2286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Fira Sans"/>
              </a:rPr>
              <a:t>5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BD837C3-713E-2375-52D0-6460E6520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37518"/>
              </p:ext>
            </p:extLst>
          </p:nvPr>
        </p:nvGraphicFramePr>
        <p:xfrm>
          <a:off x="947738" y="1680851"/>
          <a:ext cx="16928842" cy="7156706"/>
        </p:xfrm>
        <a:graphic>
          <a:graphicData uri="http://schemas.openxmlformats.org/drawingml/2006/table">
            <a:tbl>
              <a:tblPr/>
              <a:tblGrid>
                <a:gridCol w="4514515">
                  <a:extLst>
                    <a:ext uri="{9D8B030D-6E8A-4147-A177-3AD203B41FA5}">
                      <a16:colId xmlns:a16="http://schemas.microsoft.com/office/drawing/2014/main" val="3728597290"/>
                    </a:ext>
                  </a:extLst>
                </a:gridCol>
                <a:gridCol w="6614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443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</a:t>
                      </a:r>
                      <a:endParaRPr lang="fr-FR" sz="4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 (NoSQL)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fr-FR" sz="2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3" marR="120373" marT="120373" marB="120373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3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Uses JSON-like documents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Relies on tables with rows and columns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Scalability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/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Horizontal </a:t>
                      </a:r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scaling</a:t>
                      </a:r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through</a:t>
                      </a:r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sharding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Vertical scaling for increased capacity</a:t>
                      </a:r>
                      <a:endParaRPr lang="fr-FR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02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Flexibility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Schema-less design allows for flexible data models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Relies on predefined schemas for data integrity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 marL="120373" marR="120373" marT="120373" marB="120373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860"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Optimized for high-speed, especially with large datasets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Ensures data consistency but may be slower for complex queries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3" marR="120373" marT="120373" marB="120373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5231">
                <a:tc>
                  <a:txBody>
                    <a:bodyPr/>
                    <a:lstStyle/>
                    <a:p>
                      <a:pPr algn="ctr"/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</a:t>
                      </a:r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language</a:t>
                      </a:r>
                      <a:endParaRPr lang="fr-FR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JSON-like</a:t>
                      </a:r>
                    </a:p>
                  </a:txBody>
                  <a:tcPr marL="152400" marR="152400" marT="152400" marB="152400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373" marR="120373" marT="120373" marB="120373"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5231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Ideal use cases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Unstructured</a:t>
                      </a:r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data, high-volume, real-time</a:t>
                      </a:r>
                      <a:endParaRPr lang="fr-FR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Structured</a:t>
                      </a:r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data, </a:t>
                      </a:r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complex</a:t>
                      </a:r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queries</a:t>
                      </a:r>
                      <a:r>
                        <a:rPr lang="fr-FR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data </a:t>
                      </a:r>
                      <a:r>
                        <a:rPr lang="fr-FR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integrity</a:t>
                      </a:r>
                      <a:endParaRPr lang="fr-FR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37485"/>
                  </a:ext>
                </a:extLst>
              </a:tr>
            </a:tbl>
          </a:graphicData>
        </a:graphic>
      </p:graphicFrame>
      <p:sp>
        <p:nvSpPr>
          <p:cNvPr id="4" name="TextBox 9">
            <a:extLst>
              <a:ext uri="{FF2B5EF4-FFF2-40B4-BE49-F238E27FC236}">
                <a16:creationId xmlns:a16="http://schemas.microsoft.com/office/drawing/2014/main" id="{1CD00DAE-7043-7DA8-9306-C9B89AB273F4}"/>
              </a:ext>
            </a:extLst>
          </p:cNvPr>
          <p:cNvSpPr txBox="1"/>
          <p:nvPr/>
        </p:nvSpPr>
        <p:spPr>
          <a:xfrm>
            <a:off x="228600" y="549686"/>
            <a:ext cx="96012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VS SQL</a:t>
            </a:r>
            <a:endParaRPr lang="fr-F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4020800" y="-1183047"/>
            <a:ext cx="4961246" cy="4296462"/>
            <a:chOff x="0" y="0"/>
            <a:chExt cx="3619627" cy="3134614"/>
          </a:xfrm>
          <a:solidFill>
            <a:srgbClr val="004651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/>
          <p:cNvGrpSpPr/>
          <p:nvPr/>
        </p:nvGrpSpPr>
        <p:grpSpPr>
          <a:xfrm>
            <a:off x="13639800" y="4003718"/>
            <a:ext cx="7611546" cy="6591255"/>
            <a:chOff x="0" y="0"/>
            <a:chExt cx="4282440" cy="3708400"/>
          </a:xfrm>
          <a:solidFill>
            <a:schemeClr val="accent5">
              <a:lumMod val="75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</p:sp>
      </p:grpSp>
      <p:grpSp>
        <p:nvGrpSpPr>
          <p:cNvPr id="2" name="Group 2"/>
          <p:cNvGrpSpPr/>
          <p:nvPr/>
        </p:nvGrpSpPr>
        <p:grpSpPr>
          <a:xfrm>
            <a:off x="11463429" y="1720183"/>
            <a:ext cx="7027514" cy="6085860"/>
            <a:chOff x="-20504" y="0"/>
            <a:chExt cx="3619627" cy="3134614"/>
          </a:xfrm>
          <a:solidFill>
            <a:srgbClr val="00A181"/>
          </a:solidFill>
        </p:grpSpPr>
        <p:sp>
          <p:nvSpPr>
            <p:cNvPr id="3" name="Freeform 3"/>
            <p:cNvSpPr/>
            <p:nvPr/>
          </p:nvSpPr>
          <p:spPr>
            <a:xfrm>
              <a:off x="-20504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</p:sp>
      </p:grpSp>
      <p:sp>
        <p:nvSpPr>
          <p:cNvPr id="9" name="TextBox 9"/>
          <p:cNvSpPr txBox="1"/>
          <p:nvPr/>
        </p:nvSpPr>
        <p:spPr>
          <a:xfrm>
            <a:off x="36286" y="-571500"/>
            <a:ext cx="9601200" cy="1720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>
              <a:lnSpc>
                <a:spcPct val="250000"/>
              </a:lnSpc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BB7CF6-F557-23DE-F5C1-071636DE39C3}"/>
              </a:ext>
            </a:extLst>
          </p:cNvPr>
          <p:cNvSpPr txBox="1"/>
          <p:nvPr/>
        </p:nvSpPr>
        <p:spPr>
          <a:xfrm>
            <a:off x="304800" y="3485129"/>
            <a:ext cx="12420600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MongoDB: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Ideal for big data, real-time analytics, and applications with evolving data models.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applications requiring ACID compliance, complex queries, and structured data.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947540F0-5A1C-24A3-9EBA-03870698FED2}"/>
              </a:ext>
            </a:extLst>
          </p:cNvPr>
          <p:cNvSpPr txBox="1"/>
          <p:nvPr/>
        </p:nvSpPr>
        <p:spPr>
          <a:xfrm>
            <a:off x="17843243" y="9715500"/>
            <a:ext cx="2286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Fira San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7104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4020800" y="-1183047"/>
            <a:ext cx="4961246" cy="4296462"/>
            <a:chOff x="0" y="0"/>
            <a:chExt cx="3619627" cy="3134614"/>
          </a:xfrm>
          <a:solidFill>
            <a:srgbClr val="003752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/>
          <p:cNvGrpSpPr/>
          <p:nvPr/>
        </p:nvGrpSpPr>
        <p:grpSpPr>
          <a:xfrm>
            <a:off x="13995143" y="3714795"/>
            <a:ext cx="7611546" cy="6591255"/>
            <a:chOff x="0" y="0"/>
            <a:chExt cx="4282440" cy="3708400"/>
          </a:xfrm>
          <a:solidFill>
            <a:srgbClr val="00A181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grpFill/>
            <a:ln>
              <a:solidFill>
                <a:srgbClr val="0070C0"/>
              </a:solidFill>
            </a:ln>
          </p:spPr>
        </p:sp>
      </p:grpSp>
      <p:grpSp>
        <p:nvGrpSpPr>
          <p:cNvPr id="2" name="Group 2"/>
          <p:cNvGrpSpPr/>
          <p:nvPr/>
        </p:nvGrpSpPr>
        <p:grpSpPr>
          <a:xfrm>
            <a:off x="13411200" y="773749"/>
            <a:ext cx="7027514" cy="6085860"/>
            <a:chOff x="-20504" y="0"/>
            <a:chExt cx="3619627" cy="3134614"/>
          </a:xfrm>
          <a:solidFill>
            <a:srgbClr val="31859C"/>
          </a:solidFill>
        </p:grpSpPr>
        <p:sp>
          <p:nvSpPr>
            <p:cNvPr id="3" name="Freeform 3"/>
            <p:cNvSpPr/>
            <p:nvPr/>
          </p:nvSpPr>
          <p:spPr>
            <a:xfrm>
              <a:off x="-20504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grpFill/>
          </p:spPr>
        </p:sp>
      </p:grpSp>
      <p:sp>
        <p:nvSpPr>
          <p:cNvPr id="9" name="TextBox 9"/>
          <p:cNvSpPr txBox="1"/>
          <p:nvPr/>
        </p:nvSpPr>
        <p:spPr>
          <a:xfrm>
            <a:off x="228599" y="549686"/>
            <a:ext cx="14308397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BB7CF6-F557-23DE-F5C1-071636DE39C3}"/>
              </a:ext>
            </a:extLst>
          </p:cNvPr>
          <p:cNvSpPr txBox="1"/>
          <p:nvPr/>
        </p:nvSpPr>
        <p:spPr>
          <a:xfrm>
            <a:off x="1094874" y="2980372"/>
            <a:ext cx="12954000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and SQL serve different purposes based on data needs and application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between them depends on scalability, data structure, and specific project demands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BB4EE9EA-C50D-8960-38E8-F1ADAB5AFB63}"/>
              </a:ext>
            </a:extLst>
          </p:cNvPr>
          <p:cNvSpPr txBox="1"/>
          <p:nvPr/>
        </p:nvSpPr>
        <p:spPr>
          <a:xfrm>
            <a:off x="17843243" y="9715500"/>
            <a:ext cx="22860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Fira San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366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219</Words>
  <Application>Microsoft Office PowerPoint</Application>
  <PresentationFormat>Personnalisé</PresentationFormat>
  <Paragraphs>59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Fira Sans</vt:lpstr>
      <vt:lpstr>Times New Roman</vt:lpstr>
      <vt:lpstr>Fira Sans Light</vt:lpstr>
      <vt:lpstr>Fira Sans Medium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cp:lastModifiedBy>mrabet lassade</cp:lastModifiedBy>
  <cp:revision>12</cp:revision>
  <dcterms:created xsi:type="dcterms:W3CDTF">2006-08-16T00:00:00Z</dcterms:created>
  <dcterms:modified xsi:type="dcterms:W3CDTF">2023-12-21T16:50:01Z</dcterms:modified>
  <dc:identifier>DAF11Iz9Ghw</dc:identifier>
</cp:coreProperties>
</file>