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12192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Diapositiva de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Subtítulo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u-ES"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7668346F-9CB2-7268-FB36-50D8EE066F8C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  <p:grpSp>
        <p:nvGrpSpPr>
          <p:cNvPr id="9" name="object 7" hidden="0"/>
          <p:cNvGrpSpPr/>
          <p:nvPr isPhoto="0" userDrawn="1"/>
        </p:nvGrpSpPr>
        <p:grpSpPr bwMode="auto">
          <a:xfrm>
            <a:off x="0" y="0"/>
            <a:ext cx="12191999" cy="2767914"/>
            <a:chOff x="0" y="0"/>
            <a:chExt cx="9144000" cy="1070609"/>
          </a:xfrm>
        </p:grpSpPr>
        <p:sp>
          <p:nvSpPr>
            <p:cNvPr id="10" name="object 8" hidden="0"/>
            <p:cNvSpPr/>
            <p:nvPr isPhoto="0" userDrawn="0"/>
          </p:nvSpPr>
          <p:spPr bwMode="auto">
            <a:xfrm>
              <a:off x="0" y="0"/>
              <a:ext cx="9144000" cy="684529"/>
            </a:xfrm>
            <a:custGeom>
              <a:avLst/>
              <a:gdLst/>
              <a:ahLst/>
              <a:cxnLst/>
              <a:rect l="l" t="t" r="r" b="b"/>
              <a:pathLst>
                <a:path w="9144000" h="684530" fill="norm" stroke="1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9144000" y="68427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  <p:sp>
          <p:nvSpPr>
            <p:cNvPr id="11" name="object 9" hidden="0"/>
            <p:cNvSpPr/>
            <p:nvPr isPhoto="0" userDrawn="0"/>
          </p:nvSpPr>
          <p:spPr bwMode="auto">
            <a:xfrm>
              <a:off x="0" y="0"/>
              <a:ext cx="9144000" cy="1070609"/>
            </a:xfrm>
            <a:custGeom>
              <a:avLst/>
              <a:gdLst/>
              <a:ahLst/>
              <a:cxnLst/>
              <a:rect l="l" t="t" r="r" b="b"/>
              <a:pathLst>
                <a:path w="9144000" h="1070610" fill="norm" stroke="1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15621"/>
                  </a:lnTo>
                  <a:lnTo>
                    <a:pt x="9144000" y="107020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ítulo y texto vertical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DD0FAFA-2EF4-C122-0CBA-A4E87B241F22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Título vertical y text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vertical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texto vertical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C787D916-DF96-B9A3-7EF8-739A80A4D65A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ítulo y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object 8" hidden="0"/>
          <p:cNvSpPr/>
          <p:nvPr isPhoto="0" userDrawn="1"/>
        </p:nvSpPr>
        <p:spPr bwMode="auto">
          <a:xfrm>
            <a:off x="0" y="0"/>
            <a:ext cx="12191999" cy="774357"/>
          </a:xfrm>
          <a:custGeom>
            <a:avLst/>
            <a:gdLst/>
            <a:ahLst/>
            <a:cxnLst/>
            <a:rect l="l" t="t" r="r" b="b"/>
            <a:pathLst>
              <a:path w="9144000" h="684530" fill="norm" stroke="1" extrusionOk="0">
                <a:moveTo>
                  <a:pt x="9144000" y="0"/>
                </a:moveTo>
                <a:lnTo>
                  <a:pt x="0" y="0"/>
                </a:lnTo>
                <a:lnTo>
                  <a:pt x="0" y="684276"/>
                </a:lnTo>
                <a:lnTo>
                  <a:pt x="9144000" y="684276"/>
                </a:lnTo>
                <a:lnTo>
                  <a:pt x="914400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sp>
        <p:nvSpPr>
          <p:cNvPr id="5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6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7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C839DBE-22BC-A184-930A-0A58021AD035}" type="datetime3">
              <a:rPr lang="es-ES"/>
              <a:t/>
            </a:fld>
            <a:endParaRPr/>
          </a:p>
        </p:txBody>
      </p:sp>
      <p:sp>
        <p:nvSpPr>
          <p:cNvPr id="8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9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  <p:sp>
        <p:nvSpPr>
          <p:cNvPr id="10" name="object 9" hidden="0"/>
          <p:cNvSpPr/>
          <p:nvPr isPhoto="0" userDrawn="0"/>
        </p:nvSpPr>
        <p:spPr bwMode="auto">
          <a:xfrm>
            <a:off x="0" y="0"/>
            <a:ext cx="12191999" cy="1070609"/>
          </a:xfrm>
          <a:custGeom>
            <a:avLst/>
            <a:gdLst/>
            <a:ahLst/>
            <a:cxnLst/>
            <a:rect l="l" t="t" r="r" b="b"/>
            <a:pathLst>
              <a:path w="9144000" h="1070610" fill="norm" stroke="1" extrusionOk="0">
                <a:moveTo>
                  <a:pt x="9144000" y="0"/>
                </a:moveTo>
                <a:lnTo>
                  <a:pt x="0" y="0"/>
                </a:lnTo>
                <a:lnTo>
                  <a:pt x="0" y="15621"/>
                </a:lnTo>
                <a:lnTo>
                  <a:pt x="9144000" y="1070201"/>
                </a:lnTo>
                <a:lnTo>
                  <a:pt x="91440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pPr>
              <a:defRPr/>
            </a:pPr>
            <a:endParaRPr/>
          </a:p>
        </p:txBody>
      </p:sp>
      <p:pic>
        <p:nvPicPr>
          <p:cNvPr id="11" name="Imagen 11" descr="Imagen que contiene dibujo, taza, tabla&#10;&#10;Descripción generada automáticamente" hidden="0"/>
          <p:cNvPicPr>
            <a:picLocks noChangeAspect="1"/>
          </p:cNvPicPr>
          <p:nvPr isPhoto="0" userDrawn="1"/>
        </p:nvPicPr>
        <p:blipFill>
          <a:blip r:embed="rId2"/>
          <a:stretch/>
        </p:blipFill>
        <p:spPr bwMode="auto">
          <a:xfrm>
            <a:off x="10823171" y="154371"/>
            <a:ext cx="1034415" cy="549177"/>
          </a:xfrm>
          <a:prstGeom prst="rect">
            <a:avLst/>
          </a:prstGeom>
        </p:spPr>
      </p:pic>
      <p:grpSp>
        <p:nvGrpSpPr>
          <p:cNvPr id="12" name="Grupo 12" hidden="0"/>
          <p:cNvGrpSpPr/>
          <p:nvPr isPhoto="0" userDrawn="1"/>
        </p:nvGrpSpPr>
        <p:grpSpPr bwMode="auto">
          <a:xfrm>
            <a:off x="920712" y="6618578"/>
            <a:ext cx="9763961" cy="71402"/>
            <a:chOff x="1600949" y="925188"/>
            <a:chExt cx="9763961" cy="71402"/>
          </a:xfrm>
          <a:solidFill>
            <a:srgbClr val="C00000"/>
          </a:solidFill>
        </p:grpSpPr>
        <p:sp>
          <p:nvSpPr>
            <p:cNvPr id="13" name="bk object 16" hidden="0"/>
            <p:cNvSpPr/>
            <p:nvPr isPhoto="0" userDrawn="0"/>
          </p:nvSpPr>
          <p:spPr bwMode="auto">
            <a:xfrm>
              <a:off x="1600949" y="935175"/>
              <a:ext cx="6034671" cy="61416"/>
            </a:xfrm>
            <a:custGeom>
              <a:avLst/>
              <a:gdLst/>
              <a:ahLst/>
              <a:cxnLst/>
              <a:rect l="l" t="t" r="r" b="b"/>
              <a:pathLst>
                <a:path w="4803775" h="109854" fill="norm" stroke="1" extrusionOk="0">
                  <a:moveTo>
                    <a:pt x="0" y="0"/>
                  </a:moveTo>
                  <a:lnTo>
                    <a:pt x="4803341" y="0"/>
                  </a:lnTo>
                  <a:lnTo>
                    <a:pt x="4803341" y="109537"/>
                  </a:lnTo>
                  <a:lnTo>
                    <a:pt x="0" y="10953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sz="1800"/>
            </a:p>
          </p:txBody>
        </p:sp>
        <p:sp>
          <p:nvSpPr>
            <p:cNvPr id="14" name="bk object 18" hidden="0"/>
            <p:cNvSpPr/>
            <p:nvPr isPhoto="0" userDrawn="0"/>
          </p:nvSpPr>
          <p:spPr bwMode="auto">
            <a:xfrm>
              <a:off x="1600949" y="925188"/>
              <a:ext cx="9763961" cy="0"/>
            </a:xfrm>
            <a:custGeom>
              <a:avLst/>
              <a:gdLst/>
              <a:ahLst/>
              <a:cxnLst/>
              <a:rect l="l" t="t" r="r" b="b"/>
              <a:pathLst>
                <a:path w="7772400" fill="norm" stroke="1" extrusionOk="0">
                  <a:moveTo>
                    <a:pt x="0" y="0"/>
                  </a:moveTo>
                  <a:lnTo>
                    <a:pt x="7772397" y="0"/>
                  </a:lnTo>
                </a:path>
              </a:pathLst>
            </a:custGeom>
            <a:grpFill/>
            <a:ln w="952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pPr>
                <a:defRPr/>
              </a:pPr>
              <a:endParaRPr sz="180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Encabezado de sec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9FE862F-65E6-B8FA-80A2-957D17CC33B3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Dos objetos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6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7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13C6C6A-C9AA-DFB4-86DE-BD354FEE2B39}" type="datetime3">
              <a:rPr lang="es-ES"/>
              <a:t/>
            </a:fld>
            <a:endParaRPr/>
          </a:p>
        </p:txBody>
      </p:sp>
      <p:sp>
        <p:nvSpPr>
          <p:cNvPr id="8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9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ació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6" name="Marcador de contenido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7" name="Marcador de texto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8" name="Marcador de contenido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9" name="Marcador de fecha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BA78B8A-BCEF-93E6-7BEF-2D41A87349B8}" type="datetime3">
              <a:rPr lang="es-ES"/>
              <a:t/>
            </a:fld>
            <a:endParaRPr/>
          </a:p>
        </p:txBody>
      </p:sp>
      <p:sp>
        <p:nvSpPr>
          <p:cNvPr id="10" name="Marcador de pie de página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11" name="Marcador de número de diapositiva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Solo el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fecha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7AE64AE-21BD-8029-E269-0AA16E1AED22}" type="datetime3">
              <a:rPr lang="es-ES"/>
              <a:t/>
            </a:fld>
            <a:endParaRPr/>
          </a:p>
        </p:txBody>
      </p:sp>
      <p:sp>
        <p:nvSpPr>
          <p:cNvPr id="6" name="Marcador de pie de página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7" name="Marcador de número de diapositiva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En blanc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fecha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BCB69E6-7C92-7109-EDEA-2FE15F6DF452}" type="datetime3">
              <a:rPr lang="es-ES"/>
              <a:t/>
            </a:fld>
            <a:endParaRPr/>
          </a:p>
        </p:txBody>
      </p:sp>
      <p:sp>
        <p:nvSpPr>
          <p:cNvPr id="5" name="Marcador de pie de página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6" name="Marcador de número de diapositiva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ido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6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7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95715D0-BB2E-302A-2A35-2CA4B82F609D}" type="datetime3">
              <a:rPr lang="es-ES"/>
              <a:t/>
            </a:fld>
            <a:endParaRPr/>
          </a:p>
        </p:txBody>
      </p:sp>
      <p:sp>
        <p:nvSpPr>
          <p:cNvPr id="8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9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Imagen con título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posición de imagen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u-ES"/>
          </a:p>
        </p:txBody>
      </p:sp>
      <p:sp>
        <p:nvSpPr>
          <p:cNvPr id="6" name="Marcador de texto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</p:txBody>
      </p:sp>
      <p:sp>
        <p:nvSpPr>
          <p:cNvPr id="7" name="Marcador de fecha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426CBC-A8A3-8DF4-8E57-A61777414FA8}" type="datetime3">
              <a:rPr lang="es-ES"/>
              <a:t/>
            </a:fld>
            <a:endParaRPr/>
          </a:p>
        </p:txBody>
      </p:sp>
      <p:sp>
        <p:nvSpPr>
          <p:cNvPr id="8" name="Marcador de pie de página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9" name="Marcador de número de diapositiva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título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u-ES"/>
          </a:p>
        </p:txBody>
      </p:sp>
      <p:sp>
        <p:nvSpPr>
          <p:cNvPr id="5" name="Marcador de texto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los estilos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u-ES"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A8E2C12-B953-22CC-BE62-5ED01C04B3FD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u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n 11" descr="Imagen que contiene dibujo, taza, tabla&#10;&#10;Descripción generada automáticamente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9834120" y="700696"/>
            <a:ext cx="1692663" cy="898645"/>
          </a:xfrm>
          <a:prstGeom prst="rect">
            <a:avLst/>
          </a:prstGeom>
        </p:spPr>
      </p:pic>
      <p:sp>
        <p:nvSpPr>
          <p:cNvPr id="5" name="Marcador de número de diapositiva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  <p:sp>
        <p:nvSpPr>
          <p:cNvPr id="6" name="Título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36450" y="3135300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Sistema online de disección de protocolos en trazas de paquetes</a:t>
            </a:r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B93E5DC-0F5D-D7C9-E3FB-72D6214F44A6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Python: Paso 3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38198" y="2318969"/>
            <a:ext cx="10515600" cy="3364647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FA4D819-2F54-7770-06BE-B7ABC1867A71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3CAAC514-BF2C-7D0C-DEE0-D4870FB75919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Python: Paso 4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1781174" y="3472656"/>
            <a:ext cx="8629650" cy="1057275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617B33F-94D2-DDF8-7F20-EB2ED9D39BB5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023916A6-866A-4FDA-9A5C-30700E05CE86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Prototipo: MySQL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38198" y="2289642"/>
            <a:ext cx="10515600" cy="3423302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41C663C-FC49-A23B-D34C-A99183D73DA7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9464C5EF-3FA2-7BB1-BA85-CD55680D0091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Prototipo: MySQL</a:t>
            </a:r>
            <a:endParaRPr/>
          </a:p>
        </p:txBody>
      </p:sp>
      <p:sp>
        <p:nvSpPr>
          <p:cNvPr id="5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D026AA4-1A56-874B-7D8F-BF6BA5C1E6C2}" type="slidenum">
              <a:rPr lang="eu-ES"/>
              <a:t/>
            </a:fld>
            <a:endParaRPr lang="eu-ES"/>
          </a:p>
        </p:txBody>
      </p:sp>
      <p:pic>
        <p:nvPicPr>
          <p:cNvPr id="6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2343150" y="2410618"/>
            <a:ext cx="7505699" cy="3181348"/>
          </a:xfrm>
          <a:prstGeom prst="rect">
            <a:avLst/>
          </a:prstGeom>
        </p:spPr>
      </p:pic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386686E-792B-618B-60E8-2BBA393640F0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Prototipo: Grafana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2228143" y="1825624"/>
            <a:ext cx="7735711" cy="4351338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93E0336-11F1-D37D-1417-00A8D1DBE447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F648B446-D6BB-904B-9621-C37E972CD178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Prototipo: Grafana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2228143" y="1825624"/>
            <a:ext cx="7735711" cy="4351338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7817069-738E-055D-6C86-403BD96B1A21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2A2B46F-E5B2-D977-F1CB-7D16D97CD99C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Tiempos de ejecución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 quiere analizar la capacidad de procesado y el tiempo necesario para visualizar las trazas.</a:t>
            </a:r>
            <a:endParaRPr/>
          </a:p>
          <a:p>
            <a:pPr>
              <a:defRPr/>
            </a:pPr>
            <a:r>
              <a:rPr/>
              <a:t>Se ha utilizado tres trazas para simular los comportamientos más habituales [2].</a:t>
            </a:r>
            <a:endParaRPr/>
          </a:p>
          <a:p>
            <a:pPr lvl="1">
              <a:defRPr/>
            </a:pPr>
            <a:r>
              <a:rPr/>
              <a:t>Navegación web (39Mb): 59.635 paquetes</a:t>
            </a:r>
            <a:endParaRPr/>
          </a:p>
          <a:p>
            <a:pPr lvl="1">
              <a:defRPr/>
            </a:pPr>
            <a:r>
              <a:rPr/>
              <a:t>Vídeo a 1080p (120Mb): 136.797 paquetes</a:t>
            </a:r>
            <a:endParaRPr/>
          </a:p>
          <a:p>
            <a:pPr lvl="1">
              <a:defRPr/>
            </a:pPr>
            <a:r>
              <a:rPr/>
              <a:t>Descarga de ficheros (1Gb): 1.061.088 paquetes</a:t>
            </a: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229B8A1C-FAFB-68CF-407D-588571D34FDB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F69EA21-80D6-8156-C916-46ACAF245C57}" type="datetime3">
              <a:rPr lang="es-ES"/>
              <a:t/>
            </a:fld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944199" y="5441913"/>
            <a:ext cx="10380384" cy="914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[2]: </a:t>
            </a: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Labayen, Víctor &amp; Magaña, Eduardo &amp; Morató, Daniel &amp; Izal, </a:t>
            </a: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Mikel. (2020). Online classification of user</a:t>
            </a:r>
            <a:endParaRPr lang="eu-ES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activities using machi</a:t>
            </a: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 learning on network traffic. </a:t>
            </a:r>
            <a:endParaRPr lang="eu-ES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      Computer Networks. 181. 107557.</a:t>
            </a:r>
            <a:r>
              <a:rPr lang="eu-E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10.1016/j.comnet.2020.107557.</a:t>
            </a:r>
            <a:endParaRPr lang="eu-ES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Tiempos de procesado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Procesar bloques de paquetes antes de almacenarlos.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Bloques de 100.000 paquetes para lectura de capturas.</a:t>
            </a:r>
            <a:endParaRPr/>
          </a:p>
          <a:p>
            <a:pPr>
              <a:defRPr/>
            </a:pPr>
            <a:r>
              <a:rPr/>
              <a:t>Bloques de 10.000 paquetes para captura en tiempo real.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86314F0-A7DE-15E5-7A5A-790A4048A419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BB311D4-1C09-AFDA-06C4-5F119F57F8EC}" type="datetime3">
              <a:rPr lang="es-ES"/>
              <a:t/>
            </a:fld>
            <a:endParaRPr/>
          </a:p>
        </p:txBody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1055998" y="2395800"/>
            <a:ext cx="10080000" cy="1018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Tiempos de visualización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1512635" y="1825624"/>
            <a:ext cx="9166728" cy="4351338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5BC5089E-1D9C-F344-C557-3AC1EBF3AF89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8E5032CD-9E55-65F7-F862-645AF00D941D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Conclusiones y mejoras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Complemento sencillo pero potente y fácil de usar.</a:t>
            </a:r>
            <a:endParaRPr/>
          </a:p>
          <a:p>
            <a:pPr>
              <a:defRPr/>
            </a:pPr>
            <a:r>
              <a:rPr/>
              <a:t>Permite visualizar trazas en un tiempo aceptable.</a:t>
            </a:r>
            <a:endParaRPr/>
          </a:p>
          <a:p>
            <a:pPr>
              <a:defRPr/>
            </a:pPr>
            <a:r>
              <a:rPr/>
              <a:t>Traducir el código a C e integrar con la herramienta previa.</a:t>
            </a:r>
            <a:endParaRPr/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Securizar y testear el código.</a:t>
            </a:r>
            <a:endParaRPr/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Añadir nuevos protocolos y paneles a Grafana.</a:t>
            </a:r>
            <a:endParaRPr/>
          </a:p>
          <a:p>
            <a:pPr>
              <a:defRPr/>
            </a:pPr>
            <a:r>
              <a:rPr/>
              <a:t>Evaluar el uso de bases de datos no relacionales para optimizar los tiempos de visualización.</a:t>
            </a: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4C5CAF7-4DF3-BF92-C1E4-3835C3266CBA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16948CE-54AF-7D16-84BA-E4B9C798994E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Indice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Introducción</a:t>
            </a:r>
            <a:endParaRPr/>
          </a:p>
          <a:p>
            <a:pPr>
              <a:defRPr/>
            </a:pPr>
            <a:r>
              <a:rPr/>
              <a:t>Prototipo</a:t>
            </a:r>
            <a:endParaRPr/>
          </a:p>
          <a:p>
            <a:pPr lvl="1">
              <a:defRPr/>
            </a:pPr>
            <a:r>
              <a:rPr/>
              <a:t>Python</a:t>
            </a:r>
            <a:endParaRPr/>
          </a:p>
          <a:p>
            <a:pPr lvl="1">
              <a:defRPr/>
            </a:pPr>
            <a:r>
              <a:rPr/>
              <a:t>MySQL</a:t>
            </a:r>
            <a:endParaRPr/>
          </a:p>
          <a:p>
            <a:pPr lvl="1">
              <a:defRPr/>
            </a:pPr>
            <a:r>
              <a:rPr/>
              <a:t>Grafana</a:t>
            </a:r>
            <a:endParaRPr/>
          </a:p>
          <a:p>
            <a:pPr>
              <a:defRPr/>
            </a:pPr>
            <a:r>
              <a:rPr/>
              <a:t>Tiempos de ejecución</a:t>
            </a:r>
            <a:endParaRPr/>
          </a:p>
          <a:p>
            <a:pPr lvl="1">
              <a:defRPr/>
            </a:pPr>
            <a:r>
              <a:rPr/>
              <a:t>Tiempos de procesado</a:t>
            </a:r>
            <a:endParaRPr/>
          </a:p>
          <a:p>
            <a:pPr lvl="1">
              <a:defRPr/>
            </a:pPr>
            <a:r>
              <a:rPr/>
              <a:t>Tiempos de visualización</a:t>
            </a:r>
            <a:endParaRPr/>
          </a:p>
          <a:p>
            <a:pPr>
              <a:defRPr/>
            </a:pPr>
            <a:r>
              <a:rPr/>
              <a:t>Conclusiones y mejoras</a:t>
            </a: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4D009B7F-E846-EA5C-4998-8CFCF2438244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CBBCA90-F43F-C843-6F14-03A86A9771C2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2439413" y="1825624"/>
            <a:ext cx="7313172" cy="4351338"/>
          </a:xfrm>
          <a:prstGeom prst="rect">
            <a:avLst/>
          </a:prstGeom>
        </p:spPr>
      </p:pic>
      <p:sp>
        <p:nvSpPr>
          <p:cNvPr id="6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7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DC060F87-1F6F-5CE4-7D73-510E061073F2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Introducción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 aumento del número de dispositivos con acceso a Internet y sus reducidos costes, el incremento del ancho de banda de las redes y la gran cantidad de contenido disponible ha provocado que el volumen de información transmitida sea mayor.</a:t>
            </a:r>
            <a:endParaRPr/>
          </a:p>
          <a:p>
            <a:pPr>
              <a:defRPr/>
            </a:pPr>
            <a:r>
              <a:rPr/>
              <a:t>El análisis de las capturas de tráfico se complica.</a:t>
            </a:r>
            <a:endParaRPr/>
          </a:p>
          <a:p>
            <a:pPr>
              <a:defRPr/>
            </a:pPr>
            <a:r>
              <a:rPr/>
              <a:t>Se ha elaborado un complemento a una herramienta previa [1] para obtener información global de la captura.</a:t>
            </a: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485E336-5A4A-11F7-A5B1-36B4243327B5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EBD5EE5-FAFD-9234-32DA-9132A46B83B9}" type="datetime3">
              <a:rPr lang="es-ES"/>
              <a:t/>
            </a:fld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907804" y="5441913"/>
            <a:ext cx="10377034" cy="5867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[1]: </a:t>
            </a: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Arellano Lahuerta, L. (2017). </a:t>
            </a: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Prototipo analizador de tramas onli</a:t>
            </a: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</a:t>
            </a: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 Trabajo Fin de Grado. </a:t>
            </a:r>
            <a:endParaRPr sz="145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Pamplona: Escuela Técnica Superior de </a:t>
            </a:r>
            <a:r>
              <a:rPr sz="145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Ingenieros Industriales y de Telecomunicación.</a:t>
            </a:r>
            <a:endParaRPr lang="eu-ES" sz="1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Consiste en un lector de capturas de tráfico de red.</a:t>
            </a:r>
            <a:endParaRPr/>
          </a:p>
          <a:p>
            <a:pPr>
              <a:defRPr/>
            </a:pPr>
            <a:r>
              <a:rPr/>
              <a:t>Procesa y almacena los paquetes.</a:t>
            </a:r>
            <a:endParaRPr/>
          </a:p>
          <a:p>
            <a:pPr>
              <a:defRPr/>
            </a:pPr>
            <a:r>
              <a:rPr/>
              <a:t>Permite visualizar la traza.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891AC7D8-9A1B-E6A6-8CED-992029AF4973}" type="slidenum">
              <a:rPr lang="eu-ES"/>
              <a:t/>
            </a:fld>
            <a:endParaRPr lang="eu-ES"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rot="0" flipH="0" flipV="0">
            <a:off x="881399" y="3697093"/>
            <a:ext cx="10429200" cy="608399"/>
          </a:xfrm>
          <a:prstGeom prst="rect">
            <a:avLst/>
          </a:prstGeom>
        </p:spPr>
      </p:pic>
      <p:sp>
        <p:nvSpPr>
          <p:cNvPr id="8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9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98320C8-77EF-8F40-827C-6A16949716BA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Prototipo</a:t>
            </a:r>
            <a:endParaRPr lang="es-ES"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3529012" y="1867693"/>
            <a:ext cx="5133974" cy="4267199"/>
          </a:xfrm>
          <a:prstGeom prst="rect">
            <a:avLst/>
          </a:prstGeom>
        </p:spPr>
      </p:pic>
      <p:sp>
        <p:nvSpPr>
          <p:cNvPr id="6" name="Marcador de número de diapositiva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BBC301F-A0CF-46D3-A017-5EB61ECE2260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22E790F8-DF4C-3463-140C-AF0E358556B6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</a:t>
            </a:r>
            <a:endParaRPr/>
          </a:p>
        </p:txBody>
      </p:sp>
      <p:sp>
        <p:nvSpPr>
          <p:cNvPr id="5" name="Marcador de contenido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Python: Lenguaje de programación de alto nivel. Permite realizar prototipos y pruebas de concepto</a:t>
            </a: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debido a su sencillez y la gran cantidad de librerías existentes.</a:t>
            </a:r>
            <a:endParaRPr sz="2800"/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MySQL: Gestor de bases de datos relacionales de gran popularidad. Permite crear distintas bases de datos, tablas y usuarios.</a:t>
            </a:r>
            <a:endParaRPr sz="2800"/>
          </a:p>
          <a:p>
            <a:pPr>
              <a:defRPr/>
            </a:pPr>
            <a:r>
              <a:rPr lang="es-E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Grafana: </a:t>
            </a:r>
            <a:r>
              <a:rPr/>
              <a:t>Aplicación web de código abierto que permite visualizar de manera interactiva métricas almacenadas en distintas fuentes de datos. Permite monitorizar sistemas en tiempo real.</a:t>
            </a:r>
            <a:endParaRPr sz="2800"/>
          </a:p>
        </p:txBody>
      </p:sp>
      <p:sp>
        <p:nvSpPr>
          <p:cNvPr id="6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E11620A9-1247-6C15-178B-95000DD97D2F}" type="datetime3">
              <a:rPr lang="es-ES"/>
              <a:t/>
            </a:fld>
            <a:endParaRPr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D0E4F055-BD02-8C91-71FA-B8C5623F091A}" type="slidenum">
              <a:rPr lang="eu-ES"/>
              <a:t/>
            </a:fld>
            <a:endParaRPr lang="eu-E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Prototipo: Python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4098372" y="1825624"/>
            <a:ext cx="3995254" cy="4351338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1127998A-F03F-411D-0C8D-43995247232B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453DEA1-FD65-43FF-9ADD-639746E14C78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Python: Paso 1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38198" y="2318969"/>
            <a:ext cx="10515600" cy="3364647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73B4596-CA2E-4B74-D6DC-6F55060BAFB9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413C9756-5507-8118-2D75-EE1F0DC326EB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ítulo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Python: Paso 2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838198" y="2318969"/>
            <a:ext cx="10515600" cy="3364647"/>
          </a:xfrm>
          <a:prstGeom prst="rect">
            <a:avLst/>
          </a:prstGeom>
        </p:spPr>
      </p:pic>
      <p:sp>
        <p:nvSpPr>
          <p:cNvPr id="6" name="Marcador de número de diapositiva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36EA786-4AC9-3C59-B8B1-E2F0048ADC0F}" type="slidenum">
              <a:rPr lang="eu-ES"/>
              <a:t/>
            </a:fld>
            <a:endParaRPr lang="eu-ES"/>
          </a:p>
        </p:txBody>
      </p:sp>
      <p:sp>
        <p:nvSpPr>
          <p:cNvPr id="7" name="Marcador de pie de página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Fermín Lassa Iglesias</a:t>
            </a:r>
            <a:endParaRPr/>
          </a:p>
        </p:txBody>
      </p:sp>
      <p:sp>
        <p:nvSpPr>
          <p:cNvPr id="8" name="Marcador de fecha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634D76BB-A963-4858-C79D-E8487570DEA9}" type="datetime3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ONLYOFFICE/5.5.1.78</Application>
  <DocSecurity>0</DocSecurity>
  <PresentationFormat>Panorámica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Iban Buldain</dc:creator>
  <cp:keywords/>
  <dc:description/>
  <dc:identifier/>
  <dc:language/>
  <cp:lastModifiedBy/>
  <cp:revision>166</cp:revision>
  <dcterms:created xsi:type="dcterms:W3CDTF">2020-05-01T14:57:48Z</dcterms:created>
  <dcterms:modified xsi:type="dcterms:W3CDTF">2020-10-27T14:55:02Z</dcterms:modified>
  <cp:category/>
  <cp:contentStatus/>
  <cp:version/>
</cp:coreProperties>
</file>